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58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6" autoAdjust="0"/>
    <p:restoredTop sz="96247" autoAdjust="0"/>
  </p:normalViewPr>
  <p:slideViewPr>
    <p:cSldViewPr snapToGrid="0">
      <p:cViewPr varScale="1">
        <p:scale>
          <a:sx n="104" d="100"/>
          <a:sy n="104" d="100"/>
        </p:scale>
        <p:origin x="144" y="156"/>
      </p:cViewPr>
      <p:guideLst/>
    </p:cSldViewPr>
  </p:slideViewPr>
  <p:outlineViewPr>
    <p:cViewPr>
      <p:scale>
        <a:sx n="33" d="100"/>
        <a:sy n="33" d="100"/>
      </p:scale>
      <p:origin x="0" y="-172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77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361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1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717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121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737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69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49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997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122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137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9BB39-2456-4FBF-92B2-030E21FB84B1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934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Risk Management and Insurance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 11:00-12:15 – BUSN202</a:t>
            </a:r>
          </a:p>
          <a:p>
            <a:r>
              <a:rPr lang="en-US" dirty="0" smtClean="0"/>
              <a:t>Shane Murphy</a:t>
            </a:r>
          </a:p>
        </p:txBody>
      </p:sp>
    </p:spTree>
    <p:extLst>
      <p:ext uri="{BB962C8B-B14F-4D97-AF65-F5344CB8AC3E}">
        <p14:creationId xmlns:p14="http://schemas.microsoft.com/office/powerpoint/2010/main" val="3370716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deductible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Eliminate small claims</a:t>
            </a:r>
          </a:p>
          <a:p>
            <a:pPr lvl="1"/>
            <a:r>
              <a:rPr lang="en-US" dirty="0" smtClean="0"/>
              <a:t>Processing claims can cost more than value of a claim (how much do you think processing a claim would cost?)</a:t>
            </a:r>
          </a:p>
          <a:p>
            <a:r>
              <a:rPr lang="en-US" dirty="0" smtClean="0"/>
              <a:t>Reduce premiums</a:t>
            </a:r>
          </a:p>
          <a:p>
            <a:r>
              <a:rPr lang="en-US" dirty="0" smtClean="0"/>
              <a:t>Reduce moral hazard</a:t>
            </a:r>
          </a:p>
          <a:p>
            <a:endParaRPr lang="en-US" dirty="0"/>
          </a:p>
          <a:p>
            <a:r>
              <a:rPr lang="en-US" dirty="0" smtClean="0"/>
              <a:t>Insurance may bot be an appropriate technique for paying small losses that can be better budgeted out of personal or business income</a:t>
            </a:r>
          </a:p>
          <a:p>
            <a:pPr lvl="1"/>
            <a:r>
              <a:rPr lang="en-US" dirty="0" smtClean="0"/>
              <a:t>If business has to manage regular small losses, adding claims processing expenses doesn’t make sense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208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deductibles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Property:</a:t>
            </a:r>
          </a:p>
          <a:p>
            <a:pPr lvl="1"/>
            <a:r>
              <a:rPr lang="en-US" b="1" dirty="0" smtClean="0"/>
              <a:t>Straight deductible</a:t>
            </a:r>
          </a:p>
          <a:p>
            <a:pPr lvl="2"/>
            <a:r>
              <a:rPr lang="en-US" dirty="0" smtClean="0"/>
              <a:t>Insured must pay a certain number of dollars of loss before the insurer is required to make a payment</a:t>
            </a:r>
          </a:p>
          <a:p>
            <a:pPr lvl="2"/>
            <a:r>
              <a:rPr lang="en-US" dirty="0" smtClean="0"/>
              <a:t>Applies to each loss</a:t>
            </a:r>
          </a:p>
          <a:p>
            <a:pPr lvl="1"/>
            <a:r>
              <a:rPr lang="en-US" b="1" dirty="0" smtClean="0"/>
              <a:t>Aggregate deductible</a:t>
            </a:r>
          </a:p>
          <a:p>
            <a:pPr lvl="2"/>
            <a:r>
              <a:rPr lang="en-US" dirty="0" smtClean="0"/>
              <a:t>All losses that occur during a time period (usually a year) are accumulated to satisfy deductible amount</a:t>
            </a:r>
          </a:p>
          <a:p>
            <a:r>
              <a:rPr lang="en-US" dirty="0" smtClean="0"/>
              <a:t>Health:</a:t>
            </a:r>
          </a:p>
          <a:p>
            <a:pPr lvl="1"/>
            <a:r>
              <a:rPr lang="en-US" b="1" dirty="0" smtClean="0"/>
              <a:t>Calendar-Year deductible</a:t>
            </a:r>
          </a:p>
          <a:p>
            <a:pPr lvl="1"/>
            <a:r>
              <a:rPr lang="en-US" b="1" dirty="0" smtClean="0"/>
              <a:t>Elimination (Waiting) Period</a:t>
            </a:r>
          </a:p>
          <a:p>
            <a:pPr lvl="2"/>
            <a:r>
              <a:rPr lang="en-US" dirty="0" smtClean="0"/>
              <a:t>Period during which no benefits are paid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6799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Coinsurance (in property insurance)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448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 property insurance, if a property is insured to a value that is less than its ACV, a coinsurance clause may be part of the contract that handles partial losses</a:t>
            </a:r>
          </a:p>
          <a:p>
            <a:pPr lvl="1"/>
            <a:r>
              <a:rPr lang="en-US" dirty="0" smtClean="0"/>
              <a:t>Payments are according to a formula</a:t>
            </a:r>
          </a:p>
          <a:p>
            <a:r>
              <a:rPr lang="en-US" dirty="0" smtClean="0"/>
              <a:t>Most property insurance losses are partial not total</a:t>
            </a:r>
          </a:p>
          <a:p>
            <a:pPr lvl="1"/>
            <a:r>
              <a:rPr lang="en-US" dirty="0" smtClean="0"/>
              <a:t>But property insurance rates are based on value of property, not face value of insurance policy</a:t>
            </a:r>
          </a:p>
          <a:p>
            <a:pPr lvl="1"/>
            <a:r>
              <a:rPr lang="en-US" dirty="0" smtClean="0"/>
              <a:t>So coinsurance provides equity to people who want to fully insure their property</a:t>
            </a:r>
          </a:p>
          <a:p>
            <a:pPr lvl="2"/>
            <a:r>
              <a:rPr lang="en-US" dirty="0" err="1" smtClean="0"/>
              <a:t>Ie</a:t>
            </a:r>
            <a:r>
              <a:rPr lang="en-US" dirty="0" smtClean="0"/>
              <a:t> it reduces premiums for those people</a:t>
            </a:r>
          </a:p>
          <a:p>
            <a:r>
              <a:rPr lang="en-US" dirty="0" smtClean="0"/>
              <a:t>Full insurance may become partial insurance if ACV increases (inflation, fuller than normal warehouse)</a:t>
            </a:r>
          </a:p>
          <a:p>
            <a:pPr lvl="1"/>
            <a:r>
              <a:rPr lang="en-US" dirty="0" smtClean="0"/>
              <a:t>So regular reevaluation necessary</a:t>
            </a:r>
          </a:p>
          <a:p>
            <a:pPr lvl="1"/>
            <a:r>
              <a:rPr lang="en-US" dirty="0" smtClean="0"/>
              <a:t>Agreed value coverage (like a waiver of coinsurance requirement for regular increases in value due to “full warehouses”)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224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Coinsurance (in health insurance)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Megan has covered medical expenses in the </a:t>
            </a:r>
            <a:r>
              <a:rPr lang="en-US" dirty="0" err="1" smtClean="0"/>
              <a:t>amound</a:t>
            </a:r>
            <a:r>
              <a:rPr lang="en-US" dirty="0" smtClean="0"/>
              <a:t> of </a:t>
            </a:r>
            <a:r>
              <a:rPr lang="en-US" dirty="0"/>
              <a:t>$21,000, and that she has a health insurance </a:t>
            </a:r>
            <a:r>
              <a:rPr lang="en-US" dirty="0" smtClean="0"/>
              <a:t>policy with </a:t>
            </a:r>
            <a:r>
              <a:rPr lang="en-US" dirty="0"/>
              <a:t>a $1,000 deductible and an 80-20 </a:t>
            </a:r>
            <a:r>
              <a:rPr lang="en-US" dirty="0" smtClean="0"/>
              <a:t>percent </a:t>
            </a:r>
            <a:r>
              <a:rPr lang="en-US" b="1" dirty="0" smtClean="0"/>
              <a:t>coinsurance clause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How much does Megan pay?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794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Coinsurance (in health insurance)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Individual has covered medical expenses in the amount of </a:t>
            </a:r>
            <a:r>
              <a:rPr lang="en-US" dirty="0"/>
              <a:t>$21,000, and that she has a health insurance </a:t>
            </a:r>
            <a:r>
              <a:rPr lang="en-US" dirty="0" smtClean="0"/>
              <a:t>policy with </a:t>
            </a:r>
            <a:r>
              <a:rPr lang="en-US" dirty="0"/>
              <a:t>a $1,000 deductible and an 80-20 </a:t>
            </a:r>
            <a:r>
              <a:rPr lang="en-US" dirty="0" smtClean="0"/>
              <a:t>percent </a:t>
            </a:r>
            <a:r>
              <a:rPr lang="en-US" b="1" dirty="0" smtClean="0"/>
              <a:t>coinsurance clause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After the deductible, the insurer partially covers $20,000 in expenses</a:t>
            </a:r>
          </a:p>
          <a:p>
            <a:pPr lvl="2"/>
            <a:r>
              <a:rPr lang="en-US" dirty="0" smtClean="0"/>
              <a:t>The </a:t>
            </a:r>
            <a:r>
              <a:rPr lang="en-US" dirty="0"/>
              <a:t>insurer pays 80 percent of </a:t>
            </a:r>
            <a:r>
              <a:rPr lang="en-US" dirty="0" smtClean="0"/>
              <a:t>the bill </a:t>
            </a:r>
            <a:r>
              <a:rPr lang="en-US" dirty="0"/>
              <a:t>in excess of the deductible, or $16,000, </a:t>
            </a:r>
            <a:endParaRPr lang="en-US" dirty="0" smtClean="0"/>
          </a:p>
          <a:p>
            <a:pPr lvl="1"/>
            <a:r>
              <a:rPr lang="en-US" dirty="0" smtClean="0"/>
              <a:t>Megan </a:t>
            </a:r>
            <a:r>
              <a:rPr lang="en-US" dirty="0"/>
              <a:t>pays 20 percent, or $4,000 </a:t>
            </a:r>
            <a:r>
              <a:rPr lang="en-US" dirty="0" smtClean="0"/>
              <a:t>plus </a:t>
            </a:r>
            <a:r>
              <a:rPr lang="en-US" dirty="0"/>
              <a:t>the $</a:t>
            </a:r>
            <a:r>
              <a:rPr lang="en-US" dirty="0" smtClean="0"/>
              <a:t>1,000 deductible, totaling $5,000.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8146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Insurance Provisions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6150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Often included to confirm the principle of </a:t>
            </a:r>
            <a:r>
              <a:rPr lang="en-US" b="1" dirty="0" smtClean="0"/>
              <a:t>indemnity</a:t>
            </a:r>
          </a:p>
          <a:p>
            <a:pPr lvl="1"/>
            <a:r>
              <a:rPr lang="en-US" dirty="0" smtClean="0"/>
              <a:t>Insured party can’t profit from insurance</a:t>
            </a:r>
          </a:p>
          <a:p>
            <a:r>
              <a:rPr lang="en-US" dirty="0" smtClean="0"/>
              <a:t>Pro Rata liability</a:t>
            </a:r>
          </a:p>
          <a:p>
            <a:pPr lvl="1"/>
            <a:r>
              <a:rPr lang="en-US" dirty="0" smtClean="0"/>
              <a:t>If multiple policies insure a property, each insurer’s share of the loss is based on the proportion that its insurance bears to the total amount of insurance on the property</a:t>
            </a:r>
          </a:p>
          <a:p>
            <a:r>
              <a:rPr lang="en-US" dirty="0" smtClean="0"/>
              <a:t>Contribution by Equal Shares</a:t>
            </a:r>
          </a:p>
          <a:p>
            <a:pPr lvl="1"/>
            <a:r>
              <a:rPr lang="en-US" dirty="0" smtClean="0"/>
              <a:t>Each insurer’s share is equal until its policy limits are exhausted</a:t>
            </a:r>
          </a:p>
          <a:p>
            <a:r>
              <a:rPr lang="en-US" b="1" dirty="0" smtClean="0"/>
              <a:t>Primary and excess insurance</a:t>
            </a:r>
          </a:p>
          <a:p>
            <a:pPr lvl="1"/>
            <a:r>
              <a:rPr lang="en-US" dirty="0" smtClean="0"/>
              <a:t>Who pays first, first payer pays until policy limits are exhausted</a:t>
            </a:r>
          </a:p>
          <a:p>
            <a:r>
              <a:rPr lang="en-US" b="1" dirty="0" smtClean="0"/>
              <a:t>Birthday rule</a:t>
            </a:r>
          </a:p>
          <a:p>
            <a:pPr lvl="1"/>
            <a:r>
              <a:rPr lang="en-US" dirty="0" smtClean="0"/>
              <a:t>Older party is primary if two parties provide insurance to a </a:t>
            </a:r>
            <a:r>
              <a:rPr lang="en-US" smtClean="0"/>
              <a:t>dependant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1377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Coming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509655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Next Class</a:t>
            </a:r>
          </a:p>
          <a:p>
            <a:pPr lvl="1"/>
            <a:r>
              <a:rPr lang="en-US" dirty="0" smtClean="0"/>
              <a:t>FEMA</a:t>
            </a:r>
          </a:p>
          <a:p>
            <a:pPr lvl="1"/>
            <a:r>
              <a:rPr lang="en-US" dirty="0" smtClean="0"/>
              <a:t>NFIP</a:t>
            </a:r>
          </a:p>
          <a:p>
            <a:pPr lvl="1"/>
            <a:r>
              <a:rPr lang="en-US" dirty="0" smtClean="0"/>
              <a:t>Floods</a:t>
            </a:r>
          </a:p>
          <a:p>
            <a:pPr lvl="1"/>
            <a:r>
              <a:rPr lang="en-US" dirty="0" smtClean="0"/>
              <a:t>Disasters</a:t>
            </a:r>
          </a:p>
          <a:p>
            <a:pPr lvl="1"/>
            <a:r>
              <a:rPr lang="en-US" dirty="0" smtClean="0"/>
              <a:t>Discussion</a:t>
            </a:r>
          </a:p>
          <a:p>
            <a:r>
              <a:rPr lang="en-US" dirty="0" smtClean="0"/>
              <a:t>Next Tuesday</a:t>
            </a:r>
          </a:p>
          <a:p>
            <a:pPr lvl="1"/>
            <a:r>
              <a:rPr lang="en-US" dirty="0"/>
              <a:t>?</a:t>
            </a:r>
            <a:endParaRPr lang="en-US" dirty="0" smtClean="0"/>
          </a:p>
          <a:p>
            <a:r>
              <a:rPr lang="en-US" dirty="0" smtClean="0"/>
              <a:t>Next Thursday</a:t>
            </a:r>
          </a:p>
          <a:p>
            <a:pPr lvl="1"/>
            <a:r>
              <a:rPr lang="en-US" dirty="0" smtClean="0"/>
              <a:t>Review for exam</a:t>
            </a:r>
          </a:p>
          <a:p>
            <a:r>
              <a:rPr lang="en-US" dirty="0" smtClean="0"/>
              <a:t>Tuesday October 15</a:t>
            </a:r>
          </a:p>
          <a:p>
            <a:pPr lvl="1"/>
            <a:r>
              <a:rPr lang="en-US" dirty="0" smtClean="0"/>
              <a:t>Midterm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63491" y="1825625"/>
            <a:ext cx="544252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 smtClean="0"/>
              <a:t>Today’s lecture covered Chapter 10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That means we’ve covered most of the first 10 chapters of </a:t>
            </a:r>
            <a:r>
              <a:rPr lang="en-US" sz="2200" dirty="0" err="1" smtClean="0"/>
              <a:t>Rejda</a:t>
            </a:r>
            <a:r>
              <a:rPr lang="en-US" sz="2200" dirty="0" smtClean="0"/>
              <a:t> and </a:t>
            </a:r>
            <a:r>
              <a:rPr lang="en-US" sz="2200" dirty="0" err="1" smtClean="0"/>
              <a:t>MacNamara</a:t>
            </a: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 smtClean="0"/>
              <a:t>Second half of the semester	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Look at each form of insurance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Life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Health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Retirement plans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Social Insurance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Liability Risk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Homeowners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Commercial Property and Liability</a:t>
            </a:r>
            <a:endParaRPr lang="en-US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Other</a:t>
            </a:r>
          </a:p>
        </p:txBody>
      </p:sp>
    </p:spTree>
    <p:extLst>
      <p:ext uri="{BB962C8B-B14F-4D97-AF65-F5344CB8AC3E}">
        <p14:creationId xmlns:p14="http://schemas.microsoft.com/office/powerpoint/2010/main" val="2625843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of an insurance contract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Declarations</a:t>
            </a:r>
          </a:p>
          <a:p>
            <a:r>
              <a:rPr lang="en-US" dirty="0" smtClean="0"/>
              <a:t>Definitions</a:t>
            </a:r>
          </a:p>
          <a:p>
            <a:r>
              <a:rPr lang="en-US" dirty="0" smtClean="0"/>
              <a:t>Insuring agreement</a:t>
            </a:r>
          </a:p>
          <a:p>
            <a:r>
              <a:rPr lang="en-US" dirty="0" smtClean="0"/>
              <a:t>Exclusions</a:t>
            </a:r>
          </a:p>
          <a:p>
            <a:r>
              <a:rPr lang="en-US" dirty="0" smtClean="0"/>
              <a:t>Conditions</a:t>
            </a:r>
          </a:p>
          <a:p>
            <a:r>
              <a:rPr lang="en-US" dirty="0" smtClean="0"/>
              <a:t>Miscellaneous provisions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513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Declarations and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Declarations are statements that provide information about property or activity to be insured</a:t>
            </a:r>
          </a:p>
          <a:p>
            <a:pPr lvl="1"/>
            <a:r>
              <a:rPr lang="en-US" dirty="0" smtClean="0"/>
              <a:t>Property: Identification of insurer, name of insured, location of property period of protection, amount of insurance, amount of premium, size of deductible, and more</a:t>
            </a:r>
          </a:p>
          <a:p>
            <a:pPr lvl="1"/>
            <a:r>
              <a:rPr lang="en-US" dirty="0" smtClean="0"/>
              <a:t>Life: insured’s name, age, premium, face amount, beneficiary, issue date, and policy number</a:t>
            </a:r>
          </a:p>
          <a:p>
            <a:pPr lvl="1"/>
            <a:r>
              <a:rPr lang="en-US" dirty="0" smtClean="0"/>
              <a:t>Used for underwriting and rating</a:t>
            </a:r>
          </a:p>
          <a:p>
            <a:r>
              <a:rPr lang="en-US" dirty="0" smtClean="0"/>
              <a:t>Definitions</a:t>
            </a:r>
          </a:p>
          <a:p>
            <a:pPr lvl="1"/>
            <a:r>
              <a:rPr lang="en-US" dirty="0" smtClean="0"/>
              <a:t>Who is we/our, who is you/your, some other definitions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085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Insuring Agreement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2266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Summaries the major promises of the insurer</a:t>
            </a:r>
          </a:p>
          <a:p>
            <a:r>
              <a:rPr lang="en-US" b="1" dirty="0" smtClean="0"/>
              <a:t>Named-perils coverage</a:t>
            </a:r>
          </a:p>
          <a:p>
            <a:pPr lvl="1"/>
            <a:r>
              <a:rPr lang="en-US" dirty="0" smtClean="0"/>
              <a:t>Only perils specifically in agreement are covered</a:t>
            </a:r>
          </a:p>
          <a:p>
            <a:pPr lvl="2"/>
            <a:r>
              <a:rPr lang="en-US" dirty="0" smtClean="0"/>
              <a:t>Flood often not a listed peril in homeowners policies</a:t>
            </a:r>
          </a:p>
          <a:p>
            <a:pPr lvl="1"/>
            <a:r>
              <a:rPr lang="en-US" dirty="0" smtClean="0"/>
              <a:t>Generally, homeowners insurance</a:t>
            </a:r>
          </a:p>
          <a:p>
            <a:r>
              <a:rPr lang="en-US" b="1" dirty="0" smtClean="0"/>
              <a:t>Open-perils coverage</a:t>
            </a:r>
          </a:p>
          <a:p>
            <a:pPr lvl="1"/>
            <a:r>
              <a:rPr lang="en-US" dirty="0" smtClean="0"/>
              <a:t>Generally, Life and auto insurance</a:t>
            </a:r>
          </a:p>
          <a:p>
            <a:pPr lvl="2"/>
            <a:r>
              <a:rPr lang="en-US" dirty="0" smtClean="0"/>
              <a:t>Exceptions in life – suicide in first two years, certain aviation hazards (military flying, crop dusting, sport piloting), and war deaths</a:t>
            </a:r>
          </a:p>
          <a:p>
            <a:r>
              <a:rPr lang="en-US" dirty="0" smtClean="0"/>
              <a:t>In open-perils, burden is on insurer to prove loss is excluded, in named-perils, burden is on insured to prove loss was caused by a named peril</a:t>
            </a:r>
          </a:p>
          <a:p>
            <a:r>
              <a:rPr lang="en-US" dirty="0" smtClean="0"/>
              <a:t>Risk vs peril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711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9684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Excluded Perils</a:t>
            </a:r>
          </a:p>
          <a:p>
            <a:r>
              <a:rPr lang="en-US" dirty="0" smtClean="0"/>
              <a:t>Excluded Losses</a:t>
            </a:r>
            <a:endParaRPr lang="en-US" dirty="0"/>
          </a:p>
          <a:p>
            <a:r>
              <a:rPr lang="en-US" dirty="0" smtClean="0"/>
              <a:t>Excluded Property</a:t>
            </a:r>
            <a:endParaRPr lang="en-US" dirty="0"/>
          </a:p>
          <a:p>
            <a:r>
              <a:rPr lang="en-US" b="1" dirty="0" smtClean="0"/>
              <a:t>Reasons for exclusions</a:t>
            </a:r>
          </a:p>
          <a:p>
            <a:pPr lvl="1"/>
            <a:r>
              <a:rPr lang="en-US" dirty="0" smtClean="0"/>
              <a:t>Certain </a:t>
            </a:r>
            <a:r>
              <a:rPr lang="en-US" dirty="0"/>
              <a:t>perils considered </a:t>
            </a:r>
            <a:r>
              <a:rPr lang="en-US" dirty="0" smtClean="0"/>
              <a:t>uninsurable</a:t>
            </a:r>
          </a:p>
          <a:p>
            <a:pPr lvl="1"/>
            <a:r>
              <a:rPr lang="en-US" dirty="0" smtClean="0"/>
              <a:t>Presence </a:t>
            </a:r>
            <a:r>
              <a:rPr lang="en-US" dirty="0"/>
              <a:t>of extraordinary </a:t>
            </a:r>
            <a:r>
              <a:rPr lang="en-US" dirty="0" smtClean="0"/>
              <a:t>hazards</a:t>
            </a:r>
          </a:p>
          <a:p>
            <a:pPr lvl="1"/>
            <a:r>
              <a:rPr lang="en-US" dirty="0" smtClean="0"/>
              <a:t>Coverage </a:t>
            </a:r>
            <a:r>
              <a:rPr lang="en-US" dirty="0"/>
              <a:t>provided by other </a:t>
            </a:r>
            <a:r>
              <a:rPr lang="en-US" dirty="0" smtClean="0"/>
              <a:t>contracts</a:t>
            </a:r>
          </a:p>
          <a:p>
            <a:pPr lvl="1"/>
            <a:r>
              <a:rPr lang="en-US" dirty="0" smtClean="0"/>
              <a:t>Moral </a:t>
            </a:r>
            <a:r>
              <a:rPr lang="en-US" dirty="0"/>
              <a:t>hazard </a:t>
            </a:r>
            <a:r>
              <a:rPr lang="en-US" dirty="0" smtClean="0"/>
              <a:t>problems</a:t>
            </a:r>
          </a:p>
          <a:p>
            <a:pPr lvl="1"/>
            <a:r>
              <a:rPr lang="en-US" dirty="0" smtClean="0"/>
              <a:t>Attitudinal </a:t>
            </a:r>
            <a:r>
              <a:rPr lang="en-US" dirty="0"/>
              <a:t>hazard </a:t>
            </a:r>
            <a:r>
              <a:rPr lang="en-US" dirty="0" smtClean="0"/>
              <a:t>problems</a:t>
            </a:r>
          </a:p>
          <a:p>
            <a:pPr lvl="1"/>
            <a:r>
              <a:rPr lang="en-US" dirty="0" smtClean="0"/>
              <a:t>Coverage </a:t>
            </a:r>
            <a:r>
              <a:rPr lang="en-US" dirty="0"/>
              <a:t>not needed by typical </a:t>
            </a:r>
            <a:r>
              <a:rPr lang="en-US" dirty="0" smtClean="0"/>
              <a:t>insureds</a:t>
            </a:r>
          </a:p>
          <a:p>
            <a:r>
              <a:rPr lang="en-US" dirty="0" smtClean="0"/>
              <a:t>Exclusions protect from extraordinary hazards</a:t>
            </a:r>
          </a:p>
          <a:p>
            <a:r>
              <a:rPr lang="en-US" dirty="0" smtClean="0"/>
              <a:t>Exclusions enable more tailored coverage from specific hazards</a:t>
            </a:r>
          </a:p>
          <a:p>
            <a:r>
              <a:rPr lang="en-US" dirty="0" smtClean="0"/>
              <a:t>Exclusions deal with moral hazard</a:t>
            </a:r>
          </a:p>
        </p:txBody>
      </p:sp>
    </p:spTree>
    <p:extLst>
      <p:ext uri="{BB962C8B-B14F-4D97-AF65-F5344CB8AC3E}">
        <p14:creationId xmlns:p14="http://schemas.microsoft.com/office/powerpoint/2010/main" val="332369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Conditions and Miscellaneous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Conditions are provisions in the policy that qualify or place limitations on the insurer’s promise to perform</a:t>
            </a:r>
          </a:p>
          <a:p>
            <a:endParaRPr lang="en-US" dirty="0" smtClean="0"/>
          </a:p>
          <a:p>
            <a:r>
              <a:rPr lang="en-US" dirty="0" smtClean="0"/>
              <a:t>Miscellaneous Provisions</a:t>
            </a:r>
          </a:p>
          <a:p>
            <a:pPr lvl="1"/>
            <a:r>
              <a:rPr lang="en-US" dirty="0" smtClean="0"/>
              <a:t>Cancellation</a:t>
            </a:r>
          </a:p>
          <a:p>
            <a:pPr lvl="1"/>
            <a:r>
              <a:rPr lang="en-US" dirty="0" smtClean="0"/>
              <a:t>Subrogation</a:t>
            </a:r>
          </a:p>
          <a:p>
            <a:pPr lvl="1"/>
            <a:r>
              <a:rPr lang="en-US" dirty="0" smtClean="0"/>
              <a:t>Requirements if a loss occurs</a:t>
            </a:r>
          </a:p>
          <a:p>
            <a:pPr lvl="1"/>
            <a:r>
              <a:rPr lang="en-US" dirty="0" smtClean="0"/>
              <a:t>Assignment of the policy,</a:t>
            </a:r>
          </a:p>
          <a:p>
            <a:pPr lvl="1"/>
            <a:r>
              <a:rPr lang="en-US" dirty="0" smtClean="0"/>
              <a:t>Grace period</a:t>
            </a:r>
          </a:p>
          <a:p>
            <a:pPr lvl="1"/>
            <a:r>
              <a:rPr lang="en-US" dirty="0" smtClean="0"/>
              <a:t>Reinstatement of a lapsed policy</a:t>
            </a:r>
          </a:p>
          <a:p>
            <a:pPr lvl="1"/>
            <a:r>
              <a:rPr lang="en-US" dirty="0" smtClean="0"/>
              <a:t>Managing errors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684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“Insured”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Named Insured</a:t>
            </a:r>
          </a:p>
          <a:p>
            <a:pPr lvl="1"/>
            <a:r>
              <a:rPr lang="en-US" dirty="0" smtClean="0"/>
              <a:t>The person or party named on the declarations page</a:t>
            </a:r>
          </a:p>
          <a:p>
            <a:r>
              <a:rPr lang="en-US" b="1" dirty="0" smtClean="0"/>
              <a:t>First Named Insured</a:t>
            </a:r>
          </a:p>
          <a:p>
            <a:pPr lvl="1"/>
            <a:r>
              <a:rPr lang="en-US" dirty="0" smtClean="0"/>
              <a:t>This party has more rights and responsibilities:</a:t>
            </a:r>
          </a:p>
          <a:p>
            <a:pPr lvl="2"/>
            <a:r>
              <a:rPr lang="en-US" dirty="0" smtClean="0"/>
              <a:t>Right to premium refund</a:t>
            </a:r>
          </a:p>
          <a:p>
            <a:pPr lvl="2"/>
            <a:r>
              <a:rPr lang="en-US" dirty="0" smtClean="0"/>
              <a:t>Receipt of cancellation notice</a:t>
            </a:r>
          </a:p>
          <a:p>
            <a:pPr lvl="2"/>
            <a:r>
              <a:rPr lang="en-US" dirty="0" smtClean="0"/>
              <a:t>Responsibility for payment of premiums</a:t>
            </a:r>
          </a:p>
          <a:p>
            <a:pPr lvl="2"/>
            <a:r>
              <a:rPr lang="en-US" dirty="0" smtClean="0"/>
              <a:t>Responsibility for complying with notice-of-loss requirements</a:t>
            </a:r>
          </a:p>
          <a:p>
            <a:r>
              <a:rPr lang="en-US" dirty="0" smtClean="0"/>
              <a:t>Other Insureds</a:t>
            </a:r>
          </a:p>
          <a:p>
            <a:pPr lvl="1"/>
            <a:r>
              <a:rPr lang="en-US" dirty="0" smtClean="0"/>
              <a:t>Includes other drivers of car, </a:t>
            </a:r>
            <a:r>
              <a:rPr lang="en-US" dirty="0" err="1" smtClean="0"/>
              <a:t>ie</a:t>
            </a:r>
            <a:r>
              <a:rPr lang="en-US" dirty="0" smtClean="0"/>
              <a:t> auto insurance follows car, not driver (insurer still has right of subrogation against drivers without permission)</a:t>
            </a:r>
          </a:p>
          <a:p>
            <a:r>
              <a:rPr lang="en-US" dirty="0" smtClean="0"/>
              <a:t>Additional Insured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724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Endorsements and Riders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Endorsement/Rider</a:t>
            </a:r>
          </a:p>
          <a:p>
            <a:pPr lvl="1"/>
            <a:r>
              <a:rPr lang="en-US" dirty="0" smtClean="0"/>
              <a:t>A written provision that adds to, deletes from, or modifies the provisions in the original contract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Add coverage for otherwise excluded perils in homeowners insurance</a:t>
            </a:r>
          </a:p>
          <a:p>
            <a:pPr lvl="1"/>
            <a:r>
              <a:rPr lang="en-US" dirty="0" smtClean="0"/>
              <a:t>Waive premium payment for health or life insurance after party becomes totally disabled</a:t>
            </a:r>
          </a:p>
          <a:p>
            <a:r>
              <a:rPr lang="en-US" dirty="0" smtClean="0"/>
              <a:t>Takes precedence of conflicting terms in policy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927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Deductibles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provision by which a specified amount is subtracted from the total loss payment that otherwise would be payable</a:t>
            </a:r>
          </a:p>
          <a:p>
            <a:r>
              <a:rPr lang="en-US" dirty="0" smtClean="0"/>
              <a:t>Found in property, health, and auto, but not life or personal liability</a:t>
            </a:r>
          </a:p>
          <a:p>
            <a:pPr lvl="1"/>
            <a:r>
              <a:rPr lang="en-US" dirty="0" smtClean="0"/>
              <a:t>Reduces premium by reducing exposure of insurance company</a:t>
            </a:r>
          </a:p>
          <a:p>
            <a:r>
              <a:rPr lang="en-US" dirty="0" smtClean="0"/>
              <a:t>Life</a:t>
            </a:r>
          </a:p>
          <a:p>
            <a:pPr lvl="1"/>
            <a:r>
              <a:rPr lang="en-US" dirty="0" smtClean="0"/>
              <a:t>Death is always total loss, so deductible would simply reduce face</a:t>
            </a:r>
          </a:p>
          <a:p>
            <a:r>
              <a:rPr lang="en-US" dirty="0" smtClean="0"/>
              <a:t>Personal liability</a:t>
            </a:r>
          </a:p>
          <a:p>
            <a:pPr lvl="1"/>
            <a:r>
              <a:rPr lang="en-US" dirty="0" smtClean="0"/>
              <a:t>Insurer wants to minimize ultimate liability, so is involved in small and large claims from the beginning</a:t>
            </a:r>
          </a:p>
          <a:p>
            <a:pPr lvl="1"/>
            <a:r>
              <a:rPr lang="en-US" dirty="0" smtClean="0"/>
              <a:t>Premium reduction from implementation of deductible would likely be small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358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7DDB884101BF43AD36487F06175C6C" ma:contentTypeVersion="18" ma:contentTypeDescription="Create a new document." ma:contentTypeScope="" ma:versionID="04ce9d921da06bbbc7debe05314872f8">
  <xsd:schema xmlns:xsd="http://www.w3.org/2001/XMLSchema" xmlns:xs="http://www.w3.org/2001/XMLSchema" xmlns:p="http://schemas.microsoft.com/office/2006/metadata/properties" xmlns:ns3="7f18ec10-a743-4c21-91d9-69d297feae23" xmlns:ns4="ce5fba22-8df0-4e59-b0bb-9a52d7395907" targetNamespace="http://schemas.microsoft.com/office/2006/metadata/properties" ma:root="true" ma:fieldsID="6739e6a61dd1e4ad6df1e3c2cee982c9" ns3:_="" ns4:_="">
    <xsd:import namespace="7f18ec10-a743-4c21-91d9-69d297feae23"/>
    <xsd:import namespace="ce5fba22-8df0-4e59-b0bb-9a52d739590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MediaServiceSearchPropertie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8ec10-a743-4c21-91d9-69d297feae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5fba22-8df0-4e59-b0bb-9a52d739590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f18ec10-a743-4c21-91d9-69d297feae2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DE1205F-2A1C-4122-BC74-2A5F9A25A9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18ec10-a743-4c21-91d9-69d297feae23"/>
    <ds:schemaRef ds:uri="ce5fba22-8df0-4e59-b0bb-9a52d73959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3CCEF31-2404-446D-B229-4D64D8053070}">
  <ds:schemaRefs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terms/"/>
    <ds:schemaRef ds:uri="http://purl.org/dc/dcmitype/"/>
    <ds:schemaRef ds:uri="7f18ec10-a743-4c21-91d9-69d297feae23"/>
    <ds:schemaRef ds:uri="http://schemas.microsoft.com/office/2006/documentManagement/types"/>
    <ds:schemaRef ds:uri="http://schemas.microsoft.com/office/infopath/2007/PartnerControls"/>
    <ds:schemaRef ds:uri="ce5fba22-8df0-4e59-b0bb-9a52d7395907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63D1FD5-6DED-41C9-B7E6-A885BA82DC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5001</TotalTime>
  <Words>1077</Words>
  <Application>Microsoft Office PowerPoint</Application>
  <PresentationFormat>Widescreen</PresentationFormat>
  <Paragraphs>156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Risk Management and Insurance</vt:lpstr>
      <vt:lpstr>Parts of an insurance contract</vt:lpstr>
      <vt:lpstr>Declarations and definitions</vt:lpstr>
      <vt:lpstr>Insuring Agreement</vt:lpstr>
      <vt:lpstr>Exclusions</vt:lpstr>
      <vt:lpstr>Conditions and Miscellaneous</vt:lpstr>
      <vt:lpstr>Definition of “Insured”</vt:lpstr>
      <vt:lpstr>Endorsements and Riders</vt:lpstr>
      <vt:lpstr>Deductibles</vt:lpstr>
      <vt:lpstr>Purpose of deductible</vt:lpstr>
      <vt:lpstr>Types of deductibles</vt:lpstr>
      <vt:lpstr>Coinsurance (in property insurance)</vt:lpstr>
      <vt:lpstr>Coinsurance (in health insurance)</vt:lpstr>
      <vt:lpstr>Coinsurance (in health insurance)</vt:lpstr>
      <vt:lpstr>Other Insurance Provisions</vt:lpstr>
      <vt:lpstr>Coming up</vt:lpstr>
    </vt:vector>
  </TitlesOfParts>
  <Company>University of Connecticut School of Business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Shane Murphy</dc:creator>
  <cp:lastModifiedBy>Shane Murphy</cp:lastModifiedBy>
  <cp:revision>48</cp:revision>
  <dcterms:created xsi:type="dcterms:W3CDTF">2024-08-26T13:44:35Z</dcterms:created>
  <dcterms:modified xsi:type="dcterms:W3CDTF">2024-10-01T14:54:24Z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0x010100ED7DDB884101BF43AD36487F06175C6C</vt:lpwstr>
  </property>
</Properties>
</file>