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61" r:id="rId7"/>
    <p:sldId id="262" r:id="rId8"/>
    <p:sldId id="260" r:id="rId9"/>
    <p:sldId id="263" r:id="rId10"/>
    <p:sldId id="264" r:id="rId11"/>
    <p:sldId id="259" r:id="rId12"/>
    <p:sldId id="265" r:id="rId13"/>
    <p:sldId id="266" r:id="rId14"/>
    <p:sldId id="268" r:id="rId15"/>
    <p:sldId id="269" r:id="rId16"/>
    <p:sldId id="271"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6" autoAdjust="0"/>
    <p:restoredTop sz="96256" autoAdjust="0"/>
  </p:normalViewPr>
  <p:slideViewPr>
    <p:cSldViewPr snapToGrid="0">
      <p:cViewPr varScale="1">
        <p:scale>
          <a:sx n="104" d="100"/>
          <a:sy n="104" d="100"/>
        </p:scale>
        <p:origin x="144" y="162"/>
      </p:cViewPr>
      <p:guideLst/>
    </p:cSldViewPr>
  </p:slideViewPr>
  <p:outlineViewPr>
    <p:cViewPr>
      <p:scale>
        <a:sx n="33" d="100"/>
        <a:sy n="33" d="100"/>
      </p:scale>
      <p:origin x="0" y="-28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10/8/2024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Management and Insurance</a:t>
            </a:r>
            <a:endParaRPr lang="en-US" dirty="0"/>
          </a:p>
        </p:txBody>
      </p:sp>
      <p:sp>
        <p:nvSpPr>
          <p:cNvPr id="3" name="Subtitle 2"/>
          <p:cNvSpPr>
            <a:spLocks noGrp="1"/>
          </p:cNvSpPr>
          <p:nvPr>
            <p:ph type="subTitle" idx="1"/>
          </p:nvPr>
        </p:nvSpPr>
        <p:spPr/>
        <p:txBody>
          <a:bodyPr/>
          <a:lstStyle/>
          <a:p>
            <a:r>
              <a:rPr lang="en-US" dirty="0" smtClean="0"/>
              <a:t>TR 11:00-12:15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Risk Adjustment methodology!</a:t>
            </a:r>
            <a:endParaRPr lang="en-US" dirty="0"/>
          </a:p>
        </p:txBody>
      </p:sp>
      <p:sp>
        <p:nvSpPr>
          <p:cNvPr id="3" name="Content Placeholder 2"/>
          <p:cNvSpPr>
            <a:spLocks noGrp="1"/>
          </p:cNvSpPr>
          <p:nvPr>
            <p:ph idx="1"/>
          </p:nvPr>
        </p:nvSpPr>
        <p:spPr>
          <a:xfrm>
            <a:off x="838200" y="1825625"/>
            <a:ext cx="10515600" cy="4907684"/>
          </a:xfrm>
        </p:spPr>
        <p:txBody>
          <a:bodyPr>
            <a:normAutofit lnSpcReduction="10000"/>
          </a:bodyPr>
          <a:lstStyle/>
          <a:p>
            <a:r>
              <a:rPr lang="en-US" dirty="0" smtClean="0"/>
              <a:t>In the past, risk adjustment was diagnosis code based</a:t>
            </a:r>
          </a:p>
          <a:p>
            <a:r>
              <a:rPr lang="en-US" dirty="0" smtClean="0"/>
              <a:t>In 2018 prescription drug codes were added to the model</a:t>
            </a:r>
          </a:p>
          <a:p>
            <a:r>
              <a:rPr lang="en-US" dirty="0" smtClean="0"/>
              <a:t>There are proposals to add procedure codes to the model</a:t>
            </a:r>
            <a:endParaRPr lang="en-US" dirty="0"/>
          </a:p>
          <a:p>
            <a:r>
              <a:rPr lang="en-US" dirty="0" smtClean="0"/>
              <a:t>What does this mean:</a:t>
            </a:r>
          </a:p>
          <a:p>
            <a:pPr lvl="1"/>
            <a:r>
              <a:rPr lang="en-US" dirty="0" smtClean="0"/>
              <a:t>Patient risk is based on the relationship between costs and patient characteristics</a:t>
            </a:r>
          </a:p>
          <a:p>
            <a:pPr lvl="1"/>
            <a:r>
              <a:rPr lang="en-US" dirty="0" smtClean="0"/>
              <a:t>If patients in certain parts of the state are more likely to have certain diagnoses, risk adjustment payments provide incentives for insurance companies to provide plans to that market, even though that market might be more expensive</a:t>
            </a:r>
          </a:p>
          <a:p>
            <a:pPr lvl="2"/>
            <a:r>
              <a:rPr lang="en-US" dirty="0" smtClean="0"/>
              <a:t>The company knows the patients are more expensive, but can’t charge a different premium based on zip code</a:t>
            </a:r>
          </a:p>
          <a:p>
            <a:pPr lvl="1"/>
            <a:r>
              <a:rPr lang="en-US" dirty="0" smtClean="0"/>
              <a:t>If it isn’t diagnoses but drugs or procedures, what to do?</a:t>
            </a:r>
            <a:endParaRPr lang="en-US" dirty="0"/>
          </a:p>
        </p:txBody>
      </p:sp>
    </p:spTree>
    <p:extLst>
      <p:ext uri="{BB962C8B-B14F-4D97-AF65-F5344CB8AC3E}">
        <p14:creationId xmlns:p14="http://schemas.microsoft.com/office/powerpoint/2010/main" val="138571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PrEP</a:t>
            </a:r>
            <a:endParaRPr lang="en-US" dirty="0"/>
          </a:p>
        </p:txBody>
      </p:sp>
      <p:sp>
        <p:nvSpPr>
          <p:cNvPr id="3" name="Content Placeholder 2"/>
          <p:cNvSpPr>
            <a:spLocks noGrp="1"/>
          </p:cNvSpPr>
          <p:nvPr>
            <p:ph idx="1"/>
          </p:nvPr>
        </p:nvSpPr>
        <p:spPr>
          <a:xfrm>
            <a:off x="838200" y="1825625"/>
            <a:ext cx="10515600" cy="4741430"/>
          </a:xfrm>
        </p:spPr>
        <p:txBody>
          <a:bodyPr>
            <a:normAutofit lnSpcReduction="10000"/>
          </a:bodyPr>
          <a:lstStyle/>
          <a:p>
            <a:r>
              <a:rPr lang="en-US" dirty="0" smtClean="0"/>
              <a:t>Pre-exposure prophylaxis is a medication that can prevent HIV infection</a:t>
            </a:r>
          </a:p>
          <a:p>
            <a:pPr lvl="1"/>
            <a:r>
              <a:rPr lang="en-US" dirty="0" smtClean="0"/>
              <a:t>Post-exposure prophylaxis exists as well</a:t>
            </a:r>
          </a:p>
          <a:p>
            <a:r>
              <a:rPr lang="en-US" dirty="0" smtClean="0"/>
              <a:t>Approved in 2012</a:t>
            </a:r>
          </a:p>
          <a:p>
            <a:r>
              <a:rPr lang="en-US" dirty="0" smtClean="0"/>
              <a:t>Taken as a daily pill (</a:t>
            </a:r>
            <a:r>
              <a:rPr lang="en-US" dirty="0" err="1" smtClean="0"/>
              <a:t>Truvada</a:t>
            </a:r>
            <a:r>
              <a:rPr lang="en-US" dirty="0" smtClean="0"/>
              <a:t> and </a:t>
            </a:r>
            <a:r>
              <a:rPr lang="en-US" dirty="0" err="1" smtClean="0"/>
              <a:t>Descovy</a:t>
            </a:r>
            <a:r>
              <a:rPr lang="en-US" dirty="0"/>
              <a:t> </a:t>
            </a:r>
            <a:r>
              <a:rPr lang="en-US" dirty="0" smtClean="0"/>
              <a:t>[caveats]) or shot (</a:t>
            </a:r>
            <a:r>
              <a:rPr lang="en-US" dirty="0" err="1" smtClean="0"/>
              <a:t>Apretude</a:t>
            </a:r>
            <a:r>
              <a:rPr lang="en-US" dirty="0" smtClean="0"/>
              <a:t>) every two months</a:t>
            </a:r>
          </a:p>
          <a:p>
            <a:pPr lvl="1"/>
            <a:r>
              <a:rPr lang="en-US" dirty="0" smtClean="0"/>
              <a:t>Must be taken exactly as prescribed, shot can be more effective</a:t>
            </a:r>
          </a:p>
          <a:p>
            <a:r>
              <a:rPr lang="en-US" dirty="0" smtClean="0"/>
              <a:t>Can reduce risk of getting HIV from sex by 99%</a:t>
            </a:r>
          </a:p>
          <a:p>
            <a:r>
              <a:rPr lang="en-US" dirty="0" smtClean="0"/>
              <a:t>Can reduce risk of getting HIV from injection drug use by 74%</a:t>
            </a:r>
          </a:p>
          <a:p>
            <a:r>
              <a:rPr lang="en-US" dirty="0" smtClean="0"/>
              <a:t>Does not protect against other STDs</a:t>
            </a:r>
          </a:p>
          <a:p>
            <a:pPr lvl="1"/>
            <a:r>
              <a:rPr lang="en-US" dirty="0" smtClean="0"/>
              <a:t>Condoms, safe sex</a:t>
            </a:r>
            <a:endParaRPr lang="en-US" dirty="0"/>
          </a:p>
        </p:txBody>
      </p:sp>
    </p:spTree>
    <p:extLst>
      <p:ext uri="{BB962C8B-B14F-4D97-AF65-F5344CB8AC3E}">
        <p14:creationId xmlns:p14="http://schemas.microsoft.com/office/powerpoint/2010/main" val="1165980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PrEP</a:t>
            </a:r>
            <a:r>
              <a:rPr lang="en-US" dirty="0"/>
              <a:t>!</a:t>
            </a:r>
          </a:p>
        </p:txBody>
      </p:sp>
      <p:sp>
        <p:nvSpPr>
          <p:cNvPr id="3" name="Content Placeholder 2"/>
          <p:cNvSpPr>
            <a:spLocks noGrp="1"/>
          </p:cNvSpPr>
          <p:nvPr>
            <p:ph idx="1"/>
          </p:nvPr>
        </p:nvSpPr>
        <p:spPr/>
        <p:txBody>
          <a:bodyPr>
            <a:normAutofit fontScale="92500"/>
          </a:bodyPr>
          <a:lstStyle/>
          <a:p>
            <a:r>
              <a:rPr lang="en-US" dirty="0" err="1" smtClean="0"/>
              <a:t>PrEP</a:t>
            </a:r>
            <a:r>
              <a:rPr lang="en-US" dirty="0" smtClean="0"/>
              <a:t> is extremely common among sexually active communities of men who have sex with men</a:t>
            </a:r>
          </a:p>
          <a:p>
            <a:r>
              <a:rPr lang="en-US" dirty="0" smtClean="0"/>
              <a:t>It is an essential health benefit and counts as a preventative health service</a:t>
            </a:r>
          </a:p>
          <a:p>
            <a:pPr lvl="1"/>
            <a:r>
              <a:rPr lang="en-US" dirty="0" smtClean="0"/>
              <a:t>Same with doctor appointments and lab tests associated with prescription</a:t>
            </a:r>
          </a:p>
          <a:p>
            <a:r>
              <a:rPr lang="en-US" dirty="0" smtClean="0"/>
              <a:t>So most ACA compliant insurance plans cover </a:t>
            </a:r>
            <a:r>
              <a:rPr lang="en-US" dirty="0" err="1" smtClean="0"/>
              <a:t>PrEP</a:t>
            </a:r>
            <a:r>
              <a:rPr lang="en-US" dirty="0" smtClean="0"/>
              <a:t> at no cost sharing</a:t>
            </a:r>
          </a:p>
          <a:p>
            <a:pPr lvl="1"/>
            <a:r>
              <a:rPr lang="en-US" dirty="0" smtClean="0"/>
              <a:t>Without insurance, </a:t>
            </a:r>
            <a:r>
              <a:rPr lang="en-US" dirty="0" err="1" smtClean="0"/>
              <a:t>Truvada</a:t>
            </a:r>
            <a:r>
              <a:rPr lang="en-US" dirty="0" smtClean="0"/>
              <a:t> costs $2,000 per month, </a:t>
            </a:r>
            <a:r>
              <a:rPr lang="en-US" dirty="0" err="1" smtClean="0"/>
              <a:t>Truvada</a:t>
            </a:r>
            <a:r>
              <a:rPr lang="en-US" dirty="0" smtClean="0"/>
              <a:t> generic costs $60 per month</a:t>
            </a:r>
          </a:p>
          <a:p>
            <a:r>
              <a:rPr lang="en-US" dirty="0" smtClean="0"/>
              <a:t>Insurance pushback	</a:t>
            </a:r>
          </a:p>
          <a:p>
            <a:pPr lvl="1"/>
            <a:r>
              <a:rPr lang="en-US" dirty="0" smtClean="0"/>
              <a:t>Insurance companies have been slow to comply</a:t>
            </a:r>
          </a:p>
          <a:p>
            <a:pPr lvl="2"/>
            <a:r>
              <a:rPr lang="en-US" dirty="0" smtClean="0"/>
              <a:t>Putting drugs in wrong tier, </a:t>
            </a:r>
            <a:r>
              <a:rPr lang="en-US" dirty="0" err="1" smtClean="0"/>
              <a:t>consusing</a:t>
            </a:r>
            <a:r>
              <a:rPr lang="en-US" dirty="0" smtClean="0"/>
              <a:t> formularies, assigning copays against policy, covering only generic or </a:t>
            </a:r>
            <a:r>
              <a:rPr lang="en-US" dirty="0" err="1" smtClean="0"/>
              <a:t>Descovy</a:t>
            </a:r>
            <a:endParaRPr lang="en-US" dirty="0"/>
          </a:p>
        </p:txBody>
      </p:sp>
    </p:spTree>
    <p:extLst>
      <p:ext uri="{BB962C8B-B14F-4D97-AF65-F5344CB8AC3E}">
        <p14:creationId xmlns:p14="http://schemas.microsoft.com/office/powerpoint/2010/main" val="4283448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Risk Adjustment methodology!</a:t>
            </a:r>
            <a:endParaRPr lang="en-US" dirty="0"/>
          </a:p>
        </p:txBody>
      </p:sp>
      <p:sp>
        <p:nvSpPr>
          <p:cNvPr id="3" name="Content Placeholder 2"/>
          <p:cNvSpPr>
            <a:spLocks noGrp="1"/>
          </p:cNvSpPr>
          <p:nvPr>
            <p:ph idx="1"/>
          </p:nvPr>
        </p:nvSpPr>
        <p:spPr>
          <a:xfrm>
            <a:off x="838200" y="1825625"/>
            <a:ext cx="10515600" cy="4907684"/>
          </a:xfrm>
        </p:spPr>
        <p:txBody>
          <a:bodyPr>
            <a:normAutofit lnSpcReduction="10000"/>
          </a:bodyPr>
          <a:lstStyle/>
          <a:p>
            <a:r>
              <a:rPr lang="en-US" dirty="0" smtClean="0"/>
              <a:t>Proposal to add </a:t>
            </a:r>
            <a:r>
              <a:rPr lang="en-US" dirty="0" err="1" smtClean="0"/>
              <a:t>PrEP</a:t>
            </a:r>
            <a:r>
              <a:rPr lang="en-US" dirty="0" smtClean="0"/>
              <a:t> to the risk adjustment formula</a:t>
            </a:r>
            <a:endParaRPr lang="en-US" dirty="0"/>
          </a:p>
          <a:p>
            <a:r>
              <a:rPr lang="en-US" dirty="0" smtClean="0"/>
              <a:t>What does this mean:</a:t>
            </a:r>
          </a:p>
          <a:p>
            <a:pPr lvl="1"/>
            <a:r>
              <a:rPr lang="en-US" dirty="0" smtClean="0"/>
              <a:t>Patient risk is based on the relationship between costs and patient characteristics</a:t>
            </a:r>
          </a:p>
          <a:p>
            <a:pPr lvl="1"/>
            <a:r>
              <a:rPr lang="en-US" dirty="0" smtClean="0"/>
              <a:t>If patients in certain parts of the state are more likely to get </a:t>
            </a:r>
            <a:r>
              <a:rPr lang="en-US" dirty="0" err="1" smtClean="0"/>
              <a:t>PReP</a:t>
            </a:r>
            <a:r>
              <a:rPr lang="en-US" dirty="0" smtClean="0"/>
              <a:t>, risk adjustment payments provide incentives for insurance companies to provide plans to that market, even though that market might be more expensive</a:t>
            </a:r>
          </a:p>
          <a:p>
            <a:pPr lvl="2"/>
            <a:r>
              <a:rPr lang="en-US" dirty="0" smtClean="0"/>
              <a:t>The company knows the patients are more expensive, but can’t charge a different premium based on zip code</a:t>
            </a:r>
          </a:p>
          <a:p>
            <a:r>
              <a:rPr lang="en-US" dirty="0" smtClean="0"/>
              <a:t>This means that Insurance companies will no longer be </a:t>
            </a:r>
            <a:r>
              <a:rPr lang="en-US" dirty="0" err="1" smtClean="0"/>
              <a:t>disinsentivized</a:t>
            </a:r>
            <a:r>
              <a:rPr lang="en-US" dirty="0" smtClean="0"/>
              <a:t> to cover patients in zip codes that have high </a:t>
            </a:r>
            <a:r>
              <a:rPr lang="en-US" dirty="0" err="1" smtClean="0"/>
              <a:t>PrEP</a:t>
            </a:r>
            <a:r>
              <a:rPr lang="en-US" dirty="0" smtClean="0"/>
              <a:t> utilization</a:t>
            </a:r>
          </a:p>
          <a:p>
            <a:r>
              <a:rPr lang="en-US" dirty="0" smtClean="0"/>
              <a:t>And hopefully will induce better support for </a:t>
            </a:r>
            <a:r>
              <a:rPr lang="en-US" dirty="0" err="1" smtClean="0"/>
              <a:t>PrEP</a:t>
            </a:r>
            <a:r>
              <a:rPr lang="en-US" dirty="0" smtClean="0"/>
              <a:t> by </a:t>
            </a:r>
            <a:r>
              <a:rPr lang="en-US" smtClean="0"/>
              <a:t>insurance companies</a:t>
            </a:r>
            <a:endParaRPr lang="en-US" dirty="0"/>
          </a:p>
        </p:txBody>
      </p:sp>
    </p:spTree>
    <p:extLst>
      <p:ext uri="{BB962C8B-B14F-4D97-AF65-F5344CB8AC3E}">
        <p14:creationId xmlns:p14="http://schemas.microsoft.com/office/powerpoint/2010/main" val="2328467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a:t>
            </a:r>
            <a:endParaRPr lang="en-US" dirty="0"/>
          </a:p>
        </p:txBody>
      </p:sp>
      <p:sp>
        <p:nvSpPr>
          <p:cNvPr id="3" name="Content Placeholder 2"/>
          <p:cNvSpPr>
            <a:spLocks noGrp="1"/>
          </p:cNvSpPr>
          <p:nvPr>
            <p:ph idx="1"/>
          </p:nvPr>
        </p:nvSpPr>
        <p:spPr/>
        <p:txBody>
          <a:bodyPr/>
          <a:lstStyle/>
          <a:p>
            <a:r>
              <a:rPr lang="en-US" dirty="0"/>
              <a:t>https://www.federalregister.gov/public-inspection/2024-23103/patient-protection-and-affordable-care-act-notice-of-benefit-and-payment-parameters-for-2026-and</a:t>
            </a:r>
          </a:p>
        </p:txBody>
      </p:sp>
    </p:spTree>
    <p:extLst>
      <p:ext uri="{BB962C8B-B14F-4D97-AF65-F5344CB8AC3E}">
        <p14:creationId xmlns:p14="http://schemas.microsoft.com/office/powerpoint/2010/main" val="2477748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Helene discussion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7692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Retirement Income Security Act of </a:t>
            </a:r>
            <a:r>
              <a:rPr lang="en-US" dirty="0" smtClean="0"/>
              <a:t>1974 (ERISA)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Sets </a:t>
            </a:r>
            <a:r>
              <a:rPr lang="en-US" dirty="0"/>
              <a:t>minimum standards for most voluntarily established retirement and health plans in private industry to provide protection for individuals in these plans</a:t>
            </a:r>
            <a:r>
              <a:rPr lang="en-US" dirty="0" smtClean="0"/>
              <a:t>.</a:t>
            </a:r>
          </a:p>
          <a:p>
            <a:pPr lvl="1"/>
            <a:r>
              <a:rPr lang="en-US" dirty="0" smtClean="0"/>
              <a:t>ERISA focuses on pension plans not health insurance</a:t>
            </a:r>
          </a:p>
          <a:p>
            <a:pPr lvl="2"/>
            <a:r>
              <a:rPr lang="en-US" dirty="0" smtClean="0"/>
              <a:t>Many </a:t>
            </a:r>
            <a:r>
              <a:rPr lang="en-US" dirty="0"/>
              <a:t>employers had </a:t>
            </a:r>
            <a:r>
              <a:rPr lang="en-US" dirty="0" smtClean="0"/>
              <a:t>underfunded</a:t>
            </a:r>
            <a:r>
              <a:rPr lang="en-US" dirty="0"/>
              <a:t>, </a:t>
            </a:r>
            <a:r>
              <a:rPr lang="en-US" dirty="0" smtClean="0"/>
              <a:t>hurting retired employees.</a:t>
            </a:r>
          </a:p>
          <a:p>
            <a:pPr lvl="2"/>
            <a:r>
              <a:rPr lang="en-US" dirty="0" smtClean="0"/>
              <a:t>ERISA offer protections </a:t>
            </a:r>
            <a:r>
              <a:rPr lang="en-US" dirty="0"/>
              <a:t>for </a:t>
            </a:r>
            <a:r>
              <a:rPr lang="en-US" dirty="0" smtClean="0"/>
              <a:t>employees - </a:t>
            </a:r>
            <a:r>
              <a:rPr lang="en-US" dirty="0"/>
              <a:t>In exchange, Congress preempted any state laws that “relate to” employee benefit </a:t>
            </a:r>
            <a:r>
              <a:rPr lang="en-US" dirty="0" smtClean="0"/>
              <a:t>plans except insurance.</a:t>
            </a:r>
          </a:p>
          <a:p>
            <a:pPr lvl="1"/>
            <a:r>
              <a:rPr lang="en-US" dirty="0" smtClean="0"/>
              <a:t>So under ERISA, states can still regulate insurance.</a:t>
            </a:r>
          </a:p>
          <a:p>
            <a:pPr lvl="1"/>
            <a:r>
              <a:rPr lang="en-US" dirty="0" smtClean="0"/>
              <a:t>But </a:t>
            </a:r>
            <a:r>
              <a:rPr lang="en-US" dirty="0"/>
              <a:t>lots of firms don’t actually buy insurance for their employees. Instead, larger firms usually “self-insure,” meaning that they pay for their employees’ health expenses themselves</a:t>
            </a:r>
            <a:r>
              <a:rPr lang="en-US" dirty="0" smtClean="0"/>
              <a:t>. </a:t>
            </a:r>
            <a:r>
              <a:rPr lang="en-US" dirty="0"/>
              <a:t>And ERISA clarifies that employers, when they self-insure, aren’t to be treated as insurers</a:t>
            </a:r>
            <a:r>
              <a:rPr lang="en-US" dirty="0" smtClean="0"/>
              <a:t>.</a:t>
            </a:r>
          </a:p>
          <a:p>
            <a:pPr lvl="2"/>
            <a:r>
              <a:rPr lang="en-US" dirty="0"/>
              <a:t>61% of people with employer-sponsored coverage </a:t>
            </a:r>
            <a:r>
              <a:rPr lang="en-US" dirty="0" smtClean="0"/>
              <a:t>are covered by self-insurers</a:t>
            </a:r>
          </a:p>
          <a:p>
            <a:pPr lvl="2"/>
            <a:r>
              <a:rPr lang="en-US" dirty="0"/>
              <a:t>100 million people nationwide who receive coverage through self-insured employers</a:t>
            </a:r>
          </a:p>
        </p:txBody>
      </p:sp>
    </p:spTree>
    <p:extLst>
      <p:ext uri="{BB962C8B-B14F-4D97-AF65-F5344CB8AC3E}">
        <p14:creationId xmlns:p14="http://schemas.microsoft.com/office/powerpoint/2010/main" val="1433763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groupings of regulatory authorities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Federal government programs in CMS and Department of Veterans Affairs</a:t>
            </a:r>
          </a:p>
          <a:p>
            <a:pPr lvl="1"/>
            <a:r>
              <a:rPr lang="en-US" dirty="0"/>
              <a:t>Medicare</a:t>
            </a:r>
          </a:p>
          <a:p>
            <a:pPr lvl="1"/>
            <a:r>
              <a:rPr lang="en-US" dirty="0"/>
              <a:t>VA</a:t>
            </a:r>
          </a:p>
          <a:p>
            <a:pPr lvl="1"/>
            <a:r>
              <a:rPr lang="en-US" dirty="0"/>
              <a:t>Some Medicaid</a:t>
            </a:r>
          </a:p>
          <a:p>
            <a:r>
              <a:rPr lang="en-US" dirty="0"/>
              <a:t>State regulators</a:t>
            </a:r>
          </a:p>
          <a:p>
            <a:pPr lvl="1"/>
            <a:r>
              <a:rPr lang="en-US" dirty="0"/>
              <a:t>Some Medicaid</a:t>
            </a:r>
          </a:p>
          <a:p>
            <a:pPr lvl="1"/>
            <a:r>
              <a:rPr lang="en-US" dirty="0"/>
              <a:t>Fully insured plans where the insurance company takes on the risk of bad claims and profits from low claims</a:t>
            </a:r>
          </a:p>
          <a:p>
            <a:pPr lvl="2"/>
            <a:r>
              <a:rPr lang="en-US" dirty="0"/>
              <a:t>ACA individual market</a:t>
            </a:r>
          </a:p>
          <a:p>
            <a:pPr lvl="2"/>
            <a:r>
              <a:rPr lang="en-US" dirty="0" smtClean="0"/>
              <a:t>Big </a:t>
            </a:r>
            <a:r>
              <a:rPr lang="en-US" dirty="0"/>
              <a:t>chunks of small group employer market</a:t>
            </a:r>
          </a:p>
          <a:p>
            <a:pPr lvl="2"/>
            <a:r>
              <a:rPr lang="en-US" dirty="0"/>
              <a:t>Small elements of large group employer markets</a:t>
            </a:r>
          </a:p>
          <a:p>
            <a:r>
              <a:rPr lang="en-US" dirty="0"/>
              <a:t>ERISA rules them all</a:t>
            </a:r>
          </a:p>
          <a:p>
            <a:pPr lvl="1"/>
            <a:r>
              <a:rPr lang="en-US" dirty="0"/>
              <a:t>Group plans in Administrative Services Contracts</a:t>
            </a:r>
          </a:p>
          <a:p>
            <a:endParaRPr lang="en-US" dirty="0"/>
          </a:p>
        </p:txBody>
      </p:sp>
    </p:spTree>
    <p:extLst>
      <p:ext uri="{BB962C8B-B14F-4D97-AF65-F5344CB8AC3E}">
        <p14:creationId xmlns:p14="http://schemas.microsoft.com/office/powerpoint/2010/main" val="1901400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a:t>
            </a:r>
            <a:r>
              <a:rPr lang="en-US" dirty="0" smtClean="0"/>
              <a:t>regulations, the </a:t>
            </a:r>
            <a:r>
              <a:rPr lang="en-US" dirty="0" err="1" smtClean="0"/>
              <a:t>Covid</a:t>
            </a:r>
            <a:r>
              <a:rPr lang="en-US" dirty="0" smtClean="0"/>
              <a:t> example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Emergency </a:t>
            </a:r>
            <a:r>
              <a:rPr lang="en-US" dirty="0"/>
              <a:t>directives </a:t>
            </a:r>
            <a:r>
              <a:rPr lang="en-US" dirty="0" smtClean="0"/>
              <a:t>require </a:t>
            </a:r>
            <a:r>
              <a:rPr lang="en-US" dirty="0"/>
              <a:t>insurers to cover COVID-19 testing without cost-sharing</a:t>
            </a:r>
            <a:r>
              <a:rPr lang="en-US" dirty="0" smtClean="0"/>
              <a:t>.</a:t>
            </a:r>
          </a:p>
          <a:p>
            <a:pPr lvl="1"/>
            <a:r>
              <a:rPr lang="en-US" dirty="0" smtClean="0"/>
              <a:t>High </a:t>
            </a:r>
            <a:r>
              <a:rPr lang="en-US" dirty="0"/>
              <a:t>deductibles and other out-of-pocket payments discourage people from getting tested, which in turn threatens public health</a:t>
            </a:r>
            <a:r>
              <a:rPr lang="en-US" dirty="0" smtClean="0"/>
              <a:t>.</a:t>
            </a:r>
          </a:p>
          <a:p>
            <a:r>
              <a:rPr lang="en-US" dirty="0" smtClean="0"/>
              <a:t>Essential health benefits under the ACA</a:t>
            </a:r>
          </a:p>
          <a:p>
            <a:pPr lvl="1"/>
            <a:r>
              <a:rPr lang="en-US" sz="1200" dirty="0"/>
              <a:t>Ambulatory patient services (outpatient services</a:t>
            </a:r>
            <a:r>
              <a:rPr lang="en-US" sz="1200" dirty="0" smtClean="0"/>
              <a:t>); </a:t>
            </a:r>
            <a:r>
              <a:rPr lang="en-US" sz="1200" dirty="0"/>
              <a:t>Emergency </a:t>
            </a:r>
            <a:r>
              <a:rPr lang="en-US" sz="1200" dirty="0" smtClean="0"/>
              <a:t>services; </a:t>
            </a:r>
            <a:r>
              <a:rPr lang="en-US" sz="1200" dirty="0"/>
              <a:t>Hospitalization Maternity and newborn </a:t>
            </a:r>
            <a:r>
              <a:rPr lang="en-US" sz="1200" dirty="0" smtClean="0"/>
              <a:t>care; </a:t>
            </a:r>
            <a:r>
              <a:rPr lang="en-US" sz="1200" dirty="0"/>
              <a:t>Mental health and substance use disorder services, including behavioral health </a:t>
            </a:r>
            <a:r>
              <a:rPr lang="en-US" sz="1200" dirty="0" smtClean="0"/>
              <a:t>treatment; </a:t>
            </a:r>
            <a:r>
              <a:rPr lang="en-US" sz="1200" dirty="0"/>
              <a:t>Prescription </a:t>
            </a:r>
            <a:r>
              <a:rPr lang="en-US" sz="1200" dirty="0" smtClean="0"/>
              <a:t>drugs; </a:t>
            </a:r>
            <a:r>
              <a:rPr lang="en-US" sz="1200" dirty="0"/>
              <a:t>Rehabilitative and </a:t>
            </a:r>
            <a:r>
              <a:rPr lang="en-US" sz="1200" dirty="0" err="1"/>
              <a:t>habilitative</a:t>
            </a:r>
            <a:r>
              <a:rPr lang="en-US" sz="1200" dirty="0"/>
              <a:t> services (those that help patients acquire, maintain, or improve skills necessary for daily functioning) and </a:t>
            </a:r>
            <a:r>
              <a:rPr lang="en-US" sz="1200" dirty="0" smtClean="0"/>
              <a:t>devices; </a:t>
            </a:r>
            <a:r>
              <a:rPr lang="en-US" sz="1200" dirty="0"/>
              <a:t>Laboratory </a:t>
            </a:r>
            <a:r>
              <a:rPr lang="en-US" sz="1200" dirty="0" smtClean="0"/>
              <a:t>services; </a:t>
            </a:r>
            <a:r>
              <a:rPr lang="en-US" sz="1200" dirty="0"/>
              <a:t>Preventive and wellness services and chronic disease </a:t>
            </a:r>
            <a:r>
              <a:rPr lang="en-US" sz="1200" dirty="0" smtClean="0"/>
              <a:t>management; </a:t>
            </a:r>
            <a:r>
              <a:rPr lang="en-US" sz="1200" dirty="0"/>
              <a:t>Pediatric services, including oral and vision </a:t>
            </a:r>
            <a:r>
              <a:rPr lang="en-US" sz="1200" dirty="0" smtClean="0"/>
              <a:t>care</a:t>
            </a:r>
          </a:p>
          <a:p>
            <a:pPr lvl="1"/>
            <a:r>
              <a:rPr lang="en-US" dirty="0" smtClean="0"/>
              <a:t>Includes inpatient </a:t>
            </a:r>
            <a:r>
              <a:rPr lang="en-US" dirty="0"/>
              <a:t>hospitalization, rehab, prescription drugs and for COVID-19 purposes, lab and diagnostic services. </a:t>
            </a:r>
            <a:endParaRPr lang="en-US" dirty="0" smtClean="0"/>
          </a:p>
          <a:p>
            <a:pPr lvl="1"/>
            <a:r>
              <a:rPr lang="en-US" dirty="0" smtClean="0"/>
              <a:t>If </a:t>
            </a:r>
            <a:r>
              <a:rPr lang="en-US" dirty="0"/>
              <a:t>there is a COVID-19 test or subsequent treatment of an individual who tests positive, their testing and treatment is </a:t>
            </a:r>
            <a:r>
              <a:rPr lang="en-US" dirty="0" smtClean="0"/>
              <a:t>covered </a:t>
            </a:r>
            <a:r>
              <a:rPr lang="en-US" dirty="0"/>
              <a:t>as an </a:t>
            </a:r>
            <a:r>
              <a:rPr lang="en-US" dirty="0" smtClean="0"/>
              <a:t>EHB.</a:t>
            </a:r>
          </a:p>
          <a:p>
            <a:pPr lvl="1"/>
            <a:r>
              <a:rPr lang="en-US" dirty="0" smtClean="0"/>
              <a:t>Allowable benefits do not imply zero cost-sharing</a:t>
            </a:r>
          </a:p>
          <a:p>
            <a:r>
              <a:rPr lang="en-US" dirty="0"/>
              <a:t>EHBs </a:t>
            </a:r>
            <a:r>
              <a:rPr lang="en-US" dirty="0" smtClean="0"/>
              <a:t>for </a:t>
            </a:r>
            <a:r>
              <a:rPr lang="en-US" dirty="0"/>
              <a:t>preventive services and </a:t>
            </a:r>
            <a:r>
              <a:rPr lang="en-US" dirty="0" smtClean="0"/>
              <a:t>screenings are </a:t>
            </a:r>
            <a:r>
              <a:rPr lang="en-US" dirty="0"/>
              <a:t>no cost </a:t>
            </a:r>
            <a:r>
              <a:rPr lang="en-US" dirty="0" smtClean="0"/>
              <a:t>sharing.</a:t>
            </a:r>
          </a:p>
          <a:p>
            <a:pPr lvl="1"/>
            <a:r>
              <a:rPr lang="en-US" dirty="0" smtClean="0"/>
              <a:t>Preventive </a:t>
            </a:r>
            <a:r>
              <a:rPr lang="en-US" dirty="0"/>
              <a:t>services include vaccines, a lot of developmental screenings for kids, colon cancer checks and now </a:t>
            </a:r>
            <a:r>
              <a:rPr lang="en-US" dirty="0" err="1"/>
              <a:t>PrEP</a:t>
            </a:r>
            <a:r>
              <a:rPr lang="en-US" dirty="0"/>
              <a:t> for individuals at high risk of being infected by </a:t>
            </a:r>
            <a:r>
              <a:rPr lang="en-US" dirty="0" smtClean="0"/>
              <a:t>HIV</a:t>
            </a:r>
          </a:p>
          <a:p>
            <a:pPr lvl="1"/>
            <a:r>
              <a:rPr lang="en-US" dirty="0"/>
              <a:t>Requires rating by US Preventive Services Task </a:t>
            </a:r>
            <a:r>
              <a:rPr lang="en-US" dirty="0" smtClean="0"/>
              <a:t>Force and one year waiting period</a:t>
            </a:r>
            <a:endParaRPr lang="en-US" dirty="0"/>
          </a:p>
        </p:txBody>
      </p:sp>
    </p:spTree>
    <p:extLst>
      <p:ext uri="{BB962C8B-B14F-4D97-AF65-F5344CB8AC3E}">
        <p14:creationId xmlns:p14="http://schemas.microsoft.com/office/powerpoint/2010/main" val="1011215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of sale reimbursement</a:t>
            </a:r>
            <a:endParaRPr lang="en-US" dirty="0"/>
          </a:p>
        </p:txBody>
      </p:sp>
      <p:sp>
        <p:nvSpPr>
          <p:cNvPr id="3" name="Content Placeholder 2"/>
          <p:cNvSpPr>
            <a:spLocks noGrp="1"/>
          </p:cNvSpPr>
          <p:nvPr>
            <p:ph idx="1"/>
          </p:nvPr>
        </p:nvSpPr>
        <p:spPr/>
        <p:txBody>
          <a:bodyPr/>
          <a:lstStyle/>
          <a:p>
            <a:r>
              <a:rPr lang="en-US" dirty="0" smtClean="0"/>
              <a:t>Most prescription reimbursements handled at the point of sale</a:t>
            </a:r>
          </a:p>
          <a:p>
            <a:pPr lvl="1"/>
            <a:r>
              <a:rPr lang="en-US" dirty="0" smtClean="0"/>
              <a:t>But not all</a:t>
            </a:r>
          </a:p>
          <a:p>
            <a:r>
              <a:rPr lang="en-US" dirty="0" smtClean="0"/>
              <a:t>Over the counter purchase reimbursements require submitting claims</a:t>
            </a:r>
          </a:p>
          <a:p>
            <a:pPr lvl="1"/>
            <a:r>
              <a:rPr lang="en-US" dirty="0" smtClean="0"/>
              <a:t>For example, </a:t>
            </a:r>
            <a:r>
              <a:rPr lang="en-US" dirty="0" err="1" smtClean="0"/>
              <a:t>Covid</a:t>
            </a:r>
            <a:r>
              <a:rPr lang="en-US" dirty="0" smtClean="0"/>
              <a:t> antigen testing reimbursements</a:t>
            </a:r>
          </a:p>
          <a:p>
            <a:pPr lvl="2"/>
            <a:r>
              <a:rPr lang="en-US" dirty="0" err="1" smtClean="0"/>
              <a:t>Boxtops</a:t>
            </a:r>
            <a:r>
              <a:rPr lang="en-US" dirty="0" smtClean="0"/>
              <a:t>!</a:t>
            </a:r>
          </a:p>
          <a:p>
            <a:endParaRPr lang="en-US" dirty="0"/>
          </a:p>
        </p:txBody>
      </p:sp>
    </p:spTree>
    <p:extLst>
      <p:ext uri="{BB962C8B-B14F-4D97-AF65-F5344CB8AC3E}">
        <p14:creationId xmlns:p14="http://schemas.microsoft.com/office/powerpoint/2010/main" val="1539381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Capitation/capitated payments</a:t>
            </a:r>
            <a:endParaRPr lang="en-US" dirty="0"/>
          </a:p>
        </p:txBody>
      </p:sp>
      <p:sp>
        <p:nvSpPr>
          <p:cNvPr id="3" name="Content Placeholder 2"/>
          <p:cNvSpPr>
            <a:spLocks noGrp="1"/>
          </p:cNvSpPr>
          <p:nvPr>
            <p:ph idx="1"/>
          </p:nvPr>
        </p:nvSpPr>
        <p:spPr/>
        <p:txBody>
          <a:bodyPr/>
          <a:lstStyle/>
          <a:p>
            <a:r>
              <a:rPr lang="en-US" dirty="0" smtClean="0"/>
              <a:t>Primary care for many patients, especially managed care </a:t>
            </a:r>
            <a:r>
              <a:rPr lang="en-US" dirty="0" err="1" smtClean="0"/>
              <a:t>patisnts</a:t>
            </a:r>
            <a:endParaRPr lang="en-US" dirty="0" smtClean="0"/>
          </a:p>
          <a:p>
            <a:pPr lvl="1"/>
            <a:r>
              <a:rPr lang="en-US" dirty="0" smtClean="0"/>
              <a:t>For example Medicare Advantage</a:t>
            </a:r>
          </a:p>
          <a:p>
            <a:pPr lvl="2"/>
            <a:r>
              <a:rPr lang="en-US" dirty="0" smtClean="0"/>
              <a:t>Medicare Advantage is a Medicare Managed Care program</a:t>
            </a:r>
          </a:p>
          <a:p>
            <a:r>
              <a:rPr lang="en-US" dirty="0" smtClean="0"/>
              <a:t>Provides a lump sum per patient to cover all costs</a:t>
            </a:r>
          </a:p>
          <a:p>
            <a:pPr lvl="1"/>
            <a:r>
              <a:rPr lang="en-US" dirty="0" smtClean="0"/>
              <a:t>Regardless of cost or frequency</a:t>
            </a:r>
          </a:p>
          <a:p>
            <a:r>
              <a:rPr lang="en-US" dirty="0" smtClean="0"/>
              <a:t>Encourages cost-effective and high quality care</a:t>
            </a:r>
          </a:p>
          <a:p>
            <a:r>
              <a:rPr lang="en-US" dirty="0" smtClean="0"/>
              <a:t>Incentive is on provider to reduce costs and readmissions</a:t>
            </a:r>
          </a:p>
          <a:p>
            <a:r>
              <a:rPr lang="en-US" dirty="0" smtClean="0"/>
              <a:t>Also incentivizes providers to avoid high cost patients, if not for additional payments</a:t>
            </a:r>
          </a:p>
          <a:p>
            <a:endParaRPr lang="en-US" dirty="0"/>
          </a:p>
        </p:txBody>
      </p:sp>
    </p:spTree>
    <p:extLst>
      <p:ext uri="{BB962C8B-B14F-4D97-AF65-F5344CB8AC3E}">
        <p14:creationId xmlns:p14="http://schemas.microsoft.com/office/powerpoint/2010/main" val="1908857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adjustment</a:t>
            </a:r>
            <a:endParaRPr lang="en-US" dirty="0"/>
          </a:p>
        </p:txBody>
      </p:sp>
      <p:sp>
        <p:nvSpPr>
          <p:cNvPr id="3" name="Content Placeholder 2"/>
          <p:cNvSpPr>
            <a:spLocks noGrp="1"/>
          </p:cNvSpPr>
          <p:nvPr>
            <p:ph idx="1"/>
          </p:nvPr>
        </p:nvSpPr>
        <p:spPr/>
        <p:txBody>
          <a:bodyPr/>
          <a:lstStyle/>
          <a:p>
            <a:r>
              <a:rPr lang="en-US" dirty="0" smtClean="0"/>
              <a:t>Statistically, risk adjustment is the process of controlling for case mix</a:t>
            </a:r>
          </a:p>
          <a:p>
            <a:pPr lvl="1"/>
            <a:r>
              <a:rPr lang="en-US" dirty="0" smtClean="0"/>
              <a:t>Payments are assigned risk scores based on age, sex, zip code(!)</a:t>
            </a:r>
          </a:p>
          <a:p>
            <a:r>
              <a:rPr lang="en-US" dirty="0" smtClean="0"/>
              <a:t>Risk adjustment payments give additional payments to providers in capitation models to patient based on the expected cost of the payments</a:t>
            </a:r>
          </a:p>
          <a:p>
            <a:endParaRPr lang="en-US" dirty="0"/>
          </a:p>
        </p:txBody>
      </p:sp>
    </p:spTree>
    <p:extLst>
      <p:ext uri="{BB962C8B-B14F-4D97-AF65-F5344CB8AC3E}">
        <p14:creationId xmlns:p14="http://schemas.microsoft.com/office/powerpoint/2010/main" val="147208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adjustment as premium stabilization</a:t>
            </a:r>
            <a:endParaRPr lang="en-US" dirty="0"/>
          </a:p>
        </p:txBody>
      </p:sp>
      <p:sp>
        <p:nvSpPr>
          <p:cNvPr id="3" name="Content Placeholder 2"/>
          <p:cNvSpPr>
            <a:spLocks noGrp="1"/>
          </p:cNvSpPr>
          <p:nvPr>
            <p:ph idx="1"/>
          </p:nvPr>
        </p:nvSpPr>
        <p:spPr/>
        <p:txBody>
          <a:bodyPr/>
          <a:lstStyle/>
          <a:p>
            <a:r>
              <a:rPr lang="en-US" dirty="0" smtClean="0"/>
              <a:t>As part of the ACA, the risk adjustment program provides payments to health insurance issuers that have high-risk enrollees</a:t>
            </a:r>
          </a:p>
          <a:p>
            <a:pPr lvl="1"/>
            <a:r>
              <a:rPr lang="en-US" dirty="0" smtClean="0"/>
              <a:t>Individual plans, small group plans, and merged markets (individual and small group are combined [MA and VT])</a:t>
            </a:r>
          </a:p>
          <a:p>
            <a:r>
              <a:rPr lang="en-US" dirty="0" smtClean="0"/>
              <a:t>This reduces selection bias for insurers against high risk insureds</a:t>
            </a:r>
          </a:p>
          <a:p>
            <a:r>
              <a:rPr lang="en-US" dirty="0" smtClean="0"/>
              <a:t>Funded by insurance companies, program is state level (</a:t>
            </a:r>
            <a:r>
              <a:rPr lang="en-US" dirty="0" err="1" smtClean="0"/>
              <a:t>ie</a:t>
            </a:r>
            <a:r>
              <a:rPr lang="en-US" dirty="0" smtClean="0"/>
              <a:t> neutral by state)</a:t>
            </a:r>
          </a:p>
          <a:p>
            <a:endParaRPr lang="en-US" dirty="0"/>
          </a:p>
        </p:txBody>
      </p:sp>
    </p:spTree>
    <p:extLst>
      <p:ext uri="{BB962C8B-B14F-4D97-AF65-F5344CB8AC3E}">
        <p14:creationId xmlns:p14="http://schemas.microsoft.com/office/powerpoint/2010/main" val="1929034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Props1.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3.xml><?xml version="1.0" encoding="utf-8"?>
<ds:datastoreItem xmlns:ds="http://schemas.openxmlformats.org/officeDocument/2006/customXml" ds:itemID="{43CCEF31-2404-446D-B229-4D64D8053070}">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7f18ec10-a743-4c21-91d9-69d297feae23"/>
    <ds:schemaRef ds:uri="http://schemas.microsoft.com/office/infopath/2007/PartnerControls"/>
    <ds:schemaRef ds:uri="ce5fba22-8df0-4e59-b0bb-9a52d739590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5085</TotalTime>
  <Words>1110</Words>
  <Application>Microsoft Office PowerPoint</Application>
  <PresentationFormat>Widescreen</PresentationFormat>
  <Paragraphs>99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Risk Management and Insurance</vt:lpstr>
      <vt:lpstr>Helene discussion</vt:lpstr>
      <vt:lpstr>Employee Retirement Income Security Act of 1974 (ERISA)</vt:lpstr>
      <vt:lpstr>3 groupings of regulatory authorities</vt:lpstr>
      <vt:lpstr>Relevant regulations, the Covid example</vt:lpstr>
      <vt:lpstr>Point of sale reimbursement</vt:lpstr>
      <vt:lpstr>Capitation/capitated payments</vt:lpstr>
      <vt:lpstr>Risk adjustment</vt:lpstr>
      <vt:lpstr>Risk adjustment as premium stabilization</vt:lpstr>
      <vt:lpstr>New Risk Adjustment methodology!</vt:lpstr>
      <vt:lpstr>PrEP</vt:lpstr>
      <vt:lpstr>PrEP!</vt:lpstr>
      <vt:lpstr>New Risk Adjustment methodology!</vt:lpstr>
      <vt:lpstr>Source</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54</cp:revision>
  <dcterms:created xsi:type="dcterms:W3CDTF">2024-08-26T13:44:35Z</dcterms:created>
  <dcterms:modified xsi:type="dcterms:W3CDTF">2024-10-08T14:38:45Z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