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73" r:id="rId7"/>
    <p:sldId id="274" r:id="rId8"/>
    <p:sldId id="259" r:id="rId9"/>
    <p:sldId id="260" r:id="rId10"/>
    <p:sldId id="266" r:id="rId11"/>
    <p:sldId id="269" r:id="rId12"/>
    <p:sldId id="262" r:id="rId13"/>
    <p:sldId id="263" r:id="rId14"/>
    <p:sldId id="264" r:id="rId15"/>
    <p:sldId id="265" r:id="rId16"/>
    <p:sldId id="261" r:id="rId17"/>
    <p:sldId id="268" r:id="rId18"/>
    <p:sldId id="271" r:id="rId19"/>
    <p:sldId id="270" r:id="rId20"/>
    <p:sldId id="272"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6" autoAdjust="0"/>
    <p:restoredTop sz="96256" autoAdjust="0"/>
  </p:normalViewPr>
  <p:slideViewPr>
    <p:cSldViewPr snapToGrid="0">
      <p:cViewPr varScale="1">
        <p:scale>
          <a:sx n="104" d="100"/>
          <a:sy n="104" d="100"/>
        </p:scale>
        <p:origin x="144" y="162"/>
      </p:cViewPr>
      <p:guideLst/>
    </p:cSldViewPr>
  </p:slideViewPr>
  <p:outlineViewPr>
    <p:cViewPr>
      <p:scale>
        <a:sx n="33" d="100"/>
        <a:sy n="33" d="100"/>
      </p:scale>
      <p:origin x="0" y="-28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10/16/2024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Management and Insurance</a:t>
            </a:r>
            <a:endParaRPr lang="en-US" dirty="0"/>
          </a:p>
        </p:txBody>
      </p:sp>
      <p:sp>
        <p:nvSpPr>
          <p:cNvPr id="3" name="Subtitle 2"/>
          <p:cNvSpPr>
            <a:spLocks noGrp="1"/>
          </p:cNvSpPr>
          <p:nvPr>
            <p:ph type="subTitle" idx="1"/>
          </p:nvPr>
        </p:nvSpPr>
        <p:spPr/>
        <p:txBody>
          <a:bodyPr/>
          <a:lstStyle/>
          <a:p>
            <a:r>
              <a:rPr lang="en-US" dirty="0" smtClean="0"/>
              <a:t>TR 11:00-12:15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98995" cy="1325563"/>
          </a:xfrm>
        </p:spPr>
        <p:txBody>
          <a:bodyPr/>
          <a:lstStyle/>
          <a:p>
            <a:r>
              <a:rPr lang="en-US" dirty="0" smtClean="0"/>
              <a:t>African American Insurance Societies</a:t>
            </a:r>
            <a:endParaRPr lang="en-US" dirty="0"/>
          </a:p>
        </p:txBody>
      </p:sp>
      <p:sp>
        <p:nvSpPr>
          <p:cNvPr id="3" name="Content Placeholder 2"/>
          <p:cNvSpPr>
            <a:spLocks noGrp="1"/>
          </p:cNvSpPr>
          <p:nvPr>
            <p:ph idx="1"/>
          </p:nvPr>
        </p:nvSpPr>
        <p:spPr>
          <a:xfrm>
            <a:off x="838200" y="1825625"/>
            <a:ext cx="7956884" cy="4351338"/>
          </a:xfrm>
        </p:spPr>
        <p:txBody>
          <a:bodyPr/>
          <a:lstStyle/>
          <a:p>
            <a:r>
              <a:rPr lang="en-US" dirty="0" smtClean="0"/>
              <a:t>Mutual Aid Societies also played multiple important roles in African American Society</a:t>
            </a:r>
          </a:p>
          <a:p>
            <a:pPr lvl="1"/>
            <a:r>
              <a:rPr lang="en-US" dirty="0" smtClean="0"/>
              <a:t>Insurance and social organization</a:t>
            </a:r>
          </a:p>
          <a:p>
            <a:endParaRPr lang="en-US" dirty="0"/>
          </a:p>
          <a:p>
            <a:endParaRPr lang="en-US" dirty="0"/>
          </a:p>
        </p:txBody>
      </p:sp>
      <p:pic>
        <p:nvPicPr>
          <p:cNvPr id="4" name="Picture 3"/>
          <p:cNvPicPr>
            <a:picLocks noChangeAspect="1"/>
          </p:cNvPicPr>
          <p:nvPr/>
        </p:nvPicPr>
        <p:blipFill>
          <a:blip r:embed="rId2"/>
          <a:stretch>
            <a:fillRect/>
          </a:stretch>
        </p:blipFill>
        <p:spPr>
          <a:xfrm>
            <a:off x="8795084" y="9796"/>
            <a:ext cx="3396916" cy="6759220"/>
          </a:xfrm>
          <a:prstGeom prst="rect">
            <a:avLst/>
          </a:prstGeom>
        </p:spPr>
      </p:pic>
    </p:spTree>
    <p:extLst>
      <p:ext uri="{BB962C8B-B14F-4D97-AF65-F5344CB8AC3E}">
        <p14:creationId xmlns:p14="http://schemas.microsoft.com/office/powerpoint/2010/main" val="2718229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of Fraternal Societies</a:t>
            </a:r>
            <a:endParaRPr lang="en-US" dirty="0"/>
          </a:p>
        </p:txBody>
      </p:sp>
      <p:sp>
        <p:nvSpPr>
          <p:cNvPr id="3" name="Content Placeholder 2"/>
          <p:cNvSpPr>
            <a:spLocks noGrp="1"/>
          </p:cNvSpPr>
          <p:nvPr>
            <p:ph idx="1"/>
          </p:nvPr>
        </p:nvSpPr>
        <p:spPr/>
        <p:txBody>
          <a:bodyPr/>
          <a:lstStyle/>
          <a:p>
            <a:r>
              <a:rPr lang="en-US" dirty="0" smtClean="0"/>
              <a:t>Life Insurance</a:t>
            </a:r>
          </a:p>
          <a:p>
            <a:r>
              <a:rPr lang="en-US" dirty="0" smtClean="0"/>
              <a:t>Sickness Insurance</a:t>
            </a:r>
          </a:p>
          <a:p>
            <a:r>
              <a:rPr lang="en-US" dirty="0" smtClean="0"/>
              <a:t>Accident Insurance</a:t>
            </a:r>
          </a:p>
          <a:p>
            <a:r>
              <a:rPr lang="en-US" dirty="0" smtClean="0"/>
              <a:t>Fixed-Fee Medical Care Provision</a:t>
            </a:r>
          </a:p>
          <a:p>
            <a:r>
              <a:rPr lang="en-US" dirty="0" smtClean="0"/>
              <a:t>Other Charity</a:t>
            </a:r>
          </a:p>
          <a:p>
            <a:r>
              <a:rPr lang="en-US" dirty="0" smtClean="0"/>
              <a:t>Social Organization</a:t>
            </a:r>
            <a:endParaRPr lang="en-US" dirty="0"/>
          </a:p>
        </p:txBody>
      </p:sp>
    </p:spTree>
    <p:extLst>
      <p:ext uri="{BB962C8B-B14F-4D97-AF65-F5344CB8AC3E}">
        <p14:creationId xmlns:p14="http://schemas.microsoft.com/office/powerpoint/2010/main" val="2168398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decline of Fraternal Insurance</a:t>
            </a:r>
            <a:endParaRPr lang="en-US" dirty="0"/>
          </a:p>
        </p:txBody>
      </p:sp>
      <p:sp>
        <p:nvSpPr>
          <p:cNvPr id="3" name="Content Placeholder 2"/>
          <p:cNvSpPr>
            <a:spLocks noGrp="1"/>
          </p:cNvSpPr>
          <p:nvPr>
            <p:ph idx="1"/>
          </p:nvPr>
        </p:nvSpPr>
        <p:spPr/>
        <p:txBody>
          <a:bodyPr/>
          <a:lstStyle/>
          <a:p>
            <a:r>
              <a:rPr lang="en-US" dirty="0" smtClean="0"/>
              <a:t>Regulation</a:t>
            </a:r>
          </a:p>
          <a:p>
            <a:pPr lvl="1"/>
            <a:r>
              <a:rPr lang="en-US" dirty="0" smtClean="0"/>
              <a:t>No regulation until 1888</a:t>
            </a:r>
          </a:p>
          <a:p>
            <a:pPr lvl="1"/>
            <a:r>
              <a:rPr lang="en-US" dirty="0" smtClean="0"/>
              <a:t>Federal regulation began in 1893</a:t>
            </a:r>
          </a:p>
          <a:p>
            <a:pPr lvl="2"/>
            <a:r>
              <a:rPr lang="en-US" dirty="0" smtClean="0"/>
              <a:t>Reserve requirement</a:t>
            </a:r>
          </a:p>
          <a:p>
            <a:pPr lvl="1"/>
            <a:r>
              <a:rPr lang="en-US" dirty="0" smtClean="0"/>
              <a:t>Self regulating Mobile Bill of 1910</a:t>
            </a:r>
          </a:p>
          <a:p>
            <a:r>
              <a:rPr lang="en-US" dirty="0" smtClean="0"/>
              <a:t>Growth of group insurance</a:t>
            </a:r>
          </a:p>
          <a:p>
            <a:r>
              <a:rPr lang="en-US" dirty="0" smtClean="0"/>
              <a:t>Financial strain and dissolution</a:t>
            </a:r>
          </a:p>
          <a:p>
            <a:r>
              <a:rPr lang="en-US" dirty="0" smtClean="0"/>
              <a:t>Workers compensation laws and assistance</a:t>
            </a:r>
            <a:endParaRPr lang="en-US" dirty="0"/>
          </a:p>
        </p:txBody>
      </p:sp>
    </p:spTree>
    <p:extLst>
      <p:ext uri="{BB962C8B-B14F-4D97-AF65-F5344CB8AC3E}">
        <p14:creationId xmlns:p14="http://schemas.microsoft.com/office/powerpoint/2010/main" val="910931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 vs women based mutual social </a:t>
            </a:r>
            <a:r>
              <a:rPr lang="en-US" dirty="0" smtClean="0"/>
              <a:t>organization</a:t>
            </a:r>
            <a:endParaRPr lang="en-US" dirty="0"/>
          </a:p>
        </p:txBody>
      </p:sp>
      <p:sp>
        <p:nvSpPr>
          <p:cNvPr id="3" name="Content Placeholder 2"/>
          <p:cNvSpPr>
            <a:spLocks noGrp="1"/>
          </p:cNvSpPr>
          <p:nvPr>
            <p:ph idx="1"/>
          </p:nvPr>
        </p:nvSpPr>
        <p:spPr/>
        <p:txBody>
          <a:bodyPr/>
          <a:lstStyle/>
          <a:p>
            <a:r>
              <a:rPr lang="en-US" dirty="0"/>
              <a:t>Male dominated social groups cut across class and </a:t>
            </a:r>
            <a:r>
              <a:rPr lang="en-US" dirty="0" smtClean="0"/>
              <a:t>region</a:t>
            </a:r>
          </a:p>
          <a:p>
            <a:r>
              <a:rPr lang="en-US" dirty="0" smtClean="0"/>
              <a:t>But </a:t>
            </a:r>
            <a:r>
              <a:rPr lang="en-US" dirty="0"/>
              <a:t>middle class female dominated groups formed with religious, charitable, and welfare </a:t>
            </a:r>
            <a:r>
              <a:rPr lang="en-US" dirty="0" smtClean="0"/>
              <a:t>purposes</a:t>
            </a:r>
          </a:p>
          <a:p>
            <a:r>
              <a:rPr lang="en-US" dirty="0" smtClean="0"/>
              <a:t>Task </a:t>
            </a:r>
            <a:r>
              <a:rPr lang="en-US" dirty="0"/>
              <a:t>of shaping public opinion was key both in influencing legislatures to act and influencing courts to </a:t>
            </a:r>
            <a:r>
              <a:rPr lang="en-US" dirty="0" smtClean="0"/>
              <a:t>accept</a:t>
            </a:r>
          </a:p>
          <a:p>
            <a:r>
              <a:rPr lang="en-US" dirty="0" smtClean="0"/>
              <a:t>This </a:t>
            </a:r>
            <a:r>
              <a:rPr lang="en-US" dirty="0"/>
              <a:t>was in contrast with courts striking down laws intended to shield unions, regulate working conditions, and regulate the market</a:t>
            </a:r>
            <a:br>
              <a:rPr lang="en-US" dirty="0"/>
            </a:br>
            <a:r>
              <a:rPr lang="en-US" dirty="0"/>
              <a:t/>
            </a:r>
            <a:br>
              <a:rPr lang="en-US" dirty="0"/>
            </a:br>
            <a:endParaRPr lang="en-US" dirty="0"/>
          </a:p>
        </p:txBody>
      </p:sp>
    </p:spTree>
    <p:extLst>
      <p:ext uri="{BB962C8B-B14F-4D97-AF65-F5344CB8AC3E}">
        <p14:creationId xmlns:p14="http://schemas.microsoft.com/office/powerpoint/2010/main" val="1338486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Insuring slave and indentured laborers in the 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After the 1793 invention of the cotton gin and 1808 prohibition on international slave trading, the value of slaves increased in the US</a:t>
            </a:r>
          </a:p>
          <a:p>
            <a:r>
              <a:rPr lang="en-US" dirty="0" smtClean="0"/>
              <a:t>Slave based economies also grew further south, driving up trade</a:t>
            </a:r>
          </a:p>
          <a:p>
            <a:pPr lvl="1"/>
            <a:r>
              <a:rPr lang="en-US" dirty="0" smtClean="0"/>
              <a:t>And environmental diseases were worse further south, increasing mortality</a:t>
            </a:r>
          </a:p>
          <a:p>
            <a:r>
              <a:rPr lang="en-US" dirty="0" smtClean="0"/>
              <a:t>Urban, northern commercial-focused life insurance marketed to slave holders</a:t>
            </a:r>
          </a:p>
          <a:p>
            <a:pPr lvl="1"/>
            <a:r>
              <a:rPr lang="en-US" dirty="0" smtClean="0"/>
              <a:t>Property and fire insurance companies began underwriting slave lives</a:t>
            </a:r>
          </a:p>
          <a:p>
            <a:pPr lvl="2"/>
            <a:r>
              <a:rPr lang="en-US" dirty="0" smtClean="0"/>
              <a:t>Underwriting also included investigating slave owners to understand risk of mistreatment of slaves leading to death</a:t>
            </a:r>
          </a:p>
          <a:p>
            <a:r>
              <a:rPr lang="en-US" dirty="0" smtClean="0"/>
              <a:t>First policies in 1831 by Baltimore Life Insurance Company</a:t>
            </a:r>
          </a:p>
          <a:p>
            <a:pPr lvl="1"/>
            <a:r>
              <a:rPr lang="en-US" dirty="0" smtClean="0"/>
              <a:t>Slave insurance grew from rare to most common type of policy for this and other southern life insurance companies</a:t>
            </a:r>
          </a:p>
        </p:txBody>
      </p:sp>
    </p:spTree>
    <p:extLst>
      <p:ext uri="{BB962C8B-B14F-4D97-AF65-F5344CB8AC3E}">
        <p14:creationId xmlns:p14="http://schemas.microsoft.com/office/powerpoint/2010/main" val="314697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Northern companies selling slave insurance</a:t>
            </a:r>
            <a:endParaRPr lang="en-US" dirty="0"/>
          </a:p>
        </p:txBody>
      </p:sp>
      <p:sp>
        <p:nvSpPr>
          <p:cNvPr id="3" name="Content Placeholder 2"/>
          <p:cNvSpPr>
            <a:spLocks noGrp="1"/>
          </p:cNvSpPr>
          <p:nvPr>
            <p:ph idx="1"/>
          </p:nvPr>
        </p:nvSpPr>
        <p:spPr/>
        <p:txBody>
          <a:bodyPr/>
          <a:lstStyle/>
          <a:p>
            <a:r>
              <a:rPr lang="en-US" dirty="0"/>
              <a:t>Northern companies include:</a:t>
            </a:r>
          </a:p>
          <a:p>
            <a:pPr lvl="1"/>
            <a:r>
              <a:rPr lang="en-US" dirty="0"/>
              <a:t>New York Life, United States Life of New York, Aetna Life of Hartford, Hartford Life, Charter Oak of Hartford, National Safety Life and Trust of Philadelphia, Mutual Benefit of New Jersey, British Commercial Life of London, and the New York office of National Loan Fund Life Insurance Company of London</a:t>
            </a:r>
          </a:p>
          <a:p>
            <a:r>
              <a:rPr lang="en-US" dirty="0" smtClean="0"/>
              <a:t>Of New York Life’s </a:t>
            </a:r>
            <a:r>
              <a:rPr lang="en-US" dirty="0"/>
              <a:t>first 1,000 </a:t>
            </a:r>
            <a:r>
              <a:rPr lang="en-US" dirty="0" smtClean="0"/>
              <a:t>policies , </a:t>
            </a:r>
            <a:r>
              <a:rPr lang="en-US" dirty="0"/>
              <a:t>339 were on </a:t>
            </a:r>
            <a:r>
              <a:rPr lang="en-US" dirty="0" smtClean="0"/>
              <a:t>slaves (in 1845)</a:t>
            </a:r>
          </a:p>
          <a:p>
            <a:pPr lvl="1"/>
            <a:r>
              <a:rPr lang="en-US" dirty="0" smtClean="0"/>
              <a:t>By 1850, slave policies were discontinued as free person life insurance policies were sustainable</a:t>
            </a:r>
            <a:endParaRPr lang="en-US" dirty="0"/>
          </a:p>
          <a:p>
            <a:endParaRPr lang="en-US" dirty="0"/>
          </a:p>
        </p:txBody>
      </p:sp>
    </p:spTree>
    <p:extLst>
      <p:ext uri="{BB962C8B-B14F-4D97-AF65-F5344CB8AC3E}">
        <p14:creationId xmlns:p14="http://schemas.microsoft.com/office/powerpoint/2010/main" val="3077424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slave and non-slave policies</a:t>
            </a:r>
            <a:endParaRPr lang="en-US" dirty="0"/>
          </a:p>
        </p:txBody>
      </p:sp>
      <p:sp>
        <p:nvSpPr>
          <p:cNvPr id="3" name="Content Placeholder 2"/>
          <p:cNvSpPr>
            <a:spLocks noGrp="1"/>
          </p:cNvSpPr>
          <p:nvPr>
            <p:ph idx="1"/>
          </p:nvPr>
        </p:nvSpPr>
        <p:spPr/>
        <p:txBody>
          <a:bodyPr/>
          <a:lstStyle/>
          <a:p>
            <a:r>
              <a:rPr lang="en-US" dirty="0" smtClean="0"/>
              <a:t>Slave insurance was also used to protect manumission “loans”</a:t>
            </a:r>
          </a:p>
          <a:p>
            <a:pPr lvl="1"/>
            <a:r>
              <a:rPr lang="en-US" dirty="0" smtClean="0"/>
              <a:t>A person could buy a slave (say, for $600), and then free the slave. The then free person would pay the former owner $600 plus interest over some period</a:t>
            </a:r>
          </a:p>
          <a:p>
            <a:pPr lvl="1"/>
            <a:r>
              <a:rPr lang="en-US" dirty="0" smtClean="0"/>
              <a:t>The former owner would also buy a life insurance policy on the free former slave in case the person died and is not able to pay back the cost of manumission</a:t>
            </a:r>
          </a:p>
          <a:p>
            <a:pPr lvl="1"/>
            <a:r>
              <a:rPr lang="en-US" dirty="0" smtClean="0"/>
              <a:t>Often used to protect people from being sold south</a:t>
            </a:r>
          </a:p>
          <a:p>
            <a:pPr lvl="1"/>
            <a:r>
              <a:rPr lang="en-US" dirty="0" smtClean="0"/>
              <a:t>Manumission policies were the minority</a:t>
            </a:r>
          </a:p>
          <a:p>
            <a:r>
              <a:rPr lang="en-US" dirty="0" smtClean="0"/>
              <a:t>Policies common for urban slaves in dangerous jobs such as mining, railroad construction, and working on steamboats</a:t>
            </a:r>
          </a:p>
          <a:p>
            <a:pPr lvl="1"/>
            <a:r>
              <a:rPr lang="en-US" dirty="0" smtClean="0"/>
              <a:t>Additional premium for such individuals</a:t>
            </a:r>
            <a:endParaRPr lang="en-US" dirty="0"/>
          </a:p>
        </p:txBody>
      </p:sp>
    </p:spTree>
    <p:extLst>
      <p:ext uri="{BB962C8B-B14F-4D97-AF65-F5344CB8AC3E}">
        <p14:creationId xmlns:p14="http://schemas.microsoft.com/office/powerpoint/2010/main" val="677367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Development in field of statistics and epidemiology in the 1600s and 1700s made life insurance </a:t>
            </a:r>
            <a:r>
              <a:rPr lang="en-US" dirty="0" smtClean="0"/>
              <a:t>possible</a:t>
            </a:r>
          </a:p>
          <a:p>
            <a:r>
              <a:rPr lang="en-US" dirty="0" smtClean="0"/>
              <a:t>Life insurance was heavily driven by commercial interest</a:t>
            </a:r>
          </a:p>
          <a:p>
            <a:r>
              <a:rPr lang="en-US" dirty="0" smtClean="0"/>
              <a:t>Either third party protecting future income from laborer</a:t>
            </a:r>
          </a:p>
          <a:p>
            <a:pPr lvl="1"/>
            <a:r>
              <a:rPr lang="en-US" dirty="0" smtClean="0"/>
              <a:t>Maritime, indentured or slave worker</a:t>
            </a:r>
          </a:p>
          <a:p>
            <a:r>
              <a:rPr lang="en-US" dirty="0" smtClean="0"/>
              <a:t>Or to replace breadwinner income</a:t>
            </a:r>
          </a:p>
          <a:p>
            <a:r>
              <a:rPr lang="en-US" dirty="0" smtClean="0"/>
              <a:t>Policies also sought to cover burial cost</a:t>
            </a:r>
          </a:p>
          <a:p>
            <a:r>
              <a:rPr lang="en-US" dirty="0" smtClean="0"/>
              <a:t>Commercial plans competed with Friendly and Mutual Societies</a:t>
            </a:r>
          </a:p>
        </p:txBody>
      </p:sp>
    </p:spTree>
    <p:extLst>
      <p:ext uri="{BB962C8B-B14F-4D97-AF65-F5344CB8AC3E}">
        <p14:creationId xmlns:p14="http://schemas.microsoft.com/office/powerpoint/2010/main" val="3662406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a:t>Friedman, Rachel Z. </a:t>
            </a:r>
            <a:r>
              <a:rPr lang="en-US" i="1" dirty="0"/>
              <a:t>Probable justice: risk, insurance, and the welfare state</a:t>
            </a:r>
            <a:r>
              <a:rPr lang="en-US" dirty="0"/>
              <a:t>. University of Chicago Press, 2020</a:t>
            </a:r>
            <a:r>
              <a:rPr lang="en-US" dirty="0" smtClean="0"/>
              <a:t>.</a:t>
            </a:r>
          </a:p>
          <a:p>
            <a:r>
              <a:rPr lang="en-US" dirty="0"/>
              <a:t>Murphy, Sharon Ann. </a:t>
            </a:r>
            <a:r>
              <a:rPr lang="en-US" i="1" dirty="0"/>
              <a:t>Investing in life: Insurance in antebellum America</a:t>
            </a:r>
            <a:r>
              <a:rPr lang="en-US" dirty="0"/>
              <a:t>. Johns Hopkins University Press+ ORM, 2010.</a:t>
            </a:r>
            <a:endParaRPr lang="en-US" dirty="0"/>
          </a:p>
        </p:txBody>
      </p:sp>
    </p:spTree>
    <p:extLst>
      <p:ext uri="{BB962C8B-B14F-4D97-AF65-F5344CB8AC3E}">
        <p14:creationId xmlns:p14="http://schemas.microsoft.com/office/powerpoint/2010/main" val="343199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Rawlsian social </a:t>
            </a:r>
            <a:r>
              <a:rPr lang="en-US" dirty="0" smtClean="0"/>
              <a:t>contract</a:t>
            </a:r>
            <a:endParaRPr lang="en-US" dirty="0"/>
          </a:p>
        </p:txBody>
      </p:sp>
      <p:sp>
        <p:nvSpPr>
          <p:cNvPr id="3" name="Content Placeholder 2"/>
          <p:cNvSpPr>
            <a:spLocks noGrp="1"/>
          </p:cNvSpPr>
          <p:nvPr>
            <p:ph idx="1"/>
          </p:nvPr>
        </p:nvSpPr>
        <p:spPr/>
        <p:txBody>
          <a:bodyPr>
            <a:normAutofit lnSpcReduction="10000"/>
          </a:bodyPr>
          <a:lstStyle/>
          <a:p>
            <a:r>
              <a:rPr lang="en-US" dirty="0" smtClean="0"/>
              <a:t>Utilitarianism</a:t>
            </a:r>
          </a:p>
          <a:p>
            <a:pPr lvl="2"/>
            <a:r>
              <a:rPr lang="en-US" dirty="0"/>
              <a:t>Associated with founders of economics (Jeremy Bentham)</a:t>
            </a:r>
          </a:p>
          <a:p>
            <a:pPr lvl="2"/>
            <a:r>
              <a:rPr lang="en-US" dirty="0" smtClean="0"/>
              <a:t>Government should </a:t>
            </a:r>
            <a:r>
              <a:rPr lang="en-US" dirty="0"/>
              <a:t>maximize net social utility</a:t>
            </a:r>
          </a:p>
          <a:p>
            <a:pPr lvl="3"/>
            <a:r>
              <a:rPr lang="en-US" dirty="0"/>
              <a:t>Aggregate welfare</a:t>
            </a:r>
          </a:p>
          <a:p>
            <a:pPr lvl="3"/>
            <a:r>
              <a:rPr lang="en-US" dirty="0"/>
              <a:t>Effective altruism (Singer)</a:t>
            </a:r>
          </a:p>
          <a:p>
            <a:pPr lvl="2"/>
            <a:r>
              <a:rPr lang="en-US" dirty="0"/>
              <a:t>Disease Control Priorities </a:t>
            </a:r>
            <a:r>
              <a:rPr lang="en-US" dirty="0" smtClean="0"/>
              <a:t>Project</a:t>
            </a:r>
          </a:p>
          <a:p>
            <a:pPr marL="0" indent="0">
              <a:buNone/>
            </a:pPr>
            <a:r>
              <a:rPr lang="en-US" dirty="0" smtClean="0"/>
              <a:t>Rawls: </a:t>
            </a:r>
          </a:p>
          <a:p>
            <a:r>
              <a:rPr lang="en-US" dirty="0" smtClean="0"/>
              <a:t>Veil </a:t>
            </a:r>
            <a:r>
              <a:rPr lang="en-US" dirty="0"/>
              <a:t>of ignorance</a:t>
            </a:r>
          </a:p>
          <a:p>
            <a:pPr lvl="1"/>
            <a:r>
              <a:rPr lang="en-US" dirty="0"/>
              <a:t>Under such a veil, what principles of justice would people choose for society</a:t>
            </a:r>
          </a:p>
          <a:p>
            <a:r>
              <a:rPr lang="en-US" dirty="0" err="1"/>
              <a:t>Maximin</a:t>
            </a:r>
            <a:endParaRPr lang="en-US" dirty="0"/>
          </a:p>
          <a:p>
            <a:r>
              <a:rPr lang="en-US" dirty="0" smtClean="0"/>
              <a:t>Means (deontic) </a:t>
            </a:r>
            <a:r>
              <a:rPr lang="en-US" dirty="0"/>
              <a:t>rather than ends </a:t>
            </a:r>
            <a:r>
              <a:rPr lang="en-US" dirty="0" smtClean="0"/>
              <a:t>(consequentialist) approach</a:t>
            </a:r>
            <a:endParaRPr lang="en-US" dirty="0"/>
          </a:p>
          <a:p>
            <a:endParaRPr lang="en-US" dirty="0"/>
          </a:p>
          <a:p>
            <a:endParaRPr lang="en-US" dirty="0"/>
          </a:p>
        </p:txBody>
      </p:sp>
    </p:spTree>
    <p:extLst>
      <p:ext uri="{BB962C8B-B14F-4D97-AF65-F5344CB8AC3E}">
        <p14:creationId xmlns:p14="http://schemas.microsoft.com/office/powerpoint/2010/main" val="1976920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Proto-insurance</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Risk spreading/shifting</a:t>
            </a:r>
          </a:p>
          <a:p>
            <a:r>
              <a:rPr lang="en-US" dirty="0" smtClean="0"/>
              <a:t>Escaped Greek slaves</a:t>
            </a:r>
          </a:p>
          <a:p>
            <a:r>
              <a:rPr lang="en-US" dirty="0" smtClean="0"/>
              <a:t>Death insurance for roman soldiers</a:t>
            </a:r>
          </a:p>
          <a:p>
            <a:r>
              <a:rPr lang="en-US" dirty="0" smtClean="0"/>
              <a:t>Roman government indemnifying Mediterranean traders</a:t>
            </a:r>
          </a:p>
          <a:p>
            <a:r>
              <a:rPr lang="en-US" dirty="0" smtClean="0"/>
              <a:t>No company, poorly defined premium, no ex ante probabilities</a:t>
            </a:r>
          </a:p>
        </p:txBody>
      </p:sp>
    </p:spTree>
    <p:extLst>
      <p:ext uri="{BB962C8B-B14F-4D97-AF65-F5344CB8AC3E}">
        <p14:creationId xmlns:p14="http://schemas.microsoft.com/office/powerpoint/2010/main" val="169400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insurance</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13</a:t>
            </a:r>
            <a:r>
              <a:rPr lang="en-US" baseline="30000" dirty="0" smtClean="0"/>
              <a:t>th</a:t>
            </a:r>
            <a:r>
              <a:rPr lang="en-US" dirty="0" smtClean="0"/>
              <a:t> century shipping</a:t>
            </a:r>
          </a:p>
          <a:p>
            <a:r>
              <a:rPr lang="en-US" dirty="0" smtClean="0"/>
              <a:t>Growing out of</a:t>
            </a:r>
          </a:p>
          <a:p>
            <a:pPr lvl="1"/>
            <a:r>
              <a:rPr lang="en-US" dirty="0" smtClean="0"/>
              <a:t>Using cooperatives to risk pool</a:t>
            </a:r>
          </a:p>
          <a:p>
            <a:pPr lvl="1"/>
            <a:r>
              <a:rPr lang="en-US" dirty="0" smtClean="0"/>
              <a:t>Maritime loans/Sea loans condition repayment on safe arrival of ship</a:t>
            </a:r>
          </a:p>
          <a:p>
            <a:pPr lvl="1"/>
            <a:r>
              <a:rPr lang="en-US" dirty="0" smtClean="0"/>
              <a:t>Shippers loaning to merchants to be repaid upon successful delivery and forgiven if unsuccessful</a:t>
            </a:r>
          </a:p>
          <a:p>
            <a:pPr lvl="1"/>
            <a:r>
              <a:rPr lang="en-US" dirty="0" smtClean="0"/>
              <a:t>Spread to land trade, then to other types including life</a:t>
            </a:r>
            <a:endParaRPr lang="en-US" dirty="0" smtClean="0"/>
          </a:p>
          <a:p>
            <a:r>
              <a:rPr lang="en-US" dirty="0" smtClean="0"/>
              <a:t>Insurers attracted to the gamble rather than mutual organization</a:t>
            </a:r>
          </a:p>
          <a:p>
            <a:pPr lvl="1"/>
            <a:r>
              <a:rPr lang="en-US" dirty="0" smtClean="0"/>
              <a:t>Early insurance often did not follow principle of insurable interest</a:t>
            </a:r>
          </a:p>
          <a:p>
            <a:pPr lvl="1"/>
            <a:endParaRPr lang="en-US" dirty="0"/>
          </a:p>
        </p:txBody>
      </p:sp>
    </p:spTree>
    <p:extLst>
      <p:ext uri="{BB962C8B-B14F-4D97-AF65-F5344CB8AC3E}">
        <p14:creationId xmlns:p14="http://schemas.microsoft.com/office/powerpoint/2010/main" val="2274297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of modern insurance in 17</a:t>
            </a:r>
            <a:r>
              <a:rPr lang="en-US" baseline="30000" dirty="0" smtClean="0"/>
              <a:t>th</a:t>
            </a:r>
            <a:r>
              <a:rPr lang="en-US" dirty="0" smtClean="0"/>
              <a:t> century in the UK</a:t>
            </a:r>
            <a:endParaRPr lang="en-US" dirty="0"/>
          </a:p>
        </p:txBody>
      </p:sp>
      <p:sp>
        <p:nvSpPr>
          <p:cNvPr id="3" name="Content Placeholder 2"/>
          <p:cNvSpPr>
            <a:spLocks noGrp="1"/>
          </p:cNvSpPr>
          <p:nvPr>
            <p:ph idx="1"/>
          </p:nvPr>
        </p:nvSpPr>
        <p:spPr/>
        <p:txBody>
          <a:bodyPr/>
          <a:lstStyle/>
          <a:p>
            <a:r>
              <a:rPr lang="en-US" dirty="0" smtClean="0"/>
              <a:t>Life – 1680s</a:t>
            </a:r>
          </a:p>
          <a:p>
            <a:pPr lvl="1"/>
            <a:r>
              <a:rPr lang="en-US" dirty="0" smtClean="0"/>
              <a:t>Edmond Halley’s life tables</a:t>
            </a:r>
          </a:p>
          <a:p>
            <a:pPr lvl="1"/>
            <a:r>
              <a:rPr lang="en-US" dirty="0" smtClean="0"/>
              <a:t>Expanded to allow people of all ages to buy life insurance by end of 1700s</a:t>
            </a:r>
            <a:endParaRPr lang="en-US" dirty="0"/>
          </a:p>
          <a:p>
            <a:r>
              <a:rPr lang="en-US" dirty="0" smtClean="0"/>
              <a:t>Property</a:t>
            </a:r>
          </a:p>
          <a:p>
            <a:pPr lvl="1"/>
            <a:r>
              <a:rPr lang="en-US" dirty="0" smtClean="0"/>
              <a:t>Mutual societies for fire insurance</a:t>
            </a:r>
          </a:p>
          <a:p>
            <a:r>
              <a:rPr lang="en-US" dirty="0" smtClean="0"/>
              <a:t>Business insurance</a:t>
            </a:r>
          </a:p>
          <a:p>
            <a:pPr lvl="1"/>
            <a:r>
              <a:rPr lang="en-US" dirty="0" smtClean="0"/>
              <a:t>Edward Lloyd cargo insurance and betting in 1688</a:t>
            </a:r>
          </a:p>
          <a:p>
            <a:pPr lvl="1"/>
            <a:r>
              <a:rPr lang="en-US" dirty="0" smtClean="0"/>
              <a:t>Underwriting</a:t>
            </a:r>
            <a:endParaRPr lang="en-US" dirty="0"/>
          </a:p>
        </p:txBody>
      </p:sp>
    </p:spTree>
    <p:extLst>
      <p:ext uri="{BB962C8B-B14F-4D97-AF65-F5344CB8AC3E}">
        <p14:creationId xmlns:p14="http://schemas.microsoft.com/office/powerpoint/2010/main" val="254599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Friendly and Mutual Societies in the UK</a:t>
            </a:r>
            <a:endParaRPr lang="en-US" dirty="0"/>
          </a:p>
        </p:txBody>
      </p:sp>
      <p:sp>
        <p:nvSpPr>
          <p:cNvPr id="3" name="Content Placeholder 2"/>
          <p:cNvSpPr>
            <a:spLocks noGrp="1"/>
          </p:cNvSpPr>
          <p:nvPr>
            <p:ph idx="1"/>
          </p:nvPr>
        </p:nvSpPr>
        <p:spPr/>
        <p:txBody>
          <a:bodyPr/>
          <a:lstStyle/>
          <a:p>
            <a:r>
              <a:rPr lang="en-US" dirty="0" smtClean="0"/>
              <a:t>Friendly societies</a:t>
            </a:r>
          </a:p>
          <a:p>
            <a:pPr lvl="1"/>
            <a:r>
              <a:rPr lang="en-US" dirty="0" smtClean="0"/>
              <a:t>Become popular in early 1700s</a:t>
            </a:r>
          </a:p>
          <a:p>
            <a:pPr lvl="1"/>
            <a:r>
              <a:rPr lang="en-US" dirty="0" smtClean="0"/>
              <a:t>Men of similar class created mutual trust</a:t>
            </a:r>
          </a:p>
          <a:p>
            <a:pPr lvl="2"/>
            <a:r>
              <a:rPr lang="en-US" dirty="0" smtClean="0"/>
              <a:t>Similar age often also a requirement</a:t>
            </a:r>
          </a:p>
          <a:p>
            <a:r>
              <a:rPr lang="en-US" dirty="0" smtClean="0"/>
              <a:t>Mutual societies</a:t>
            </a:r>
          </a:p>
          <a:p>
            <a:r>
              <a:rPr lang="en-US" dirty="0" smtClean="0"/>
              <a:t>Dues not based on risk</a:t>
            </a:r>
          </a:p>
          <a:p>
            <a:r>
              <a:rPr lang="en-US" dirty="0" smtClean="0"/>
              <a:t>Benefits paid in part by dues part by calls to members</a:t>
            </a:r>
            <a:endParaRPr lang="en-US" dirty="0"/>
          </a:p>
        </p:txBody>
      </p:sp>
    </p:spTree>
    <p:extLst>
      <p:ext uri="{BB962C8B-B14F-4D97-AF65-F5344CB8AC3E}">
        <p14:creationId xmlns:p14="http://schemas.microsoft.com/office/powerpoint/2010/main" val="97535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of legal recognition</a:t>
            </a:r>
            <a:endParaRPr lang="en-US" dirty="0"/>
          </a:p>
        </p:txBody>
      </p:sp>
      <p:sp>
        <p:nvSpPr>
          <p:cNvPr id="3" name="Content Placeholder 2"/>
          <p:cNvSpPr>
            <a:spLocks noGrp="1"/>
          </p:cNvSpPr>
          <p:nvPr>
            <p:ph idx="1"/>
          </p:nvPr>
        </p:nvSpPr>
        <p:spPr/>
        <p:txBody>
          <a:bodyPr/>
          <a:lstStyle/>
          <a:p>
            <a:r>
              <a:rPr lang="en-US" dirty="0" smtClean="0"/>
              <a:t>Friendly organizations gained (in 1793 in the UK) access to laws of settlement which gave them responsibilities to beneficiaries and the right to expel members</a:t>
            </a:r>
          </a:p>
          <a:p>
            <a:pPr lvl="1"/>
            <a:r>
              <a:rPr lang="en-US" dirty="0" smtClean="0"/>
              <a:t>Set up registration process with local authorities</a:t>
            </a:r>
          </a:p>
          <a:p>
            <a:r>
              <a:rPr lang="en-US" dirty="0" smtClean="0"/>
              <a:t>Later laws</a:t>
            </a:r>
          </a:p>
          <a:p>
            <a:pPr lvl="1"/>
            <a:r>
              <a:rPr lang="en-US" dirty="0"/>
              <a:t>A</a:t>
            </a:r>
            <a:r>
              <a:rPr lang="en-US" dirty="0" smtClean="0"/>
              <a:t>llowed societies access to investing in the Treasury</a:t>
            </a:r>
          </a:p>
          <a:p>
            <a:pPr lvl="1"/>
            <a:r>
              <a:rPr lang="en-US" dirty="0" smtClean="0"/>
              <a:t>Required premiums to be based on professional statistics</a:t>
            </a:r>
          </a:p>
          <a:p>
            <a:pPr lvl="2"/>
            <a:r>
              <a:rPr lang="en-US" dirty="0" smtClean="0"/>
              <a:t>Not universal</a:t>
            </a:r>
          </a:p>
          <a:p>
            <a:r>
              <a:rPr lang="en-US" dirty="0" smtClean="0"/>
              <a:t>The case of burial insurance and insurable interest</a:t>
            </a:r>
          </a:p>
          <a:p>
            <a:pPr lvl="1"/>
            <a:r>
              <a:rPr lang="en-US" dirty="0" smtClean="0"/>
              <a:t>Not considered insurable interest under 1774 law</a:t>
            </a:r>
          </a:p>
          <a:p>
            <a:pPr lvl="1"/>
            <a:endParaRPr lang="en-US" dirty="0"/>
          </a:p>
        </p:txBody>
      </p:sp>
    </p:spTree>
    <p:extLst>
      <p:ext uri="{BB962C8B-B14F-4D97-AF65-F5344CB8AC3E}">
        <p14:creationId xmlns:p14="http://schemas.microsoft.com/office/powerpoint/2010/main" val="1505018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urban Life Insurance industry</a:t>
            </a:r>
            <a:endParaRPr lang="en-US" dirty="0"/>
          </a:p>
        </p:txBody>
      </p:sp>
      <p:sp>
        <p:nvSpPr>
          <p:cNvPr id="3" name="Content Placeholder 2"/>
          <p:cNvSpPr>
            <a:spLocks noGrp="1"/>
          </p:cNvSpPr>
          <p:nvPr>
            <p:ph idx="1"/>
          </p:nvPr>
        </p:nvSpPr>
        <p:spPr/>
        <p:txBody>
          <a:bodyPr/>
          <a:lstStyle/>
          <a:p>
            <a:r>
              <a:rPr lang="en-US" dirty="0" smtClean="0"/>
              <a:t>Early commercial programs in the US were less restricted by insurable interest</a:t>
            </a:r>
          </a:p>
          <a:p>
            <a:r>
              <a:rPr lang="en-US" dirty="0" smtClean="0"/>
              <a:t>Life insurance plans often focused on commercial risk</a:t>
            </a:r>
          </a:p>
          <a:p>
            <a:pPr lvl="1"/>
            <a:r>
              <a:rPr lang="en-US" dirty="0" smtClean="0"/>
              <a:t>For example, creditors insuring the lives of debtors</a:t>
            </a:r>
          </a:p>
          <a:p>
            <a:pPr lvl="1"/>
            <a:r>
              <a:rPr lang="en-US" dirty="0" smtClean="0"/>
              <a:t>Merchants adding life insurance plans to fire and marine insurance plans</a:t>
            </a:r>
          </a:p>
          <a:p>
            <a:r>
              <a:rPr lang="en-US" dirty="0" smtClean="0"/>
              <a:t>As the US Civil War (1861-1865) approached, personal life insurance grew for middle-classes</a:t>
            </a:r>
            <a:endParaRPr lang="en-US" dirty="0"/>
          </a:p>
        </p:txBody>
      </p:sp>
    </p:spTree>
    <p:extLst>
      <p:ext uri="{BB962C8B-B14F-4D97-AF65-F5344CB8AC3E}">
        <p14:creationId xmlns:p14="http://schemas.microsoft.com/office/powerpoint/2010/main" val="86480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Aid and Fraternal </a:t>
            </a:r>
            <a:r>
              <a:rPr lang="en-US" dirty="0" smtClean="0"/>
              <a:t>Insurance in the US</a:t>
            </a:r>
            <a:endParaRPr lang="en-US" dirty="0"/>
          </a:p>
        </p:txBody>
      </p:sp>
      <p:sp>
        <p:nvSpPr>
          <p:cNvPr id="3" name="Content Placeholder 2"/>
          <p:cNvSpPr>
            <a:spLocks noGrp="1"/>
          </p:cNvSpPr>
          <p:nvPr>
            <p:ph idx="1"/>
          </p:nvPr>
        </p:nvSpPr>
        <p:spPr/>
        <p:txBody>
          <a:bodyPr/>
          <a:lstStyle/>
          <a:p>
            <a:r>
              <a:rPr lang="en-US" dirty="0" smtClean="0"/>
              <a:t>Ancient Order of United Workmen (AOUW) formed in 1868</a:t>
            </a:r>
          </a:p>
          <a:p>
            <a:pPr lvl="1"/>
            <a:r>
              <a:rPr lang="en-US" dirty="0" smtClean="0"/>
              <a:t>3 years after the end of the Civil War</a:t>
            </a:r>
          </a:p>
          <a:p>
            <a:r>
              <a:rPr lang="en-US" dirty="0" smtClean="0"/>
              <a:t>Fraternal insurers grew from beginnings in 1860s to controlling half the market in the 1890s</a:t>
            </a:r>
          </a:p>
          <a:p>
            <a:r>
              <a:rPr lang="en-US" dirty="0" smtClean="0"/>
              <a:t>Regulated after 1900</a:t>
            </a:r>
          </a:p>
          <a:p>
            <a:pPr lvl="1"/>
            <a:r>
              <a:rPr lang="en-US" dirty="0" smtClean="0"/>
              <a:t>Generally required solvency</a:t>
            </a:r>
          </a:p>
          <a:p>
            <a:r>
              <a:rPr lang="en-US" dirty="0" smtClean="0"/>
              <a:t>Disappeared thereafter, shrinking to 8% of the market </a:t>
            </a:r>
            <a:r>
              <a:rPr lang="en-US" smtClean="0"/>
              <a:t>by 1930s</a:t>
            </a:r>
            <a:endParaRPr lang="en-US" dirty="0" smtClean="0"/>
          </a:p>
        </p:txBody>
      </p:sp>
    </p:spTree>
    <p:extLst>
      <p:ext uri="{BB962C8B-B14F-4D97-AF65-F5344CB8AC3E}">
        <p14:creationId xmlns:p14="http://schemas.microsoft.com/office/powerpoint/2010/main" val="1407125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Props1.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3.xml><?xml version="1.0" encoding="utf-8"?>
<ds:datastoreItem xmlns:ds="http://schemas.openxmlformats.org/officeDocument/2006/customXml" ds:itemID="{43CCEF31-2404-446D-B229-4D64D8053070}">
  <ds:schemaRefs>
    <ds:schemaRef ds:uri="http://purl.org/dc/dcmitype/"/>
    <ds:schemaRef ds:uri="7f18ec10-a743-4c21-91d9-69d297feae23"/>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ce5fba22-8df0-4e59-b0bb-9a52d739590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6222</TotalTime>
  <Words>1048</Words>
  <Application>Microsoft Office PowerPoint</Application>
  <PresentationFormat>Widescreen</PresentationFormat>
  <Paragraphs>126</Paragraphs>
  <Slides>18</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Risk Management and Insurance</vt:lpstr>
      <vt:lpstr>Rawlsian social contract</vt:lpstr>
      <vt:lpstr>Proto-insurance </vt:lpstr>
      <vt:lpstr>Early insurance </vt:lpstr>
      <vt:lpstr>Start of modern insurance in 17th century in the UK</vt:lpstr>
      <vt:lpstr>Friendly and Mutual Societies in the UK</vt:lpstr>
      <vt:lpstr>Value of legal recognition</vt:lpstr>
      <vt:lpstr>US urban Life Insurance industry</vt:lpstr>
      <vt:lpstr>Mutual Aid and Fraternal Insurance in the US</vt:lpstr>
      <vt:lpstr>African American Insurance Societies</vt:lpstr>
      <vt:lpstr>Products of Fraternal Societies</vt:lpstr>
      <vt:lpstr>Causes of decline of Fraternal Insurance</vt:lpstr>
      <vt:lpstr>Men vs women based mutual social organization</vt:lpstr>
      <vt:lpstr>Insuring slave and indentured laborers in the US</vt:lpstr>
      <vt:lpstr>Northern companies selling slave insurance</vt:lpstr>
      <vt:lpstr>More on slave and non-slave policies</vt:lpstr>
      <vt:lpstr>Conclusion</vt:lpstr>
      <vt:lpstr>Sources</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66</cp:revision>
  <dcterms:created xsi:type="dcterms:W3CDTF">2024-08-26T13:44:35Z</dcterms:created>
  <dcterms:modified xsi:type="dcterms:W3CDTF">2024-10-17T14:35:18Z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