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6" autoAdjust="0"/>
    <p:restoredTop sz="96256" autoAdjust="0"/>
  </p:normalViewPr>
  <p:slideViewPr>
    <p:cSldViewPr snapToGrid="0">
      <p:cViewPr varScale="1">
        <p:scale>
          <a:sx n="104" d="100"/>
          <a:sy n="104" d="100"/>
        </p:scale>
        <p:origin x="144" y="162"/>
      </p:cViewPr>
      <p:guideLst/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life insurance: Term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Yearly renewable term</a:t>
            </a:r>
          </a:p>
          <a:p>
            <a:pPr lvl="1"/>
            <a:r>
              <a:rPr lang="en-US" dirty="0"/>
              <a:t>5-, 10-, 15-, 20-, 25-, or 30-year </a:t>
            </a:r>
            <a:r>
              <a:rPr lang="en-US" dirty="0" smtClean="0"/>
              <a:t>term</a:t>
            </a:r>
          </a:p>
          <a:p>
            <a:pPr lvl="1"/>
            <a:r>
              <a:rPr lang="en-US" dirty="0" smtClean="0"/>
              <a:t>Term to age 65</a:t>
            </a:r>
          </a:p>
          <a:p>
            <a:pPr lvl="1"/>
            <a:r>
              <a:rPr lang="en-US" dirty="0" smtClean="0"/>
              <a:t>Decreasing term</a:t>
            </a:r>
          </a:p>
          <a:p>
            <a:pPr lvl="1"/>
            <a:r>
              <a:rPr lang="en-US" dirty="0" err="1" smtClean="0"/>
              <a:t>Renetry</a:t>
            </a:r>
            <a:r>
              <a:rPr lang="en-US" dirty="0" smtClean="0"/>
              <a:t> term</a:t>
            </a:r>
          </a:p>
          <a:p>
            <a:pPr lvl="1"/>
            <a:r>
              <a:rPr lang="en-US" dirty="0" smtClean="0"/>
              <a:t>Return of premium term</a:t>
            </a:r>
          </a:p>
          <a:p>
            <a:r>
              <a:rPr lang="en-US" dirty="0" smtClean="0"/>
              <a:t>Allows for limited premiums, gives temporary protection</a:t>
            </a:r>
          </a:p>
          <a:p>
            <a:r>
              <a:rPr lang="en-US" dirty="0" smtClean="0"/>
              <a:t>Premiums increase with age at an increasing rate</a:t>
            </a:r>
          </a:p>
          <a:p>
            <a:r>
              <a:rPr lang="en-US" dirty="0" smtClean="0"/>
              <a:t>Does not accumulate cash value, so cannot work as a savings/investment instrument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44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life insurance: Whole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Ordinary life insurance</a:t>
            </a:r>
          </a:p>
          <a:p>
            <a:pPr lvl="1"/>
            <a:r>
              <a:rPr lang="en-US" dirty="0" smtClean="0"/>
              <a:t>Level premium policy and provides lifetime protection to age 121</a:t>
            </a:r>
          </a:p>
          <a:p>
            <a:pPr lvl="2"/>
            <a:r>
              <a:rPr lang="en-US" dirty="0" smtClean="0"/>
              <a:t>Face is often paid at 121</a:t>
            </a:r>
          </a:p>
          <a:p>
            <a:pPr lvl="1"/>
            <a:r>
              <a:rPr lang="en-US" dirty="0" smtClean="0"/>
              <a:t>Level premiums -&gt; Insured is overcharged during early years, excess accumulates interest and supplements inadequate premiums in later years</a:t>
            </a:r>
          </a:p>
          <a:p>
            <a:pPr lvl="1"/>
            <a:r>
              <a:rPr lang="en-US" dirty="0" smtClean="0"/>
              <a:t>Overpayment results in legal reserve and accumulation of cash values</a:t>
            </a:r>
          </a:p>
          <a:p>
            <a:pPr lvl="2"/>
            <a:r>
              <a:rPr lang="en-US" dirty="0" smtClean="0"/>
              <a:t>Cash value lower than legal reserve, insured may borrow cash value</a:t>
            </a:r>
          </a:p>
          <a:p>
            <a:pPr lvl="1"/>
            <a:r>
              <a:rPr lang="en-US" dirty="0" smtClean="0"/>
              <a:t>May not provide adequate coverage for low-income people, especially early in career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21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life insurance: Whole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Limited payment life insurance</a:t>
            </a:r>
          </a:p>
          <a:p>
            <a:pPr lvl="1"/>
            <a:r>
              <a:rPr lang="en-US" dirty="0" smtClean="0"/>
              <a:t>Level premiums for a period</a:t>
            </a:r>
          </a:p>
          <a:p>
            <a:pPr lvl="2"/>
            <a:r>
              <a:rPr lang="en-US" dirty="0" smtClean="0"/>
              <a:t>After a period (10, 20, 25, or 30 years, or at age 65 or 70), policy is paid up and no premium Is paid</a:t>
            </a:r>
          </a:p>
          <a:p>
            <a:pPr lvl="1"/>
            <a:r>
              <a:rPr lang="en-US" dirty="0" smtClean="0"/>
              <a:t>Paid up is not the same as matures</a:t>
            </a:r>
          </a:p>
          <a:p>
            <a:pPr lvl="2"/>
            <a:r>
              <a:rPr lang="en-US" dirty="0" smtClean="0"/>
              <a:t>Matures when the face amount is paid as a death claim or an endowment</a:t>
            </a:r>
          </a:p>
          <a:p>
            <a:pPr lvl="1"/>
            <a:r>
              <a:rPr lang="en-US" dirty="0" smtClean="0"/>
              <a:t>Higher premiums and higher cash value</a:t>
            </a:r>
          </a:p>
          <a:p>
            <a:r>
              <a:rPr lang="en-US" dirty="0" smtClean="0"/>
              <a:t>Endowment insurance</a:t>
            </a:r>
          </a:p>
          <a:p>
            <a:pPr lvl="1"/>
            <a:r>
              <a:rPr lang="en-US" dirty="0"/>
              <a:t>pays the face amount </a:t>
            </a:r>
            <a:r>
              <a:rPr lang="en-US" dirty="0" smtClean="0"/>
              <a:t>of insurance if </a:t>
            </a:r>
            <a:r>
              <a:rPr lang="en-US" dirty="0"/>
              <a:t>the insured dies within a specified period</a:t>
            </a:r>
            <a:r>
              <a:rPr lang="en-US" dirty="0" smtClean="0"/>
              <a:t>; if </a:t>
            </a:r>
            <a:r>
              <a:rPr lang="en-US" dirty="0"/>
              <a:t>the insured survives to the end of the </a:t>
            </a:r>
            <a:r>
              <a:rPr lang="en-US" dirty="0" smtClean="0"/>
              <a:t>endowment period</a:t>
            </a:r>
            <a:r>
              <a:rPr lang="en-US" dirty="0"/>
              <a:t>, the face amount is paid to the beneficiary at </a:t>
            </a:r>
            <a:r>
              <a:rPr lang="en-US" dirty="0" smtClean="0"/>
              <a:t>that time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23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life insurance: Whole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 life insurance</a:t>
            </a:r>
          </a:p>
          <a:p>
            <a:pPr lvl="1"/>
            <a:r>
              <a:rPr lang="en-US" dirty="0" smtClean="0"/>
              <a:t>fixed-premium policy </a:t>
            </a:r>
            <a:r>
              <a:rPr lang="en-US" dirty="0"/>
              <a:t>in which the death benefit and </a:t>
            </a:r>
            <a:r>
              <a:rPr lang="en-US" dirty="0" smtClean="0"/>
              <a:t>cash values </a:t>
            </a:r>
            <a:r>
              <a:rPr lang="en-US" dirty="0"/>
              <a:t>vary according to the investment experience </a:t>
            </a:r>
            <a:r>
              <a:rPr lang="en-US" dirty="0" smtClean="0"/>
              <a:t>of a </a:t>
            </a:r>
            <a:r>
              <a:rPr lang="en-US" dirty="0"/>
              <a:t>separate account, which is similar to a mutual </a:t>
            </a:r>
            <a:r>
              <a:rPr lang="en-US" dirty="0" smtClean="0"/>
              <a:t>fund maintained </a:t>
            </a:r>
            <a:r>
              <a:rPr lang="en-US" dirty="0"/>
              <a:t>by the insurer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Universal life insurance</a:t>
            </a:r>
          </a:p>
          <a:p>
            <a:pPr lvl="1"/>
            <a:r>
              <a:rPr lang="en-US" dirty="0" smtClean="0"/>
              <a:t>AKA Flexible premium life insurance</a:t>
            </a:r>
          </a:p>
          <a:p>
            <a:pPr lvl="1"/>
            <a:r>
              <a:rPr lang="en-US" dirty="0" smtClean="0"/>
              <a:t>Mortality charge and expense charge deducted from premium</a:t>
            </a:r>
          </a:p>
          <a:p>
            <a:pPr lvl="2"/>
            <a:r>
              <a:rPr lang="en-US" dirty="0" smtClean="0"/>
              <a:t>Remainder gains interest</a:t>
            </a:r>
          </a:p>
          <a:p>
            <a:pPr lvl="1"/>
            <a:r>
              <a:rPr lang="en-US" dirty="0" smtClean="0"/>
              <a:t>May have level death benefit or fluctuating death benefit</a:t>
            </a:r>
          </a:p>
          <a:p>
            <a:r>
              <a:rPr lang="en-US" dirty="0" smtClean="0"/>
              <a:t>Joint life insurance</a:t>
            </a:r>
          </a:p>
          <a:p>
            <a:pPr lvl="1"/>
            <a:r>
              <a:rPr lang="en-US" dirty="0" smtClean="0"/>
              <a:t>First to die policy, second to die policy</a:t>
            </a:r>
          </a:p>
        </p:txBody>
      </p:sp>
    </p:spTree>
    <p:extLst>
      <p:ext uri="{BB962C8B-B14F-4D97-AF65-F5344CB8AC3E}">
        <p14:creationId xmlns:p14="http://schemas.microsoft.com/office/powerpoint/2010/main" val="4140435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life insurance: Whole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Modified life insurance</a:t>
            </a:r>
          </a:p>
          <a:p>
            <a:r>
              <a:rPr lang="en-US" dirty="0" smtClean="0"/>
              <a:t>Preferred Risks</a:t>
            </a:r>
          </a:p>
          <a:p>
            <a:r>
              <a:rPr lang="en-US" dirty="0" smtClean="0"/>
              <a:t>Savings Bank life insurance</a:t>
            </a:r>
          </a:p>
          <a:p>
            <a:r>
              <a:rPr lang="en-US" dirty="0" smtClean="0"/>
              <a:t>Home service life insurance</a:t>
            </a:r>
          </a:p>
          <a:p>
            <a:r>
              <a:rPr lang="en-US" dirty="0" smtClean="0"/>
              <a:t>Group life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Premature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Premature death</a:t>
            </a:r>
          </a:p>
          <a:p>
            <a:r>
              <a:rPr lang="en-US" dirty="0" smtClean="0"/>
              <a:t>the </a:t>
            </a:r>
            <a:r>
              <a:rPr lang="en-US" dirty="0"/>
              <a:t>death of </a:t>
            </a:r>
            <a:r>
              <a:rPr lang="en-US" dirty="0" smtClean="0"/>
              <a:t>a family </a:t>
            </a:r>
            <a:r>
              <a:rPr lang="en-US" dirty="0"/>
              <a:t>head with outstanding unfulfilled </a:t>
            </a:r>
            <a:r>
              <a:rPr lang="en-US" dirty="0" smtClean="0"/>
              <a:t>financial obligations,</a:t>
            </a:r>
          </a:p>
          <a:p>
            <a:r>
              <a:rPr lang="en-US" dirty="0" smtClean="0"/>
              <a:t>the </a:t>
            </a:r>
            <a:r>
              <a:rPr lang="en-US" dirty="0"/>
              <a:t>death of a person that </a:t>
            </a:r>
            <a:r>
              <a:rPr lang="en-US" dirty="0" smtClean="0"/>
              <a:t>creates negative </a:t>
            </a:r>
            <a:r>
              <a:rPr lang="en-US" dirty="0"/>
              <a:t>business consequences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May result in:</a:t>
            </a:r>
          </a:p>
          <a:p>
            <a:r>
              <a:rPr lang="en-US" dirty="0"/>
              <a:t>the dissolution of the business if a co-owner dies</a:t>
            </a:r>
          </a:p>
          <a:p>
            <a:r>
              <a:rPr lang="en-US" dirty="0" smtClean="0"/>
              <a:t>a </a:t>
            </a:r>
            <a:r>
              <a:rPr lang="en-US" dirty="0"/>
              <a:t>significant reduction in income if a key </a:t>
            </a:r>
            <a:r>
              <a:rPr lang="en-US" dirty="0" smtClean="0"/>
              <a:t>person dies.</a:t>
            </a:r>
          </a:p>
          <a:p>
            <a:pPr marL="0" indent="0">
              <a:buNone/>
            </a:pPr>
            <a:r>
              <a:rPr lang="en-US" dirty="0" smtClean="0"/>
              <a:t>Stable or declining problem as health in the US improves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6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premature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Earnings</a:t>
            </a:r>
          </a:p>
          <a:p>
            <a:r>
              <a:rPr lang="en-US" dirty="0" smtClean="0"/>
              <a:t>Loss of future earnings</a:t>
            </a:r>
          </a:p>
          <a:p>
            <a:pPr marL="0" indent="0">
              <a:buNone/>
            </a:pPr>
            <a:r>
              <a:rPr lang="en-US" dirty="0" smtClean="0"/>
              <a:t>Expenses</a:t>
            </a:r>
          </a:p>
          <a:p>
            <a:r>
              <a:rPr lang="en-US" dirty="0" smtClean="0"/>
              <a:t>Funeral costs, medical bills, childcare expenses, estate settlement costs,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Other</a:t>
            </a:r>
          </a:p>
          <a:p>
            <a:r>
              <a:rPr lang="en-US" dirty="0" smtClean="0"/>
              <a:t>Reduction in standard of living</a:t>
            </a:r>
          </a:p>
          <a:p>
            <a:r>
              <a:rPr lang="en-US" dirty="0" smtClean="0"/>
              <a:t>Non-economic costs</a:t>
            </a:r>
          </a:p>
          <a:p>
            <a:pPr lvl="1"/>
            <a:r>
              <a:rPr lang="en-US" dirty="0" smtClean="0"/>
              <a:t>Grief, loss of role model, counselling and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life insurance for: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people</a:t>
            </a:r>
          </a:p>
          <a:p>
            <a:pPr lvl="1"/>
            <a:r>
              <a:rPr lang="en-US" dirty="0" smtClean="0"/>
              <a:t>Funeral expenses and uninsured medical bills</a:t>
            </a:r>
          </a:p>
          <a:p>
            <a:r>
              <a:rPr lang="en-US" dirty="0" smtClean="0"/>
              <a:t>Single parents</a:t>
            </a:r>
          </a:p>
          <a:p>
            <a:pPr lvl="1"/>
            <a:r>
              <a:rPr lang="en-US" dirty="0" smtClean="0"/>
              <a:t>Child support obligations</a:t>
            </a:r>
          </a:p>
          <a:p>
            <a:pPr lvl="1"/>
            <a:r>
              <a:rPr lang="en-US" dirty="0" smtClean="0"/>
              <a:t>Often significant need and low ability to afford</a:t>
            </a:r>
          </a:p>
          <a:p>
            <a:r>
              <a:rPr lang="en-US" dirty="0" smtClean="0"/>
              <a:t>Two-income earners with children</a:t>
            </a:r>
          </a:p>
          <a:p>
            <a:pPr lvl="1"/>
            <a:r>
              <a:rPr lang="en-US" dirty="0" smtClean="0"/>
              <a:t>Standard of living based on both earners</a:t>
            </a:r>
          </a:p>
          <a:p>
            <a:pPr lvl="1"/>
            <a:r>
              <a:rPr lang="en-US" dirty="0" smtClean="0"/>
              <a:t>Need for coverage for both parents</a:t>
            </a:r>
          </a:p>
          <a:p>
            <a:pPr lvl="2"/>
            <a:r>
              <a:rPr lang="en-US" dirty="0" smtClean="0"/>
              <a:t>But not for large amounts of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2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life insurance for: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primary earner in two parent households</a:t>
            </a:r>
          </a:p>
          <a:p>
            <a:pPr lvl="1"/>
            <a:r>
              <a:rPr lang="en-US" dirty="0" smtClean="0"/>
              <a:t>Breadwinner needs significant coverage</a:t>
            </a:r>
          </a:p>
          <a:p>
            <a:pPr lvl="1"/>
            <a:r>
              <a:rPr lang="en-US" dirty="0" smtClean="0"/>
              <a:t>Child </a:t>
            </a:r>
            <a:r>
              <a:rPr lang="en-US" dirty="0" err="1" smtClean="0"/>
              <a:t>carer</a:t>
            </a:r>
            <a:r>
              <a:rPr lang="en-US" dirty="0" smtClean="0"/>
              <a:t> needs significant coverage as well</a:t>
            </a:r>
          </a:p>
          <a:p>
            <a:pPr lvl="2"/>
            <a:r>
              <a:rPr lang="en-US" dirty="0" smtClean="0"/>
              <a:t>Child care expenses of value equivalent to what is provided by </a:t>
            </a:r>
            <a:r>
              <a:rPr lang="en-US" dirty="0" err="1" smtClean="0"/>
              <a:t>stsay</a:t>
            </a:r>
            <a:r>
              <a:rPr lang="en-US" dirty="0" smtClean="0"/>
              <a:t>-at-home parent can be over $150,000 per year</a:t>
            </a:r>
          </a:p>
          <a:p>
            <a:r>
              <a:rPr lang="en-US" dirty="0" smtClean="0"/>
              <a:t>Blended families (divorced spouse with children remarries new spouse with children</a:t>
            </a:r>
          </a:p>
          <a:p>
            <a:pPr lvl="1"/>
            <a:r>
              <a:rPr lang="en-US" dirty="0" smtClean="0"/>
              <a:t>Interrelated financial obligations necessitate significant coverage</a:t>
            </a:r>
          </a:p>
          <a:p>
            <a:pPr lvl="1"/>
            <a:r>
              <a:rPr lang="en-US" dirty="0" smtClean="0"/>
              <a:t>Child support and alimony must be covered for term of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6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life insurance for: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Sandwiched families, person is supporting both children and elderly parents</a:t>
            </a:r>
          </a:p>
          <a:p>
            <a:pPr lvl="1"/>
            <a:r>
              <a:rPr lang="en-US" dirty="0" smtClean="0"/>
              <a:t>Again, substantial need</a:t>
            </a:r>
          </a:p>
          <a:p>
            <a:r>
              <a:rPr lang="en-US" dirty="0" smtClean="0"/>
              <a:t>Minor children</a:t>
            </a:r>
          </a:p>
          <a:p>
            <a:pPr lvl="1"/>
            <a:r>
              <a:rPr lang="en-US" dirty="0" smtClean="0"/>
              <a:t>Usually unnecessary</a:t>
            </a:r>
          </a:p>
          <a:p>
            <a:pPr lvl="1"/>
            <a:r>
              <a:rPr lang="en-US" dirty="0" smtClean="0"/>
              <a:t>Especially because life insurance premium reduces money that could be used to support raising children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7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Amount to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 Life Value Approach</a:t>
            </a:r>
          </a:p>
          <a:p>
            <a:pPr lvl="1"/>
            <a:r>
              <a:rPr lang="en-US" dirty="0"/>
              <a:t>1. Estimate the individual’s average annual </a:t>
            </a:r>
            <a:r>
              <a:rPr lang="en-US" dirty="0" smtClean="0"/>
              <a:t>earnings over </a:t>
            </a:r>
            <a:r>
              <a:rPr lang="en-US" dirty="0"/>
              <a:t>his or her productive lifetime.</a:t>
            </a:r>
          </a:p>
          <a:p>
            <a:pPr lvl="1"/>
            <a:r>
              <a:rPr lang="en-US" dirty="0"/>
              <a:t>2. Deduct federal and state income taxes, </a:t>
            </a:r>
            <a:r>
              <a:rPr lang="en-US" dirty="0" smtClean="0"/>
              <a:t>Social Security </a:t>
            </a:r>
            <a:r>
              <a:rPr lang="en-US" dirty="0"/>
              <a:t>taxes, life and health insurance premiums</a:t>
            </a:r>
            <a:r>
              <a:rPr lang="en-US" dirty="0" smtClean="0"/>
              <a:t>, and </a:t>
            </a:r>
            <a:r>
              <a:rPr lang="en-US" dirty="0"/>
              <a:t>the costs of self-maintenance. </a:t>
            </a:r>
            <a:r>
              <a:rPr lang="en-US" dirty="0" smtClean="0"/>
              <a:t>The remaining </a:t>
            </a:r>
            <a:r>
              <a:rPr lang="en-US" dirty="0"/>
              <a:t>amount is used to support the family.</a:t>
            </a:r>
          </a:p>
          <a:p>
            <a:pPr lvl="1"/>
            <a:r>
              <a:rPr lang="en-US" dirty="0"/>
              <a:t>3. Determine the number of years from the </a:t>
            </a:r>
            <a:r>
              <a:rPr lang="en-US" dirty="0" smtClean="0"/>
              <a:t>person’s present </a:t>
            </a:r>
            <a:r>
              <a:rPr lang="en-US" dirty="0"/>
              <a:t>age to the contemplated age </a:t>
            </a:r>
            <a:r>
              <a:rPr lang="en-US" dirty="0" smtClean="0"/>
              <a:t>of retirement.</a:t>
            </a:r>
          </a:p>
          <a:p>
            <a:pPr lvl="1"/>
            <a:r>
              <a:rPr lang="en-US" dirty="0"/>
              <a:t>4. Using a reasonable discount rate, determine </a:t>
            </a:r>
            <a:r>
              <a:rPr lang="en-US" dirty="0" smtClean="0"/>
              <a:t>the present </a:t>
            </a:r>
            <a:r>
              <a:rPr lang="en-US" dirty="0"/>
              <a:t>value of the family’s share of earnings </a:t>
            </a:r>
            <a:r>
              <a:rPr lang="en-US" dirty="0" smtClean="0"/>
              <a:t>for the </a:t>
            </a:r>
            <a:r>
              <a:rPr lang="en-US" dirty="0"/>
              <a:t>period determined in Step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5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Amount to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Needs approach</a:t>
            </a:r>
          </a:p>
          <a:p>
            <a:pPr lvl="1"/>
            <a:r>
              <a:rPr lang="en-US" dirty="0"/>
              <a:t>Estate clearance </a:t>
            </a:r>
            <a:r>
              <a:rPr lang="en-US" dirty="0" smtClean="0"/>
              <a:t>fund</a:t>
            </a:r>
          </a:p>
          <a:p>
            <a:pPr lvl="1"/>
            <a:r>
              <a:rPr lang="en-US" dirty="0" smtClean="0"/>
              <a:t>Income </a:t>
            </a:r>
            <a:r>
              <a:rPr lang="en-US" dirty="0"/>
              <a:t>during the readjustment </a:t>
            </a:r>
            <a:r>
              <a:rPr lang="en-US" dirty="0" smtClean="0"/>
              <a:t>period</a:t>
            </a:r>
          </a:p>
          <a:p>
            <a:pPr lvl="2"/>
            <a:r>
              <a:rPr lang="en-US" dirty="0" smtClean="0"/>
              <a:t>Similar to breadwinners earnings for one to two years</a:t>
            </a:r>
          </a:p>
          <a:p>
            <a:pPr lvl="1"/>
            <a:r>
              <a:rPr lang="en-US" dirty="0" smtClean="0"/>
              <a:t>Income </a:t>
            </a:r>
            <a:r>
              <a:rPr lang="en-US" dirty="0"/>
              <a:t>during the dependency </a:t>
            </a:r>
            <a:r>
              <a:rPr lang="en-US" dirty="0" smtClean="0"/>
              <a:t>period</a:t>
            </a:r>
            <a:endParaRPr lang="en-US" dirty="0"/>
          </a:p>
          <a:p>
            <a:pPr lvl="1"/>
            <a:r>
              <a:rPr lang="en-US" dirty="0" smtClean="0"/>
              <a:t>Life </a:t>
            </a:r>
            <a:r>
              <a:rPr lang="en-US" dirty="0"/>
              <a:t>income to the surviving </a:t>
            </a:r>
            <a:r>
              <a:rPr lang="en-US" dirty="0" smtClean="0"/>
              <a:t>spouse</a:t>
            </a:r>
          </a:p>
          <a:p>
            <a:pPr lvl="1"/>
            <a:r>
              <a:rPr lang="en-US" dirty="0" smtClean="0"/>
              <a:t>Special </a:t>
            </a:r>
            <a:r>
              <a:rPr lang="en-US" dirty="0"/>
              <a:t>needs</a:t>
            </a:r>
          </a:p>
          <a:p>
            <a:pPr lvl="2"/>
            <a:r>
              <a:rPr lang="en-US" dirty="0" smtClean="0"/>
              <a:t>Mortgage </a:t>
            </a:r>
            <a:r>
              <a:rPr lang="en-US" dirty="0"/>
              <a:t>redemption fund</a:t>
            </a:r>
          </a:p>
          <a:p>
            <a:pPr lvl="2"/>
            <a:r>
              <a:rPr lang="en-US" dirty="0" smtClean="0"/>
              <a:t>Educational </a:t>
            </a:r>
            <a:r>
              <a:rPr lang="en-US" dirty="0"/>
              <a:t>fund</a:t>
            </a:r>
          </a:p>
          <a:p>
            <a:pPr lvl="2"/>
            <a:r>
              <a:rPr lang="en-US" dirty="0" smtClean="0"/>
              <a:t>Emergency </a:t>
            </a:r>
            <a:r>
              <a:rPr lang="en-US" dirty="0"/>
              <a:t>fund</a:t>
            </a:r>
          </a:p>
          <a:p>
            <a:pPr lvl="2"/>
            <a:r>
              <a:rPr lang="en-US" dirty="0" smtClean="0"/>
              <a:t>Mentally</a:t>
            </a:r>
            <a:r>
              <a:rPr lang="en-US" dirty="0"/>
              <a:t>, emotionally, or physically </a:t>
            </a:r>
            <a:r>
              <a:rPr lang="en-US" dirty="0" smtClean="0"/>
              <a:t>challenged family </a:t>
            </a:r>
            <a:r>
              <a:rPr lang="en-US" dirty="0"/>
              <a:t>members</a:t>
            </a:r>
          </a:p>
          <a:p>
            <a:pPr lvl="1"/>
            <a:r>
              <a:rPr lang="en-US" dirty="0" smtClean="0"/>
              <a:t>Retirement </a:t>
            </a:r>
            <a:r>
              <a:rPr lang="en-US" dirty="0"/>
              <a:t>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(In)Adequacy of current plans (2016 study)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Although 60 percent of </a:t>
            </a:r>
            <a:r>
              <a:rPr lang="en-US" dirty="0" smtClean="0"/>
              <a:t>households owned </a:t>
            </a:r>
            <a:r>
              <a:rPr lang="en-US" dirty="0"/>
              <a:t>some insurance, less than 30 percent </a:t>
            </a:r>
            <a:r>
              <a:rPr lang="en-US" dirty="0" smtClean="0"/>
              <a:t>owned individual </a:t>
            </a:r>
            <a:r>
              <a:rPr lang="en-US" dirty="0"/>
              <a:t>life insurance policies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2010, insured households had coverage to </a:t>
            </a:r>
            <a:r>
              <a:rPr lang="en-US" dirty="0" smtClean="0"/>
              <a:t>replace their </a:t>
            </a:r>
            <a:r>
              <a:rPr lang="en-US" dirty="0"/>
              <a:t>income for 3.5 years. By 2016, that number </a:t>
            </a:r>
            <a:r>
              <a:rPr lang="en-US" dirty="0" smtClean="0"/>
              <a:t>had dropped </a:t>
            </a:r>
            <a:r>
              <a:rPr lang="en-US" dirty="0"/>
              <a:t>to 3 years before deductions for </a:t>
            </a:r>
            <a:r>
              <a:rPr lang="en-US" dirty="0" smtClean="0"/>
              <a:t>final expenses</a:t>
            </a:r>
            <a:r>
              <a:rPr lang="en-US" dirty="0"/>
              <a:t>, which is far lower than most </a:t>
            </a:r>
            <a:r>
              <a:rPr lang="en-US" dirty="0" smtClean="0"/>
              <a:t>experts recommend.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Believe it is too expensive</a:t>
            </a:r>
          </a:p>
          <a:p>
            <a:pPr lvl="1"/>
            <a:r>
              <a:rPr lang="en-US" dirty="0" smtClean="0"/>
              <a:t>Difficulty making decisions</a:t>
            </a:r>
          </a:p>
          <a:p>
            <a:pPr lvl="1"/>
            <a:r>
              <a:rPr lang="en-US" dirty="0" smtClean="0"/>
              <a:t>procrastination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19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7f18ec10-a743-4c21-91d9-69d297feae23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6316</TotalTime>
  <Words>882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Risk Management and Insurance</vt:lpstr>
      <vt:lpstr>Premature death</vt:lpstr>
      <vt:lpstr>Cost of premature death</vt:lpstr>
      <vt:lpstr>Value of life insurance for:</vt:lpstr>
      <vt:lpstr>Value of life insurance for:</vt:lpstr>
      <vt:lpstr>Value of life insurance for:</vt:lpstr>
      <vt:lpstr>Amount to own</vt:lpstr>
      <vt:lpstr>Amount to own</vt:lpstr>
      <vt:lpstr>(In)Adequacy of current plans (2016 study)</vt:lpstr>
      <vt:lpstr>Types of life insurance: Term insurance</vt:lpstr>
      <vt:lpstr>Types of life insurance: Whole Life insurance</vt:lpstr>
      <vt:lpstr>Types of life insurance: Whole Life insurance</vt:lpstr>
      <vt:lpstr>Types of life insurance: Whole Life insurance</vt:lpstr>
      <vt:lpstr>Types of life insurance: Whole Life insurance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73</cp:revision>
  <dcterms:created xsi:type="dcterms:W3CDTF">2024-08-26T13:44:35Z</dcterms:created>
  <dcterms:modified xsi:type="dcterms:W3CDTF">2024-10-24T14:58:56Z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