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247" autoAdjust="0"/>
  </p:normalViewPr>
  <p:slideViewPr>
    <p:cSldViewPr snapToGrid="0">
      <p:cViewPr varScale="1">
        <p:scale>
          <a:sx n="104" d="100"/>
          <a:sy n="104" d="100"/>
        </p:scale>
        <p:origin x="144" y="162"/>
      </p:cViewPr>
      <p:guideLst/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9742B-FC5E-433F-86F4-BB25C11CC69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04A8-F431-485F-AF9A-6CBF51E0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BB39-2456-4FBF-92B2-030E21FB84B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08AC-8A1E-46A4-B82E-A7C5D1D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interview+with+Nithin+Natwa" TargetMode="External"/><Relationship Id="rId2" Type="http://schemas.openxmlformats.org/officeDocument/2006/relationships/hyperlink" Target="https://www.instagram.com/fantasydocs/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dtplanning.com/podcasts/how-an-mba-can-help-doctors-discover-opportunities-and-earn-passive-income" TargetMode="External"/><Relationship Id="rId4" Type="http://schemas.openxmlformats.org/officeDocument/2006/relationships/hyperlink" Target="https://www.google.com/search?q=interview+with+Nithin+Natwa&amp;rlz=1C1VDKB_en&amp;oq=interview+with+Nithin+Natwa&amp;gs_lcrp=EgZjaHJvbWUyBggAEEUYOTIGCAEQRRg80gEHNTI3ajBqN6gCALACAA&amp;sourceid=chrome&amp;ie=UTF-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yersgunsmoneyblog.com/2024/03/maine-mass-killer-had-severe-brain-damage-from-routine-military-training" TargetMode="External"/><Relationship Id="rId2" Type="http://schemas.openxmlformats.org/officeDocument/2006/relationships/hyperlink" Target="https://www.youtube.com/watch?v=xYnZ1BDWMfM&amp;ab_channel=TheUnplannedPodc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dit.com/r/MadeMeSmile/comments/jxlmv9/wholesome_lgbt_bookstor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YpPB19tl0&amp;ab_channel=WWLTV" TargetMode="External"/><Relationship Id="rId2" Type="http://schemas.openxmlformats.org/officeDocument/2006/relationships/hyperlink" Target="https://www.youtube.com/watch?v=h4oDbDcKWnM&amp;ab_channel=JeffersonHealth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Care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 </a:t>
            </a:r>
            <a:r>
              <a:rPr lang="en-US" dirty="0" smtClean="0"/>
              <a:t>2:00-3:15</a:t>
            </a:r>
          </a:p>
          <a:p>
            <a:r>
              <a:rPr lang="en-US" dirty="0" smtClean="0"/>
              <a:t>Shane </a:t>
            </a:r>
            <a:r>
              <a:rPr lang="en-US" dirty="0"/>
              <a:t>Murphy</a:t>
            </a:r>
          </a:p>
        </p:txBody>
      </p:sp>
    </p:spTree>
    <p:extLst>
      <p:ext uri="{BB962C8B-B14F-4D97-AF65-F5344CB8AC3E}">
        <p14:creationId xmlns:p14="http://schemas.microsoft.com/office/powerpoint/2010/main" val="337071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Care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Health Maintenance Organizations became a federally supported </a:t>
            </a:r>
            <a:r>
              <a:rPr lang="en-US" dirty="0" smtClean="0"/>
              <a:t>preferred </a:t>
            </a:r>
            <a:r>
              <a:rPr lang="en-US" dirty="0"/>
              <a:t>method of insurance with the HMO act of 1973</a:t>
            </a:r>
          </a:p>
          <a:p>
            <a:r>
              <a:rPr lang="en-US" dirty="0"/>
              <a:t>Since then, and growing in importance starting in the 1990s there has been increased emphasis on managed care as a method of price control</a:t>
            </a:r>
          </a:p>
          <a:p>
            <a:pPr lvl="1"/>
            <a:r>
              <a:rPr lang="en-US" dirty="0"/>
              <a:t>This system incentivizes patients to use in-network providers for care</a:t>
            </a:r>
          </a:p>
          <a:p>
            <a:pPr lvl="1"/>
            <a:r>
              <a:rPr lang="en-US" dirty="0"/>
              <a:t>Reduction in fee-for-service reimbursement and growth of network requirements further defunded mental health care </a:t>
            </a:r>
            <a:r>
              <a:rPr lang="en-US" dirty="0" smtClean="0"/>
              <a:t>providers</a:t>
            </a:r>
          </a:p>
          <a:p>
            <a:r>
              <a:rPr lang="en-US" dirty="0"/>
              <a:t>Managed Care coverage varies for mental health and psychiatric prescriptions</a:t>
            </a:r>
          </a:p>
          <a:p>
            <a:pPr lvl="1"/>
            <a:r>
              <a:rPr lang="en-US" dirty="0" smtClean="0"/>
              <a:t>Carve-in </a:t>
            </a:r>
            <a:endParaRPr lang="en-US" dirty="0" smtClean="0"/>
          </a:p>
          <a:p>
            <a:pPr lvl="2"/>
            <a:r>
              <a:rPr lang="en-US" dirty="0" smtClean="0"/>
              <a:t>Integrated, part of physical health insurance</a:t>
            </a:r>
          </a:p>
          <a:p>
            <a:pPr lvl="1"/>
            <a:r>
              <a:rPr lang="en-US" dirty="0" smtClean="0"/>
              <a:t>Carve-out</a:t>
            </a:r>
          </a:p>
          <a:p>
            <a:pPr lvl="2"/>
            <a:r>
              <a:rPr lang="en-US" dirty="0" smtClean="0"/>
              <a:t>separated, third party managed, usually in contract with insurance company</a:t>
            </a:r>
          </a:p>
          <a:p>
            <a:pPr lvl="1"/>
            <a:r>
              <a:rPr lang="en-US" dirty="0"/>
              <a:t>Subcontracted management</a:t>
            </a:r>
          </a:p>
          <a:p>
            <a:pPr lvl="2"/>
            <a:r>
              <a:rPr lang="en-US" dirty="0" smtClean="0"/>
              <a:t>Similar to carve-out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mental health care organizations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77" y="1825625"/>
            <a:ext cx="6421245" cy="4351338"/>
          </a:xfrm>
        </p:spPr>
      </p:pic>
    </p:spTree>
    <p:extLst>
      <p:ext uri="{BB962C8B-B14F-4D97-AF65-F5344CB8AC3E}">
        <p14:creationId xmlns:p14="http://schemas.microsoft.com/office/powerpoint/2010/main" val="151170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Mental health care organizations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8" y="2875231"/>
            <a:ext cx="6901952" cy="2371023"/>
          </a:xfrm>
        </p:spPr>
      </p:pic>
    </p:spTree>
    <p:extLst>
      <p:ext uri="{BB962C8B-B14F-4D97-AF65-F5344CB8AC3E}">
        <p14:creationId xmlns:p14="http://schemas.microsoft.com/office/powerpoint/2010/main" val="404173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serves as the de facto mental health delivery system in the US</a:t>
            </a:r>
          </a:p>
          <a:p>
            <a:pPr lvl="1"/>
            <a:r>
              <a:rPr lang="en-US" dirty="0" smtClean="0"/>
              <a:t>Most depressed patients seek treatment in primary care settings</a:t>
            </a:r>
          </a:p>
          <a:p>
            <a:pPr lvl="2"/>
            <a:r>
              <a:rPr lang="en-US" dirty="0" smtClean="0"/>
              <a:t>Under-treated</a:t>
            </a:r>
          </a:p>
          <a:p>
            <a:pPr lvl="1"/>
            <a:r>
              <a:rPr lang="en-US" dirty="0" smtClean="0"/>
              <a:t>Training focuses on diagnosis and pharmacology</a:t>
            </a:r>
          </a:p>
          <a:p>
            <a:pPr lvl="1"/>
            <a:r>
              <a:rPr lang="en-US" dirty="0" smtClean="0"/>
              <a:t>Part of primary care training – rotations and lectures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4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Holes in primary care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 smtClean="0"/>
              <a:t>Majority </a:t>
            </a:r>
            <a:r>
              <a:rPr lang="en-US" dirty="0"/>
              <a:t>of residents (62%) received little to no exposure working with couples or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Psychotherapy skills like </a:t>
            </a:r>
            <a:r>
              <a:rPr lang="en-US" dirty="0"/>
              <a:t>motivational interviewing and psychoeducation </a:t>
            </a:r>
            <a:r>
              <a:rPr lang="en-US" dirty="0" smtClean="0"/>
              <a:t>less common than cognitive </a:t>
            </a:r>
            <a:r>
              <a:rPr lang="en-US" dirty="0"/>
              <a:t>behavioral or solution-focused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Almost </a:t>
            </a:r>
            <a:r>
              <a:rPr lang="en-US" dirty="0"/>
              <a:t>20% of residents </a:t>
            </a:r>
            <a:r>
              <a:rPr lang="en-US" dirty="0" smtClean="0"/>
              <a:t>reported deficits</a:t>
            </a:r>
          </a:p>
          <a:p>
            <a:r>
              <a:rPr lang="en-US" dirty="0" smtClean="0"/>
              <a:t>Medication management</a:t>
            </a:r>
          </a:p>
          <a:p>
            <a:pPr lvl="1"/>
            <a:r>
              <a:rPr lang="en-US" dirty="0" smtClean="0"/>
              <a:t>Especially beyond SSRIs and SNRIs</a:t>
            </a:r>
          </a:p>
          <a:p>
            <a:r>
              <a:rPr lang="en-US" dirty="0" smtClean="0"/>
              <a:t>Treatment of substance abuse, ADHD, schizophrenia, ASD, depression</a:t>
            </a:r>
          </a:p>
          <a:p>
            <a:r>
              <a:rPr lang="en-US" dirty="0" smtClean="0"/>
              <a:t>Lack of diversity of clinic types and modalities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Mental health care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health care</a:t>
            </a:r>
          </a:p>
          <a:p>
            <a:pPr lvl="1"/>
            <a:r>
              <a:rPr lang="en-US" dirty="0" smtClean="0"/>
              <a:t>PCP provides basic mental health needs, frequently plays large role</a:t>
            </a:r>
          </a:p>
          <a:p>
            <a:r>
              <a:rPr lang="en-US" dirty="0" smtClean="0"/>
              <a:t>General hospital</a:t>
            </a:r>
          </a:p>
          <a:p>
            <a:pPr lvl="1"/>
            <a:r>
              <a:rPr lang="en-US" dirty="0" smtClean="0"/>
              <a:t>ED is not an efficient entry-point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Formal community health services</a:t>
            </a:r>
          </a:p>
          <a:p>
            <a:r>
              <a:rPr lang="en-US" dirty="0" smtClean="0"/>
              <a:t>Informal community mental health services</a:t>
            </a:r>
          </a:p>
          <a:p>
            <a:r>
              <a:rPr lang="en-US" dirty="0" smtClean="0"/>
              <a:t>Specialist institutional mental health services</a:t>
            </a:r>
          </a:p>
          <a:p>
            <a:r>
              <a:rPr lang="en-US" dirty="0" smtClean="0"/>
              <a:t>Dedicated mental 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Referral</a:t>
            </a:r>
          </a:p>
          <a:p>
            <a:pPr lvl="1"/>
            <a:r>
              <a:rPr lang="en-US" dirty="0" smtClean="0"/>
              <a:t>Self-referral vs referral via PCP</a:t>
            </a:r>
          </a:p>
          <a:p>
            <a:r>
              <a:rPr lang="en-US" dirty="0" smtClean="0"/>
              <a:t>Outpatient </a:t>
            </a:r>
            <a:r>
              <a:rPr lang="en-US" dirty="0"/>
              <a:t>clinics</a:t>
            </a:r>
          </a:p>
          <a:p>
            <a:pPr lvl="1"/>
            <a:r>
              <a:rPr lang="en-US" dirty="0"/>
              <a:t>Low show rates</a:t>
            </a:r>
          </a:p>
          <a:p>
            <a:pPr lvl="2"/>
            <a:r>
              <a:rPr lang="en-US" dirty="0" smtClean="0"/>
              <a:t>Self-referrals can have higher show rates, better outcomes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7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988 and suicide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Abuse and Mental Health Services </a:t>
            </a:r>
            <a:r>
              <a:rPr lang="en-US" dirty="0" smtClean="0"/>
              <a:t>Administration</a:t>
            </a:r>
          </a:p>
          <a:p>
            <a:r>
              <a:rPr lang="en-US" dirty="0" smtClean="0"/>
              <a:t>National and local numbers, routed to local centers</a:t>
            </a:r>
          </a:p>
          <a:p>
            <a:r>
              <a:rPr lang="en-US" dirty="0" smtClean="0"/>
              <a:t>Helpers </a:t>
            </a:r>
            <a:r>
              <a:rPr lang="en-US" dirty="0"/>
              <a:t>are trained to provide emotional support, assessment, crisis intervention, and/or linkages to necessary community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Imminent risk issues</a:t>
            </a:r>
          </a:p>
          <a:p>
            <a:pPr lvl="1"/>
            <a:r>
              <a:rPr lang="en-US" dirty="0" smtClean="0"/>
              <a:t>Cases where suicide attempt has just occurred, is in process, or imminent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Stigmas in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distance increased when sick person is stigmatized</a:t>
            </a:r>
          </a:p>
          <a:p>
            <a:r>
              <a:rPr lang="en-US" dirty="0" smtClean="0"/>
              <a:t>Social network key in healing for all disease, even more so for mental health and substance use related diseases</a:t>
            </a:r>
          </a:p>
          <a:p>
            <a:r>
              <a:rPr lang="en-US" dirty="0" smtClean="0"/>
              <a:t>Explicit bias</a:t>
            </a:r>
          </a:p>
          <a:p>
            <a:pPr lvl="1"/>
            <a:r>
              <a:rPr lang="en-US" dirty="0" smtClean="0"/>
              <a:t>Directly expressed, provider is aware of action</a:t>
            </a:r>
          </a:p>
          <a:p>
            <a:r>
              <a:rPr lang="en-US" dirty="0" smtClean="0"/>
              <a:t>Implicit bias</a:t>
            </a:r>
          </a:p>
          <a:p>
            <a:pPr lvl="1"/>
            <a:r>
              <a:rPr lang="en-US" dirty="0" smtClean="0"/>
              <a:t>Indirectly expressed, provider is unaware of action</a:t>
            </a:r>
          </a:p>
          <a:p>
            <a:r>
              <a:rPr lang="en-US" dirty="0" smtClean="0"/>
              <a:t>Navigating bias</a:t>
            </a:r>
          </a:p>
          <a:p>
            <a:r>
              <a:rPr lang="en-US" dirty="0" smtClean="0"/>
              <a:t>Public awareness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0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Neurodiversity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which started within the autistic community</a:t>
            </a:r>
          </a:p>
          <a:p>
            <a:pPr lvl="1"/>
            <a:r>
              <a:rPr lang="en-US" dirty="0" smtClean="0"/>
              <a:t>Note difference in language to represent self-perceived culture vs external diagnosis</a:t>
            </a:r>
          </a:p>
          <a:p>
            <a:pPr lvl="1"/>
            <a:r>
              <a:rPr lang="en-US" dirty="0" smtClean="0"/>
              <a:t>More common in some conditions (ADHD, dyslexia, dyspraxia, </a:t>
            </a:r>
            <a:r>
              <a:rPr lang="en-US" dirty="0" err="1" smtClean="0"/>
              <a:t>Tourettes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Skeptical of treatment which promotes behaviors seen as masking</a:t>
            </a:r>
          </a:p>
          <a:p>
            <a:r>
              <a:rPr lang="en-US" dirty="0" smtClean="0"/>
              <a:t>Contrast with the pathology paradigm</a:t>
            </a:r>
          </a:p>
          <a:p>
            <a:endParaRPr lang="en-US" dirty="0" smtClean="0"/>
          </a:p>
          <a:p>
            <a:r>
              <a:rPr lang="en-US" dirty="0" smtClean="0"/>
              <a:t>Activism and controversy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https://www.instagram.com/fantasydocs/?</a:t>
            </a:r>
            <a:r>
              <a:rPr lang="en-US" dirty="0" smtClean="0">
                <a:hlinkClick r:id="rId2"/>
              </a:rPr>
              <a:t>hl=en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www.youtube.com/results?search_query=interview+with+Nithin+Natwa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www.google.com/search?q=interview+with+Nithin+Natwa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www.sdtplanning.com/podcasts/how-an-mba-can-help-doctors-discover-opportunities-and-earn-passive-income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9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in Substance Use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public and providers stigmatize individuals with substance use and mental health disorders</a:t>
            </a:r>
          </a:p>
          <a:p>
            <a:r>
              <a:rPr lang="en-US" dirty="0" smtClean="0"/>
              <a:t>Public support and individual behaviors impacted by language choice</a:t>
            </a:r>
          </a:p>
          <a:p>
            <a:r>
              <a:rPr lang="en-US" dirty="0" smtClean="0"/>
              <a:t>Negative terms:</a:t>
            </a:r>
          </a:p>
          <a:p>
            <a:pPr lvl="1"/>
            <a:r>
              <a:rPr lang="en-US" dirty="0" smtClean="0"/>
              <a:t>Substance abuser, addict, alcoholic, opioid addict, clean, dirty, alcoholic</a:t>
            </a:r>
          </a:p>
          <a:p>
            <a:pPr lvl="1"/>
            <a:r>
              <a:rPr lang="en-US" dirty="0" smtClean="0"/>
              <a:t>Relapse, </a:t>
            </a:r>
            <a:r>
              <a:rPr lang="en-US" dirty="0"/>
              <a:t>medication-assisted </a:t>
            </a:r>
            <a:r>
              <a:rPr lang="en-US" dirty="0" smtClean="0"/>
              <a:t>treatment, untreated</a:t>
            </a:r>
          </a:p>
          <a:p>
            <a:r>
              <a:rPr lang="en-US" dirty="0" smtClean="0"/>
              <a:t>Mixed: </a:t>
            </a:r>
            <a:r>
              <a:rPr lang="en-US" dirty="0"/>
              <a:t>Recurrence of Use</a:t>
            </a:r>
            <a:endParaRPr lang="en-US" dirty="0" smtClean="0"/>
          </a:p>
          <a:p>
            <a:r>
              <a:rPr lang="en-US" dirty="0" smtClean="0"/>
              <a:t>Positive terms</a:t>
            </a:r>
            <a:endParaRPr lang="en-US" dirty="0"/>
          </a:p>
          <a:p>
            <a:pPr lvl="1"/>
            <a:r>
              <a:rPr lang="en-US" dirty="0" smtClean="0"/>
              <a:t>Person with substance use disorder, person with opioid use disorder</a:t>
            </a:r>
          </a:p>
          <a:p>
            <a:pPr lvl="1"/>
            <a:r>
              <a:rPr lang="en-US" dirty="0" smtClean="0"/>
              <a:t>Pharmacotherapy, medication-assisted recovery, long-term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9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Addictive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1947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The Opioid Epidemic and the Labor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70" y="2481046"/>
            <a:ext cx="566033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566"/>
            <a:ext cx="6415770" cy="49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Multiple aspects multiple sites</a:t>
            </a:r>
          </a:p>
          <a:p>
            <a:pPr lvl="1"/>
            <a:r>
              <a:rPr lang="en-US" dirty="0" smtClean="0"/>
              <a:t>Pharmacological</a:t>
            </a:r>
          </a:p>
          <a:p>
            <a:pPr lvl="2"/>
            <a:r>
              <a:rPr lang="en-US" dirty="0"/>
              <a:t>reduces cravings</a:t>
            </a:r>
          </a:p>
          <a:p>
            <a:pPr lvl="3"/>
            <a:r>
              <a:rPr lang="el-GR" dirty="0" smtClean="0"/>
              <a:t>μ-</a:t>
            </a:r>
            <a:r>
              <a:rPr lang="en-US" dirty="0"/>
              <a:t>opioid </a:t>
            </a:r>
            <a:r>
              <a:rPr lang="en-US" dirty="0" smtClean="0"/>
              <a:t>antagonist (Naltrexone – alcohol, opioids, others) </a:t>
            </a:r>
          </a:p>
          <a:p>
            <a:pPr lvl="3"/>
            <a:r>
              <a:rPr lang="en-US" dirty="0" smtClean="0"/>
              <a:t>Serotonergic agents like SSRIs (meth, alcohol, coke, nicotine, opioids)</a:t>
            </a:r>
          </a:p>
          <a:p>
            <a:pPr lvl="2"/>
            <a:r>
              <a:rPr lang="en-US" dirty="0" smtClean="0"/>
              <a:t>Block effect of drug (</a:t>
            </a:r>
            <a:r>
              <a:rPr lang="en-US" dirty="0" err="1" smtClean="0"/>
              <a:t>Gaba</a:t>
            </a:r>
            <a:r>
              <a:rPr lang="en-US" dirty="0" smtClean="0"/>
              <a:t> agents?)</a:t>
            </a:r>
          </a:p>
          <a:p>
            <a:pPr lvl="2"/>
            <a:r>
              <a:rPr lang="en-US" dirty="0" smtClean="0"/>
              <a:t>Withdrawal reducing (Dopaminergic agents)</a:t>
            </a:r>
          </a:p>
          <a:p>
            <a:pPr lvl="2"/>
            <a:r>
              <a:rPr lang="en-US" dirty="0" smtClean="0"/>
              <a:t>Induce negative physical reaction to drugs (Disulfiram for alcohol)</a:t>
            </a:r>
          </a:p>
          <a:p>
            <a:pPr lvl="1"/>
            <a:r>
              <a:rPr lang="en-US" dirty="0" smtClean="0"/>
              <a:t>Non-pharmacological</a:t>
            </a:r>
          </a:p>
          <a:p>
            <a:pPr lvl="2"/>
            <a:r>
              <a:rPr lang="en-US" dirty="0" smtClean="0"/>
              <a:t>CBT</a:t>
            </a:r>
          </a:p>
          <a:p>
            <a:pPr lvl="2"/>
            <a:r>
              <a:rPr lang="en-US" dirty="0" smtClean="0"/>
              <a:t>Motivational enhancement therapy</a:t>
            </a:r>
          </a:p>
          <a:p>
            <a:pPr lvl="2"/>
            <a:r>
              <a:rPr lang="en-US" dirty="0" smtClean="0"/>
              <a:t>Conditioning based behavioral therapy</a:t>
            </a:r>
          </a:p>
          <a:p>
            <a:pPr lvl="2"/>
            <a:r>
              <a:rPr lang="en-US" dirty="0" smtClean="0"/>
              <a:t>Group therapy</a:t>
            </a:r>
          </a:p>
          <a:p>
            <a:pPr lvl="3"/>
            <a:r>
              <a:rPr lang="en-US" dirty="0" smtClean="0"/>
              <a:t>12 step programs</a:t>
            </a:r>
          </a:p>
          <a:p>
            <a:pPr lvl="3"/>
            <a:r>
              <a:rPr lang="en-US" dirty="0" smtClean="0"/>
              <a:t>Sponsor/buddy system</a:t>
            </a:r>
            <a:endParaRPr lang="en-US" dirty="0"/>
          </a:p>
          <a:p>
            <a:r>
              <a:rPr lang="en-US" dirty="0" smtClean="0"/>
              <a:t>Co-occurring mental health and substance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7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ober Living Houses (SLH)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56914"/>
            <a:ext cx="8731250" cy="62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3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19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whitmanhansonwill.org/wp-content/uploads/2015/12/ContinuumOfCare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066925"/>
            <a:ext cx="92297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3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Co-occurring mental health and substance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include depression, psychosis, stress disorders, ADHD, …</a:t>
            </a:r>
          </a:p>
          <a:p>
            <a:r>
              <a:rPr lang="en-US" dirty="0" smtClean="0"/>
              <a:t>Facilities should be equipped to manage comorbidities</a:t>
            </a:r>
          </a:p>
          <a:p>
            <a:r>
              <a:rPr lang="en-US" dirty="0" smtClean="0"/>
              <a:t>Treatment plans should have broad focus</a:t>
            </a:r>
          </a:p>
          <a:p>
            <a:r>
              <a:rPr lang="en-US" dirty="0" smtClean="0"/>
              <a:t>Practitioners should have broad skill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</a:t>
            </a:r>
            <a:r>
              <a:rPr lang="en-US" dirty="0" smtClean="0"/>
              <a:t>Health external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www.youtube.com/watch?v=xYnZ1BDWMfM&amp;ab_channel=TheUnplannedPodcast</a:t>
            </a:r>
            <a:r>
              <a:rPr lang="en-US" dirty="0" smtClean="0"/>
              <a:t> – 72:25-75:15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www.lawyersgunsmoneyblog.com/2024/03/maine-mass-killer-had-severe-brain-damage-from-routine-military-training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https://www.reddit.com/r/MadeMeSmile/comments/jxlmv9/wholesome_lgbt_bookstore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</a:t>
            </a:r>
            <a:r>
              <a:rPr lang="en-US" dirty="0" smtClean="0"/>
              <a:t>Awareness external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care: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www.youtube.com/watch?v=h4oDbDcKWnM&amp;ab_channel=JeffersonHealth</a:t>
            </a:r>
            <a:endParaRPr lang="en-US" dirty="0" smtClean="0"/>
          </a:p>
          <a:p>
            <a:r>
              <a:rPr lang="en-US" dirty="0" smtClean="0"/>
              <a:t>Recognizing and treating: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www.youtube.com/watch?v=u8YpPB19tl0&amp;ab_channel=WWLTV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4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fentanyl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Fentanyl is potent, </a:t>
            </a:r>
            <a:r>
              <a:rPr lang="en-US" dirty="0" smtClean="0"/>
              <a:t>which makes it cheap</a:t>
            </a:r>
            <a:endParaRPr lang="en-US" dirty="0"/>
          </a:p>
          <a:p>
            <a:pPr lvl="1"/>
            <a:r>
              <a:rPr lang="en-US" dirty="0" smtClean="0"/>
              <a:t>Transportation is more expensive than production</a:t>
            </a:r>
          </a:p>
          <a:p>
            <a:r>
              <a:rPr lang="en-US" dirty="0" smtClean="0"/>
              <a:t>Fentanyl is a cheap opioid, so used directly as an opioid</a:t>
            </a:r>
          </a:p>
          <a:p>
            <a:r>
              <a:rPr lang="en-US" dirty="0" smtClean="0"/>
              <a:t>A dilute dose of another drug, cut with mostly an inert substance (talc?) and a tiny bit of fentanyl can give a stronger effect than an undiluted dose of the original drug</a:t>
            </a:r>
          </a:p>
          <a:p>
            <a:pPr lvl="1"/>
            <a:r>
              <a:rPr lang="en-US" dirty="0" smtClean="0"/>
              <a:t>Uppers and downers can mix</a:t>
            </a:r>
          </a:p>
        </p:txBody>
      </p:sp>
    </p:spTree>
    <p:extLst>
      <p:ext uri="{BB962C8B-B14F-4D97-AF65-F5344CB8AC3E}">
        <p14:creationId xmlns:p14="http://schemas.microsoft.com/office/powerpoint/2010/main" val="9596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581150"/>
            <a:ext cx="11934825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Zubatsky</a:t>
            </a:r>
            <a:r>
              <a:rPr lang="en-US" dirty="0"/>
              <a:t>, Max, Jay </a:t>
            </a:r>
            <a:r>
              <a:rPr lang="en-US" dirty="0" err="1"/>
              <a:t>Brieler</a:t>
            </a:r>
            <a:r>
              <a:rPr lang="en-US" dirty="0"/>
              <a:t>, and Christine Jacobs. "Training experiences of family medicine residents on behavioral health rotations." </a:t>
            </a:r>
            <a:r>
              <a:rPr lang="en-US" i="1" dirty="0"/>
              <a:t>Fam Med</a:t>
            </a:r>
            <a:r>
              <a:rPr lang="en-US" dirty="0"/>
              <a:t> 49, no. 8 (2017): 635-639</a:t>
            </a:r>
            <a:r>
              <a:rPr lang="en-US" dirty="0" smtClean="0"/>
              <a:t>.</a:t>
            </a:r>
          </a:p>
          <a:p>
            <a:r>
              <a:rPr lang="en-US" dirty="0"/>
              <a:t>Bauer, Nerissa S., Paula D. Sullivan, Anna M. Hus, and Stephen M. Downs. "Promoting mental health competency in residency training." </a:t>
            </a:r>
            <a:r>
              <a:rPr lang="en-US" i="1" dirty="0"/>
              <a:t>Patient Education and Counseling</a:t>
            </a:r>
            <a:r>
              <a:rPr lang="en-US" dirty="0"/>
              <a:t> 85, no. 3 (2011): e260-e264</a:t>
            </a:r>
            <a:r>
              <a:rPr lang="en-US" dirty="0" smtClean="0"/>
              <a:t>.</a:t>
            </a:r>
          </a:p>
          <a:p>
            <a:r>
              <a:rPr lang="en-US" dirty="0"/>
              <a:t>Ashford, Robert D., Austin M. Brown, and Brenda Curtis. "Substance use, recovery, and linguistics: The impact of word choice on explicit and implicit bias." </a:t>
            </a:r>
            <a:r>
              <a:rPr lang="en-US" i="1" dirty="0"/>
              <a:t>Drug and alcohol dependence</a:t>
            </a:r>
            <a:r>
              <a:rPr lang="en-US" dirty="0"/>
              <a:t> 189 (2018): 131-138</a:t>
            </a:r>
            <a:r>
              <a:rPr lang="en-US" dirty="0" smtClean="0"/>
              <a:t>.</a:t>
            </a:r>
          </a:p>
          <a:p>
            <a:r>
              <a:rPr lang="en-US" dirty="0" err="1"/>
              <a:t>Forthal</a:t>
            </a:r>
            <a:r>
              <a:rPr lang="en-US" dirty="0"/>
              <a:t>, Sarah, Karolina </a:t>
            </a:r>
            <a:r>
              <a:rPr lang="en-US" dirty="0" err="1"/>
              <a:t>Sadowska</a:t>
            </a:r>
            <a:r>
              <a:rPr lang="en-US" dirty="0"/>
              <a:t>, Kathleen M. Pike, </a:t>
            </a:r>
            <a:r>
              <a:rPr lang="en-US" dirty="0" err="1"/>
              <a:t>Manya</a:t>
            </a:r>
            <a:r>
              <a:rPr lang="en-US" dirty="0"/>
              <a:t> </a:t>
            </a:r>
            <a:r>
              <a:rPr lang="en-US" dirty="0" err="1"/>
              <a:t>Balachander</a:t>
            </a:r>
            <a:r>
              <a:rPr lang="en-US" dirty="0"/>
              <a:t>, Kristina </a:t>
            </a:r>
            <a:r>
              <a:rPr lang="en-US" dirty="0" err="1"/>
              <a:t>Jacobsson</a:t>
            </a:r>
            <a:r>
              <a:rPr lang="en-US" dirty="0"/>
              <a:t>, and Sabrina </a:t>
            </a:r>
            <a:r>
              <a:rPr lang="en-US" dirty="0" err="1"/>
              <a:t>Hermosilla</a:t>
            </a:r>
            <a:r>
              <a:rPr lang="en-US" dirty="0"/>
              <a:t>. "Mental health first aid: A systematic review of trainee behavior and recipient mental health outcomes." </a:t>
            </a:r>
            <a:r>
              <a:rPr lang="en-US" i="1" dirty="0"/>
              <a:t>Psychiatric services</a:t>
            </a:r>
            <a:r>
              <a:rPr lang="en-US" dirty="0"/>
              <a:t> 73, no. 4 (2022): 439-446</a:t>
            </a:r>
            <a:r>
              <a:rPr lang="en-US" dirty="0" smtClean="0"/>
              <a:t>.</a:t>
            </a:r>
          </a:p>
          <a:p>
            <a:r>
              <a:rPr lang="en-US" dirty="0"/>
              <a:t>Draper, John, Gillian Murphy, Eduardo Vega, David W. Covington, and Richard McKeon. "Helping callers to the National Suicide Prevention Lifeline who are at imminent risk of suicide: The importance of active engagement, active rescue, and collaboration between crisis and emergency services." </a:t>
            </a:r>
            <a:r>
              <a:rPr lang="en-US" i="1" dirty="0"/>
              <a:t>Suicide and Life‐Threatening Behavior</a:t>
            </a:r>
            <a:r>
              <a:rPr lang="en-US" dirty="0"/>
              <a:t> 45, no. 3 (2015): 261-270.</a:t>
            </a:r>
          </a:p>
        </p:txBody>
      </p:sp>
    </p:spTree>
    <p:extLst>
      <p:ext uri="{BB962C8B-B14F-4D97-AF65-F5344CB8AC3E}">
        <p14:creationId xmlns:p14="http://schemas.microsoft.com/office/powerpoint/2010/main" val="348124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Good?</a:t>
            </a:r>
          </a:p>
          <a:p>
            <a:r>
              <a:rPr lang="en-US" dirty="0" smtClean="0"/>
              <a:t>Opportunity cost and Marginal Social Benefit?</a:t>
            </a:r>
          </a:p>
          <a:p>
            <a:r>
              <a:rPr lang="en-US" dirty="0" smtClean="0"/>
              <a:t>Ability to pay?</a:t>
            </a:r>
          </a:p>
          <a:p>
            <a:r>
              <a:rPr lang="en-US" smtClean="0"/>
              <a:t>Natural Monopoly?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6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Cutler, David L., Joseph </a:t>
            </a:r>
            <a:r>
              <a:rPr lang="en-US" dirty="0" err="1"/>
              <a:t>Bevilacqua</a:t>
            </a:r>
            <a:r>
              <a:rPr lang="en-US" dirty="0"/>
              <a:t>, and </a:t>
            </a:r>
            <a:r>
              <a:rPr lang="en-US" dirty="0" err="1"/>
              <a:t>Bentson</a:t>
            </a:r>
            <a:r>
              <a:rPr lang="en-US" dirty="0"/>
              <a:t> H. McFarland. "Four decades of community mental health: A symphony in four movements." </a:t>
            </a:r>
            <a:r>
              <a:rPr lang="en-US" i="1" dirty="0"/>
              <a:t>Community Mental Health Journal</a:t>
            </a:r>
            <a:r>
              <a:rPr lang="en-US" dirty="0"/>
              <a:t> 39, no. 5 (2003): 381-398.</a:t>
            </a:r>
          </a:p>
          <a:p>
            <a:r>
              <a:rPr lang="en-US" dirty="0"/>
              <a:t>Mechanic, David, and David A. </a:t>
            </a:r>
            <a:r>
              <a:rPr lang="en-US" dirty="0" err="1"/>
              <a:t>Rochefort</a:t>
            </a:r>
            <a:r>
              <a:rPr lang="en-US" dirty="0"/>
              <a:t>. "Deinstitutionalization: An appraisal of reform." </a:t>
            </a:r>
            <a:r>
              <a:rPr lang="en-US" i="1" dirty="0"/>
              <a:t>Annual Review of Sociology</a:t>
            </a:r>
            <a:r>
              <a:rPr lang="en-US" dirty="0"/>
              <a:t> 16, no. </a:t>
            </a:r>
            <a:r>
              <a:rPr lang="en-US"/>
              <a:t>1 (1990): 301-327.</a:t>
            </a:r>
          </a:p>
        </p:txBody>
      </p:sp>
    </p:spTree>
    <p:extLst>
      <p:ext uri="{BB962C8B-B14F-4D97-AF65-F5344CB8AC3E}">
        <p14:creationId xmlns:p14="http://schemas.microsoft.com/office/powerpoint/2010/main" val="1699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up to the 1950s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Dorothea Dix’s national crusade for moral treatment for the mentally ill in the 1840s</a:t>
            </a:r>
          </a:p>
          <a:p>
            <a:r>
              <a:rPr lang="en-US" dirty="0"/>
              <a:t>Clifford Beers mental hygiene movement of the 1910s and 1920s</a:t>
            </a:r>
          </a:p>
          <a:p>
            <a:r>
              <a:rPr lang="en-US" dirty="0"/>
              <a:t>Hospitals run by states, but with increasing levels of federal financial support</a:t>
            </a:r>
          </a:p>
          <a:p>
            <a:pPr lvl="1"/>
            <a:r>
              <a:rPr lang="en-US" dirty="0"/>
              <a:t>Block grants as a part of FDRs New Deal in the 1930s</a:t>
            </a:r>
          </a:p>
          <a:p>
            <a:r>
              <a:rPr lang="en-US" dirty="0"/>
              <a:t>Truman’s National Mental Health Act of 1946 creating the NIMH</a:t>
            </a:r>
          </a:p>
          <a:p>
            <a:r>
              <a:rPr lang="en-US" dirty="0"/>
              <a:t>In 1955, the first antipsychotic, Chlorpromazine (</a:t>
            </a:r>
            <a:r>
              <a:rPr lang="en-US" dirty="0" err="1"/>
              <a:t>Thorazine</a:t>
            </a:r>
            <a:r>
              <a:rPr lang="en-US" dirty="0"/>
              <a:t>), came on the market and was quickly heavily prescribed</a:t>
            </a:r>
          </a:p>
          <a:p>
            <a:pPr lvl="1"/>
            <a:r>
              <a:rPr lang="en-US" dirty="0"/>
              <a:t>Gave hope for an end to mental health illness</a:t>
            </a:r>
          </a:p>
          <a:p>
            <a:r>
              <a:rPr lang="en-US" dirty="0"/>
              <a:t>Dire conditions in mental health facilities was growing in the national consciousness</a:t>
            </a:r>
          </a:p>
          <a:p>
            <a:pPr lvl="1"/>
            <a:r>
              <a:rPr lang="en-US" dirty="0"/>
              <a:t>One Flew Over the Cuckoo’s Nest – Ken </a:t>
            </a:r>
            <a:r>
              <a:rPr lang="en-US" dirty="0" err="1"/>
              <a:t>Kesey</a:t>
            </a:r>
            <a:r>
              <a:rPr lang="en-US" dirty="0"/>
              <a:t> (1962)</a:t>
            </a:r>
          </a:p>
        </p:txBody>
      </p:sp>
    </p:spTree>
    <p:extLst>
      <p:ext uri="{BB962C8B-B14F-4D97-AF65-F5344CB8AC3E}">
        <p14:creationId xmlns:p14="http://schemas.microsoft.com/office/powerpoint/2010/main" val="412962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Health: </a:t>
            </a:r>
            <a:r>
              <a:rPr lang="en-US" dirty="0" err="1" smtClean="0"/>
              <a:t>Willowbrook</a:t>
            </a:r>
            <a:r>
              <a:rPr lang="en-US" dirty="0" smtClean="0"/>
              <a:t> </a:t>
            </a:r>
            <a:r>
              <a:rPr lang="en-US" dirty="0"/>
              <a:t>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</a:t>
            </a:r>
            <a:r>
              <a:rPr lang="en-US" dirty="0" err="1"/>
              <a:t>Willowbrook</a:t>
            </a:r>
            <a:r>
              <a:rPr lang="en-US" dirty="0"/>
              <a:t> State School, located in Staten Island, New York City, was a squalid dumping ground for 5,400 profoundly mentally retarded children and adults. . .Naked bodies could be found sprawling on concrete floors; some residents seemed to live in soiled clothing; toilets didn't work, feces were everywhere, and the stench was unbearable. The physical plant was dilapidated, the interior filthy beyond imagination. Disease-especially hepatitis and </a:t>
            </a:r>
            <a:r>
              <a:rPr lang="en-US" dirty="0" err="1"/>
              <a:t>shigella</a:t>
            </a:r>
            <a:r>
              <a:rPr lang="en-US" dirty="0"/>
              <a:t>-was rampant. Medical care was inadequate, therapy largely nonexistent.”</a:t>
            </a:r>
          </a:p>
        </p:txBody>
      </p:sp>
      <p:pic>
        <p:nvPicPr>
          <p:cNvPr id="3074" name="Picture 2" descr="17 Willowbrook ideas | willowbrook, willowbrook state school, mental 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2" y="5093615"/>
            <a:ext cx="2299768" cy="17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llowbrook, the institution that shocked a nation into changing its laws |  by Matt Reimann |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93615"/>
            <a:ext cx="2381997" cy="1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eatings, Burns and Betrayal: The Willowbrook Scandal&amp;#39;s Legacy - The New  York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49" y="5093615"/>
            <a:ext cx="3097751" cy="17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0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Deinstitutionalization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7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peak institutionalized population was in 1955-- approximately 550,000 patients in mental institutional around the US, at a time when the US population was 165 million, roughly one in every 300 Americans. </a:t>
            </a:r>
          </a:p>
          <a:p>
            <a:r>
              <a:rPr lang="en-US" dirty="0"/>
              <a:t>In 2019, with a population twice the size of 1955, we have roughly 110,000 patients institutionalized -- roughly a %90 reduction in the percentage of the population institutionalized.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56" y="1380966"/>
            <a:ext cx="6417634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Federalization: Kennedy’s </a:t>
            </a:r>
            <a:r>
              <a:rPr lang="en-US" dirty="0"/>
              <a:t>Community Mental Health Act of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government decided for the first time since President Pierce vetoed the National Mental Health Act of 1854 that it had a role in the direct delivery of mental health services</a:t>
            </a:r>
          </a:p>
          <a:p>
            <a:pPr lvl="1"/>
            <a:r>
              <a:rPr lang="en-US" dirty="0"/>
              <a:t>At the time, there were 30,000 psychiatrists in the US</a:t>
            </a:r>
          </a:p>
          <a:p>
            <a:pPr lvl="1"/>
            <a:r>
              <a:rPr lang="en-US" dirty="0"/>
              <a:t>This has increased 10 fold, 20 fold if psychiatric nurses are included</a:t>
            </a:r>
          </a:p>
          <a:p>
            <a:r>
              <a:rPr lang="en-US" dirty="0"/>
              <a:t>However, Congress did not authorize adequate funding</a:t>
            </a:r>
          </a:p>
          <a:p>
            <a:pPr lvl="1"/>
            <a:r>
              <a:rPr lang="en-US" dirty="0"/>
              <a:t>Kennedy was assassinated the next month, in November 1963</a:t>
            </a:r>
          </a:p>
          <a:p>
            <a:pPr lvl="1"/>
            <a:r>
              <a:rPr lang="en-US" dirty="0"/>
              <a:t>funding amendments passed in 1965 (along with the creation of Medicare and Medicaid)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9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Decentralization of Care: Role </a:t>
            </a:r>
            <a:r>
              <a:rPr lang="en-US" dirty="0"/>
              <a:t>of Insurance and Community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Insurance began to cover mental health benefits</a:t>
            </a:r>
          </a:p>
          <a:p>
            <a:r>
              <a:rPr lang="en-US" dirty="0"/>
              <a:t>Including Medicaid, which was created in 1965</a:t>
            </a:r>
          </a:p>
          <a:p>
            <a:pPr lvl="1"/>
            <a:r>
              <a:rPr lang="en-US" dirty="0"/>
              <a:t>Created federally designated mental health catchment areas which were eligible to apply for federal grants to fund care</a:t>
            </a:r>
          </a:p>
          <a:p>
            <a:r>
              <a:rPr lang="en-US" dirty="0"/>
              <a:t>Supplementary Security Income (created in a 1972 law) provided additional assistance for people whose mental illness constituted a recognized disability</a:t>
            </a:r>
          </a:p>
          <a:p>
            <a:r>
              <a:rPr lang="en-US" dirty="0"/>
              <a:t>Hospitals developed specialized psychiatric units</a:t>
            </a:r>
          </a:p>
          <a:p>
            <a:r>
              <a:rPr lang="en-US" dirty="0"/>
              <a:t>Mental health episodes became characterized by short lengths of stay</a:t>
            </a:r>
          </a:p>
          <a:p>
            <a:pPr lvl="1"/>
            <a:r>
              <a:rPr lang="en-US" dirty="0"/>
              <a:t>But little community follow up</a:t>
            </a:r>
          </a:p>
          <a:p>
            <a:r>
              <a:rPr lang="en-US" dirty="0"/>
              <a:t>Functions previously associated with mental health hospitals now distributed across various groups/agencies</a:t>
            </a:r>
          </a:p>
        </p:txBody>
      </p:sp>
    </p:spTree>
    <p:extLst>
      <p:ext uri="{BB962C8B-B14F-4D97-AF65-F5344CB8AC3E}">
        <p14:creationId xmlns:p14="http://schemas.microsoft.com/office/powerpoint/2010/main" val="65314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Through the 1970s, Governors including Reagan in California and Carter in Georgia passed progressive mental health care laws</a:t>
            </a:r>
          </a:p>
          <a:p>
            <a:r>
              <a:rPr lang="en-US" dirty="0"/>
              <a:t>Ford opposed extending funding of mental health care but Johnson era law was kept in place using continuing resolutions until the election of Carter in </a:t>
            </a:r>
            <a:r>
              <a:rPr lang="en-US" dirty="0" smtClean="0"/>
              <a:t>1976</a:t>
            </a:r>
          </a:p>
          <a:p>
            <a:pPr lvl="1"/>
            <a:r>
              <a:rPr lang="en-US" dirty="0"/>
              <a:t>Carter's Mental Health Systems Act of 1980 (repealed in </a:t>
            </a:r>
            <a:r>
              <a:rPr lang="en-US" dirty="0" smtClean="0"/>
              <a:t>1981 and 1985) </a:t>
            </a: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Civil Rights of Institutionalized Persons Act of 1980</a:t>
            </a:r>
          </a:p>
          <a:p>
            <a:r>
              <a:rPr lang="en-US" dirty="0"/>
              <a:t>Reagan’s (elected to president in 1980) cut funding to community health centers (</a:t>
            </a:r>
            <a:r>
              <a:rPr lang="en-US" dirty="0" err="1"/>
              <a:t>sunsetting</a:t>
            </a:r>
            <a:r>
              <a:rPr lang="en-US" dirty="0"/>
              <a:t> the funds, cutting 25% per year for 4 years)</a:t>
            </a:r>
          </a:p>
          <a:p>
            <a:pPr lvl="1"/>
            <a:r>
              <a:rPr lang="en-US" dirty="0"/>
              <a:t>SSI, Medicaid, and patient fees made up some of the difference</a:t>
            </a:r>
          </a:p>
          <a:p>
            <a:pPr lvl="1"/>
            <a:r>
              <a:rPr lang="en-US" dirty="0" smtClean="0"/>
              <a:t>Depriving </a:t>
            </a:r>
            <a:r>
              <a:rPr lang="en-US" dirty="0"/>
              <a:t>the community based health organizations of the funding they needed to support the deinstitutionalized.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8ec10-a743-4c21-91d9-69d297feae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DDB884101BF43AD36487F06175C6C" ma:contentTypeVersion="18" ma:contentTypeDescription="Create a new document." ma:contentTypeScope="" ma:versionID="04ce9d921da06bbbc7debe05314872f8">
  <xsd:schema xmlns:xsd="http://www.w3.org/2001/XMLSchema" xmlns:xs="http://www.w3.org/2001/XMLSchema" xmlns:p="http://schemas.microsoft.com/office/2006/metadata/properties" xmlns:ns3="7f18ec10-a743-4c21-91d9-69d297feae23" xmlns:ns4="ce5fba22-8df0-4e59-b0bb-9a52d7395907" targetNamespace="http://schemas.microsoft.com/office/2006/metadata/properties" ma:root="true" ma:fieldsID="6739e6a61dd1e4ad6df1e3c2cee982c9" ns3:_="" ns4:_="">
    <xsd:import namespace="7f18ec10-a743-4c21-91d9-69d297feae23"/>
    <xsd:import namespace="ce5fba22-8df0-4e59-b0bb-9a52d7395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8ec10-a743-4c21-91d9-69d297fea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ba22-8df0-4e59-b0bb-9a52d7395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CEF31-2404-446D-B229-4D64D8053070}">
  <ds:schemaRefs>
    <ds:schemaRef ds:uri="http://purl.org/dc/dcmitype/"/>
    <ds:schemaRef ds:uri="7f18ec10-a743-4c21-91d9-69d297feae2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e5fba22-8df0-4e59-b0bb-9a52d73959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3D1FD5-6DED-41C9-B7E6-A885BA82D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1205F-2A1C-4122-BC74-2A5F9A25A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8ec10-a743-4c21-91d9-69d297feae23"/>
    <ds:schemaRef ds:uri="ce5fba22-8df0-4e59-b0bb-9a52d739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1737</Words>
  <Application>Microsoft Office PowerPoint</Application>
  <PresentationFormat>Widescreen</PresentationFormat>
  <Paragraphs>174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Health Care Management</vt:lpstr>
      <vt:lpstr>Final project</vt:lpstr>
      <vt:lpstr>Mental Health Provision</vt:lpstr>
      <vt:lpstr>Mental Health up to the 1950s</vt:lpstr>
      <vt:lpstr>Mental Health: Willowbrook Wars</vt:lpstr>
      <vt:lpstr>Deinstitutionalization</vt:lpstr>
      <vt:lpstr>Federalization: Kennedy’s Community Mental Health Act of 1963</vt:lpstr>
      <vt:lpstr>Decentralization of Care: Role of Insurance and Community Hospitals</vt:lpstr>
      <vt:lpstr>Defunding</vt:lpstr>
      <vt:lpstr>Managed Care era</vt:lpstr>
      <vt:lpstr>Types of mental health care organizations</vt:lpstr>
      <vt:lpstr>Types of Mental health care organizations</vt:lpstr>
      <vt:lpstr>PowerPoint Presentation</vt:lpstr>
      <vt:lpstr>Holes in primary care training</vt:lpstr>
      <vt:lpstr>Types of Mental health care organizations</vt:lpstr>
      <vt:lpstr>Patient issues</vt:lpstr>
      <vt:lpstr>988 and suicide prevention</vt:lpstr>
      <vt:lpstr>Stigmas in care</vt:lpstr>
      <vt:lpstr>Neurodiversity paradigm</vt:lpstr>
      <vt:lpstr>Language in Substance Use Care</vt:lpstr>
      <vt:lpstr>Addictive drugs</vt:lpstr>
      <vt:lpstr>Substance use treatment</vt:lpstr>
      <vt:lpstr>PowerPoint Presentation</vt:lpstr>
      <vt:lpstr>PowerPoint Presentation</vt:lpstr>
      <vt:lpstr>Co-occurring mental health and substance use</vt:lpstr>
      <vt:lpstr>Mental Health external content</vt:lpstr>
      <vt:lpstr>Substance Use Awareness external content</vt:lpstr>
      <vt:lpstr>Why fentanyl</vt:lpstr>
      <vt:lpstr>Sources</vt:lpstr>
      <vt:lpstr>Sources</vt:lpstr>
    </vt:vector>
  </TitlesOfParts>
  <Company>University of Connecticut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Shane Murphy</cp:lastModifiedBy>
  <cp:revision>85</cp:revision>
  <dcterms:created xsi:type="dcterms:W3CDTF">2024-08-26T13:44:35Z</dcterms:created>
  <dcterms:modified xsi:type="dcterms:W3CDTF">2024-10-31T17:44:16Z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0x010100ED7DDB884101BF43AD36487F06175C6C</vt:lpwstr>
  </property>
</Properties>
</file>