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7" r:id="rId5"/>
    <p:sldId id="267" r:id="rId6"/>
    <p:sldId id="270" r:id="rId7"/>
    <p:sldId id="268" r:id="rId8"/>
    <p:sldId id="269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6" autoAdjust="0"/>
    <p:restoredTop sz="96247" autoAdjust="0"/>
  </p:normalViewPr>
  <p:slideViewPr>
    <p:cSldViewPr snapToGrid="0">
      <p:cViewPr varScale="1">
        <p:scale>
          <a:sx n="104" d="100"/>
          <a:sy n="104" d="100"/>
        </p:scale>
        <p:origin x="144" y="162"/>
      </p:cViewPr>
      <p:guideLst/>
    </p:cSldViewPr>
  </p:slideViewPr>
  <p:outlineViewPr>
    <p:cViewPr>
      <p:scale>
        <a:sx n="33" d="100"/>
        <a:sy n="33" d="100"/>
      </p:scale>
      <p:origin x="0" y="-172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9742B-FC5E-433F-86F4-BB25C11CC69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404A8-F431-485F-AF9A-6CBF51E09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40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7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6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1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1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2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3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6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9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2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3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BB39-2456-4FBF-92B2-030E21FB84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3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Risk Management and Insurance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 11:00-12:15 – BUSN202</a:t>
            </a:r>
          </a:p>
          <a:p>
            <a:r>
              <a:rPr lang="en-US" dirty="0"/>
              <a:t>Shane Murphy</a:t>
            </a:r>
          </a:p>
        </p:txBody>
      </p:sp>
    </p:spTree>
    <p:extLst>
      <p:ext uri="{BB962C8B-B14F-4D97-AF65-F5344CB8AC3E}">
        <p14:creationId xmlns:p14="http://schemas.microsoft.com/office/powerpoint/2010/main" val="3370716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Federalization: Kennedy’s </a:t>
            </a:r>
            <a:r>
              <a:rPr lang="en-US" dirty="0"/>
              <a:t>Community Mental Health Act of 1963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 government decided for the first time since President Pierce vetoed the National Mental Health Act of 1854 that it had a role in the direct delivery of mental health services</a:t>
            </a:r>
          </a:p>
          <a:p>
            <a:pPr lvl="1"/>
            <a:r>
              <a:rPr lang="en-US" dirty="0"/>
              <a:t>At the time, there were 30,000 psychiatrists in the US</a:t>
            </a:r>
          </a:p>
          <a:p>
            <a:pPr lvl="1"/>
            <a:r>
              <a:rPr lang="en-US" dirty="0"/>
              <a:t>This has increased 10 fold, 20 fold if psychiatric nurses are included</a:t>
            </a:r>
          </a:p>
          <a:p>
            <a:r>
              <a:rPr lang="en-US" dirty="0"/>
              <a:t>However, Congress did not authorize adequate funding</a:t>
            </a:r>
          </a:p>
          <a:p>
            <a:pPr lvl="1"/>
            <a:r>
              <a:rPr lang="en-US" dirty="0"/>
              <a:t>Kennedy was assassinated the next month, in November 1963</a:t>
            </a:r>
          </a:p>
          <a:p>
            <a:pPr lvl="1"/>
            <a:r>
              <a:rPr lang="en-US" dirty="0"/>
              <a:t>funding amendments passed in 1965 (along with the creation of Medicare and Medicaid)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39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Decentralization of Care: Role </a:t>
            </a:r>
            <a:r>
              <a:rPr lang="en-US" dirty="0"/>
              <a:t>of Insurance and Community Hospitals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Insurance began to cover mental health benefits</a:t>
            </a:r>
          </a:p>
          <a:p>
            <a:r>
              <a:rPr lang="en-US" dirty="0"/>
              <a:t>Including Medicaid, which was created in 1965</a:t>
            </a:r>
          </a:p>
          <a:p>
            <a:pPr lvl="1"/>
            <a:r>
              <a:rPr lang="en-US" dirty="0"/>
              <a:t>Created federally designated mental health catchment areas which were eligible to apply for federal grants to fund care</a:t>
            </a:r>
          </a:p>
          <a:p>
            <a:r>
              <a:rPr lang="en-US" dirty="0"/>
              <a:t>Supplementary Security Income (created in a 1972 law) provided additional assistance for people whose mental illness constituted a recognized disability</a:t>
            </a:r>
          </a:p>
          <a:p>
            <a:r>
              <a:rPr lang="en-US" dirty="0"/>
              <a:t>Hospitals developed specialized psychiatric units</a:t>
            </a:r>
          </a:p>
          <a:p>
            <a:r>
              <a:rPr lang="en-US" dirty="0"/>
              <a:t>Mental health episodes became characterized by short lengths of stay</a:t>
            </a:r>
          </a:p>
          <a:p>
            <a:pPr lvl="1"/>
            <a:r>
              <a:rPr lang="en-US" dirty="0"/>
              <a:t>But little community follow up</a:t>
            </a:r>
          </a:p>
          <a:p>
            <a:r>
              <a:rPr lang="en-US" dirty="0"/>
              <a:t>Functions previously associated with mental health hospitals now distributed across various groups/agencies</a:t>
            </a:r>
          </a:p>
        </p:txBody>
      </p:sp>
    </p:spTree>
    <p:extLst>
      <p:ext uri="{BB962C8B-B14F-4D97-AF65-F5344CB8AC3E}">
        <p14:creationId xmlns:p14="http://schemas.microsoft.com/office/powerpoint/2010/main" val="653143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Through the 1970s, Governors including Reagan in California and Carter in Georgia passed progressive mental health care laws</a:t>
            </a:r>
          </a:p>
          <a:p>
            <a:r>
              <a:rPr lang="en-US" dirty="0"/>
              <a:t>Ford opposed extending funding of mental health care but Johnson era law was kept in place using continuing resolutions until the election of Carter in </a:t>
            </a:r>
            <a:r>
              <a:rPr lang="en-US" dirty="0" smtClean="0"/>
              <a:t>1976</a:t>
            </a:r>
          </a:p>
          <a:p>
            <a:pPr lvl="1"/>
            <a:r>
              <a:rPr lang="en-US" dirty="0"/>
              <a:t>Carter's Mental Health Systems Act of 1980 (repealed in </a:t>
            </a:r>
            <a:r>
              <a:rPr lang="en-US" dirty="0" smtClean="0"/>
              <a:t>1981 and 1985) </a:t>
            </a:r>
            <a:r>
              <a:rPr lang="en-US" dirty="0"/>
              <a:t>&amp; </a:t>
            </a:r>
            <a:br>
              <a:rPr lang="en-US" dirty="0"/>
            </a:br>
            <a:r>
              <a:rPr lang="en-US" dirty="0"/>
              <a:t>Civil Rights of Institutionalized Persons Act of 1980</a:t>
            </a:r>
          </a:p>
          <a:p>
            <a:r>
              <a:rPr lang="en-US" dirty="0"/>
              <a:t>Reagan’s (elected to president in 1980) cut funding to community health centers (</a:t>
            </a:r>
            <a:r>
              <a:rPr lang="en-US" dirty="0" err="1"/>
              <a:t>sunsetting</a:t>
            </a:r>
            <a:r>
              <a:rPr lang="en-US" dirty="0"/>
              <a:t> the funds, cutting 25% per year for 4 years)</a:t>
            </a:r>
          </a:p>
          <a:p>
            <a:pPr lvl="1"/>
            <a:r>
              <a:rPr lang="en-US" dirty="0"/>
              <a:t>SSI, Medicaid, and patient fees made up some of the difference</a:t>
            </a:r>
          </a:p>
          <a:p>
            <a:pPr lvl="1"/>
            <a:r>
              <a:rPr lang="en-US" dirty="0" smtClean="0"/>
              <a:t>Depriving </a:t>
            </a:r>
            <a:r>
              <a:rPr lang="en-US" dirty="0"/>
              <a:t>the community based health organizations of the funding they needed to support the deinstitutionalized.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507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Managed Care era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Health Maintenance Organizations became a federally supported </a:t>
            </a:r>
            <a:r>
              <a:rPr lang="en-US" dirty="0" smtClean="0"/>
              <a:t>preferred </a:t>
            </a:r>
            <a:r>
              <a:rPr lang="en-US" dirty="0"/>
              <a:t>method of insurance with the HMO act of 1973</a:t>
            </a:r>
          </a:p>
          <a:p>
            <a:r>
              <a:rPr lang="en-US" dirty="0"/>
              <a:t>Since then, and growing in importance starting in the 1990s there has been increased emphasis on managed care as a method of price control</a:t>
            </a:r>
          </a:p>
          <a:p>
            <a:pPr lvl="1"/>
            <a:r>
              <a:rPr lang="en-US" dirty="0"/>
              <a:t>This system incentivizes patients to use in-network providers for care</a:t>
            </a:r>
          </a:p>
          <a:p>
            <a:pPr lvl="1"/>
            <a:r>
              <a:rPr lang="en-US" dirty="0"/>
              <a:t>Reduction in fee-for-service reimbursement and growth of network requirements further defunded mental health care </a:t>
            </a:r>
            <a:r>
              <a:rPr lang="en-US" dirty="0" smtClean="0"/>
              <a:t>providers</a:t>
            </a:r>
          </a:p>
          <a:p>
            <a:r>
              <a:rPr lang="en-US" dirty="0"/>
              <a:t>Managed Care coverage varies for mental health and psychiatric prescriptions</a:t>
            </a:r>
          </a:p>
          <a:p>
            <a:pPr lvl="1"/>
            <a:r>
              <a:rPr lang="en-US" dirty="0" smtClean="0"/>
              <a:t>Carve-in (integrated) vs Subcontracted management vs Carve-out (separated</a:t>
            </a:r>
          </a:p>
        </p:txBody>
      </p:sp>
    </p:spTree>
    <p:extLst>
      <p:ext uri="{BB962C8B-B14F-4D97-AF65-F5344CB8AC3E}">
        <p14:creationId xmlns:p14="http://schemas.microsoft.com/office/powerpoint/2010/main" val="34684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Cutler, David L., Joseph </a:t>
            </a:r>
            <a:r>
              <a:rPr lang="en-US" dirty="0" err="1"/>
              <a:t>Bevilacqua</a:t>
            </a:r>
            <a:r>
              <a:rPr lang="en-US" dirty="0"/>
              <a:t>, and </a:t>
            </a:r>
            <a:r>
              <a:rPr lang="en-US" dirty="0" err="1"/>
              <a:t>Bentson</a:t>
            </a:r>
            <a:r>
              <a:rPr lang="en-US" dirty="0"/>
              <a:t> H. McFarland. "Four decades of community mental health: A symphony in four movements." </a:t>
            </a:r>
            <a:r>
              <a:rPr lang="en-US" i="1" dirty="0"/>
              <a:t>Community Mental Health Journal</a:t>
            </a:r>
            <a:r>
              <a:rPr lang="en-US" dirty="0"/>
              <a:t> 39, no. 5 (2003): 381-398.</a:t>
            </a:r>
          </a:p>
          <a:p>
            <a:r>
              <a:rPr lang="en-US" dirty="0"/>
              <a:t>Mechanic, David, and David A. </a:t>
            </a:r>
            <a:r>
              <a:rPr lang="en-US" dirty="0" err="1"/>
              <a:t>Rochefort</a:t>
            </a:r>
            <a:r>
              <a:rPr lang="en-US" dirty="0"/>
              <a:t>. "Deinstitutionalization: An appraisal of reform." </a:t>
            </a:r>
            <a:r>
              <a:rPr lang="en-US" i="1" dirty="0"/>
              <a:t>Annual Review of Sociology</a:t>
            </a:r>
            <a:r>
              <a:rPr lang="en-US" dirty="0"/>
              <a:t> 16, no. </a:t>
            </a:r>
            <a:r>
              <a:rPr lang="en-US"/>
              <a:t>1 (1990): 301-327.</a:t>
            </a:r>
          </a:p>
        </p:txBody>
      </p:sp>
    </p:spTree>
    <p:extLst>
      <p:ext uri="{BB962C8B-B14F-4D97-AF65-F5344CB8AC3E}">
        <p14:creationId xmlns:p14="http://schemas.microsoft.com/office/powerpoint/2010/main" val="169922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competitive market </a:t>
            </a:r>
            <a:r>
              <a:rPr lang="en-US" dirty="0" smtClean="0"/>
              <a:t>is an ideal in economics that arises when:</a:t>
            </a:r>
          </a:p>
          <a:p>
            <a:pPr lvl="1"/>
            <a:r>
              <a:rPr lang="en-US" dirty="0" smtClean="0"/>
              <a:t>There are many buyers and sellers in the market</a:t>
            </a:r>
          </a:p>
          <a:p>
            <a:pPr lvl="2"/>
            <a:r>
              <a:rPr lang="en-US" dirty="0" smtClean="0"/>
              <a:t>This is equivalent to the idea that no single agent in the market has excess </a:t>
            </a:r>
            <a:r>
              <a:rPr lang="en-US" b="1" dirty="0" smtClean="0"/>
              <a:t>market power</a:t>
            </a:r>
          </a:p>
          <a:p>
            <a:pPr lvl="1"/>
            <a:r>
              <a:rPr lang="en-US" dirty="0" smtClean="0"/>
              <a:t>The prices and quantities in the market are a function only of market itself</a:t>
            </a:r>
          </a:p>
          <a:p>
            <a:pPr lvl="2"/>
            <a:r>
              <a:rPr lang="en-US" dirty="0" smtClean="0"/>
              <a:t>There are no governmental restrictions on production, purchasing, or pricing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barriers to entry </a:t>
            </a:r>
            <a:r>
              <a:rPr lang="en-US" dirty="0" smtClean="0"/>
              <a:t>in the market are not significant</a:t>
            </a:r>
          </a:p>
          <a:p>
            <a:pPr lvl="2"/>
            <a:r>
              <a:rPr lang="en-US" dirty="0" smtClean="0"/>
              <a:t>This means that the capital costs to take part in the market are affordable, companies can enter and leave the market depending</a:t>
            </a:r>
          </a:p>
          <a:p>
            <a:pPr lvl="2"/>
            <a:r>
              <a:rPr lang="en-US" dirty="0" smtClean="0"/>
              <a:t>As a result, innovative outsiders might enter the market, lowering prices</a:t>
            </a:r>
          </a:p>
          <a:p>
            <a:pPr lvl="1"/>
            <a:r>
              <a:rPr lang="en-US" dirty="0" smtClean="0"/>
              <a:t>The costs and benefits of the good are only accrued to the buyers and seller</a:t>
            </a:r>
          </a:p>
          <a:p>
            <a:pPr lvl="2"/>
            <a:r>
              <a:rPr lang="en-US" dirty="0" smtClean="0"/>
              <a:t>There are no externalities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487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welfare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62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a competitive market, supply and demand curves define equilibrium price and quantity</a:t>
            </a:r>
          </a:p>
          <a:p>
            <a:pPr lvl="1"/>
            <a:r>
              <a:rPr lang="en-US" b="1" dirty="0" smtClean="0"/>
              <a:t>Consumer surplus</a:t>
            </a:r>
            <a:r>
              <a:rPr lang="en-US" dirty="0" smtClean="0"/>
              <a:t> is the area between demand and price</a:t>
            </a:r>
          </a:p>
          <a:p>
            <a:pPr lvl="1"/>
            <a:r>
              <a:rPr lang="en-US" b="1" dirty="0" smtClean="0"/>
              <a:t>Producer surplus </a:t>
            </a:r>
            <a:r>
              <a:rPr lang="en-US" dirty="0" smtClean="0"/>
              <a:t>is the area between price and supply</a:t>
            </a:r>
          </a:p>
          <a:p>
            <a:pPr lvl="1"/>
            <a:r>
              <a:rPr lang="en-US" dirty="0" smtClean="0"/>
              <a:t>Why?</a:t>
            </a:r>
          </a:p>
          <a:p>
            <a:r>
              <a:rPr lang="en-US" dirty="0" smtClean="0"/>
              <a:t>Market failures often lead to a reduction in quantity sold and a reduction in total surplus</a:t>
            </a:r>
          </a:p>
          <a:p>
            <a:pPr lvl="1"/>
            <a:r>
              <a:rPr lang="en-US" dirty="0" smtClean="0"/>
              <a:t>Total surplus = consumer plus producer surplus</a:t>
            </a:r>
          </a:p>
          <a:p>
            <a:pPr lvl="1"/>
            <a:r>
              <a:rPr lang="en-US" dirty="0" smtClean="0"/>
              <a:t>Decline in total surplus is </a:t>
            </a:r>
            <a:r>
              <a:rPr lang="en-US" b="1" dirty="0" smtClean="0"/>
              <a:t>deadweight loss</a:t>
            </a:r>
            <a:endParaRPr lang="en-US" b="1" dirty="0"/>
          </a:p>
        </p:txBody>
      </p:sp>
      <p:pic>
        <p:nvPicPr>
          <p:cNvPr id="2050" name="Picture 2" descr="Welfare Economics Definition | INOMICS - Il sito degli economist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745" y="1899601"/>
            <a:ext cx="5808227" cy="3450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6679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614358" cy="4351338"/>
          </a:xfrm>
        </p:spPr>
        <p:txBody>
          <a:bodyPr/>
          <a:lstStyle/>
          <a:p>
            <a:r>
              <a:rPr lang="en-US" dirty="0" smtClean="0"/>
              <a:t>The most common market failure arises when there is a social cost or social benefit that creates a different supply or demand curve when estimating social consumer welfare relative to private consumer welfare.</a:t>
            </a:r>
          </a:p>
          <a:p>
            <a:pPr lvl="1"/>
            <a:r>
              <a:rPr lang="en-US" dirty="0" smtClean="0"/>
              <a:t>This can lead to under consumption or over consumption relative to social optimum</a:t>
            </a:r>
            <a:endParaRPr lang="en-US" dirty="0"/>
          </a:p>
        </p:txBody>
      </p:sp>
      <p:pic>
        <p:nvPicPr>
          <p:cNvPr id="1026" name="Picture 2" descr="https://media.licdn.com/dms/image/v2/C5612AQFusnk9jkkmGQ/article-inline_image-shrink_400_744/article-inline_image-shrink_400_744/0/1528832756729?e=1735171200&amp;v=beta&amp;t=8_ezIl-HSs-xDmL-K4ao6SxZcnuDwx99x8l7Orrtk0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2929" y="1690688"/>
            <a:ext cx="4525858" cy="448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07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03943" cy="48943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Pick a healthcare market:</a:t>
            </a:r>
          </a:p>
          <a:p>
            <a:pPr lvl="1"/>
            <a:r>
              <a:rPr lang="en-US" dirty="0" smtClean="0"/>
              <a:t>Individuals buying insurance</a:t>
            </a:r>
          </a:p>
          <a:p>
            <a:pPr lvl="1"/>
            <a:r>
              <a:rPr lang="en-US" dirty="0" smtClean="0"/>
              <a:t>Individuals going to health providers</a:t>
            </a:r>
          </a:p>
          <a:p>
            <a:pPr lvl="1"/>
            <a:r>
              <a:rPr lang="en-US" dirty="0" smtClean="0"/>
              <a:t>Individuals buying pharmaceuticals</a:t>
            </a:r>
          </a:p>
          <a:p>
            <a:pPr lvl="1"/>
            <a:r>
              <a:rPr lang="en-US" dirty="0" smtClean="0"/>
              <a:t>Providers such as hospitals buying medical equipment</a:t>
            </a:r>
          </a:p>
          <a:p>
            <a:r>
              <a:rPr lang="en-US" dirty="0" smtClean="0"/>
              <a:t>What is an example of a positive externality in this market?</a:t>
            </a:r>
          </a:p>
          <a:p>
            <a:pPr lvl="1"/>
            <a:r>
              <a:rPr lang="en-US" dirty="0" smtClean="0"/>
              <a:t>How could this externality be internalized into the market?</a:t>
            </a:r>
          </a:p>
          <a:p>
            <a:pPr lvl="2"/>
            <a:r>
              <a:rPr lang="en-US" dirty="0" smtClean="0"/>
              <a:t>Is this being done? Why or why not?</a:t>
            </a:r>
          </a:p>
          <a:p>
            <a:r>
              <a:rPr lang="en-US" dirty="0"/>
              <a:t>What is an example of a </a:t>
            </a:r>
            <a:r>
              <a:rPr lang="en-US" dirty="0" smtClean="0"/>
              <a:t>negative externality </a:t>
            </a:r>
            <a:r>
              <a:rPr lang="en-US" dirty="0"/>
              <a:t>in this market?</a:t>
            </a:r>
          </a:p>
          <a:p>
            <a:pPr lvl="1"/>
            <a:r>
              <a:rPr lang="en-US" dirty="0"/>
              <a:t>How could this externality be internalized into the market</a:t>
            </a:r>
            <a:r>
              <a:rPr lang="en-US" dirty="0" smtClean="0"/>
              <a:t>?</a:t>
            </a:r>
          </a:p>
          <a:p>
            <a:pPr lvl="2"/>
            <a:r>
              <a:rPr lang="en-US" dirty="0"/>
              <a:t>Is this being done? Why or why not</a:t>
            </a:r>
            <a:r>
              <a:rPr lang="en-US" dirty="0" smtClean="0"/>
              <a:t>?</a:t>
            </a:r>
          </a:p>
          <a:p>
            <a:r>
              <a:rPr lang="en-US" dirty="0" smtClean="0"/>
              <a:t>Is this a big deal? If so, is it politically salient (is it an issue in the upcoming election)?</a:t>
            </a:r>
          </a:p>
          <a:p>
            <a:pPr lvl="1"/>
            <a:r>
              <a:rPr lang="en-US" dirty="0" smtClean="0"/>
              <a:t>Why or why not?</a:t>
            </a:r>
            <a:endParaRPr lang="en-US" dirty="0"/>
          </a:p>
          <a:p>
            <a:pPr lvl="2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726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Health Provision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Good?</a:t>
            </a:r>
          </a:p>
          <a:p>
            <a:r>
              <a:rPr lang="en-US" dirty="0" smtClean="0"/>
              <a:t>Opportunity cost and Marginal Social Benefit?</a:t>
            </a:r>
          </a:p>
          <a:p>
            <a:r>
              <a:rPr lang="en-US" dirty="0" smtClean="0"/>
              <a:t>Ability to pay?</a:t>
            </a:r>
          </a:p>
          <a:p>
            <a:r>
              <a:rPr lang="en-US" smtClean="0"/>
              <a:t>Natural Monopoly?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665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Health up to the 1950s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Dorothea Dix’s national crusade for moral treatment for the mentally ill in the 1840s</a:t>
            </a:r>
          </a:p>
          <a:p>
            <a:r>
              <a:rPr lang="en-US" dirty="0"/>
              <a:t>Clifford Beers mental hygiene movement of the 1910s and 1920s</a:t>
            </a:r>
          </a:p>
          <a:p>
            <a:r>
              <a:rPr lang="en-US" dirty="0"/>
              <a:t>Hospitals run by states, but with increasing levels of federal financial support</a:t>
            </a:r>
          </a:p>
          <a:p>
            <a:pPr lvl="1"/>
            <a:r>
              <a:rPr lang="en-US" dirty="0"/>
              <a:t>Block grants as a part of FDRs New Deal in the 1930s</a:t>
            </a:r>
          </a:p>
          <a:p>
            <a:r>
              <a:rPr lang="en-US" dirty="0"/>
              <a:t>Truman’s National Mental Health Act of 1946 creating the NIMH</a:t>
            </a:r>
          </a:p>
          <a:p>
            <a:r>
              <a:rPr lang="en-US" dirty="0"/>
              <a:t>In 1955, the first antipsychotic, Chlorpromazine (</a:t>
            </a:r>
            <a:r>
              <a:rPr lang="en-US" dirty="0" err="1"/>
              <a:t>Thorazine</a:t>
            </a:r>
            <a:r>
              <a:rPr lang="en-US" dirty="0"/>
              <a:t>), came on the market and was quickly heavily prescribed</a:t>
            </a:r>
          </a:p>
          <a:p>
            <a:pPr lvl="1"/>
            <a:r>
              <a:rPr lang="en-US" dirty="0"/>
              <a:t>Gave hope for an end to mental health illness</a:t>
            </a:r>
          </a:p>
          <a:p>
            <a:r>
              <a:rPr lang="en-US" dirty="0"/>
              <a:t>Dire conditions in mental health facilities was growing in the national consciousness</a:t>
            </a:r>
          </a:p>
          <a:p>
            <a:pPr lvl="1"/>
            <a:r>
              <a:rPr lang="en-US" dirty="0"/>
              <a:t>One Flew Over the Cuckoo’s Nest – Ken </a:t>
            </a:r>
            <a:r>
              <a:rPr lang="en-US" dirty="0" err="1"/>
              <a:t>Kesey</a:t>
            </a:r>
            <a:r>
              <a:rPr lang="en-US" dirty="0"/>
              <a:t> (1962)</a:t>
            </a:r>
          </a:p>
        </p:txBody>
      </p:sp>
    </p:spTree>
    <p:extLst>
      <p:ext uri="{BB962C8B-B14F-4D97-AF65-F5344CB8AC3E}">
        <p14:creationId xmlns:p14="http://schemas.microsoft.com/office/powerpoint/2010/main" val="412962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Health: </a:t>
            </a:r>
            <a:r>
              <a:rPr lang="en-US" dirty="0" err="1" smtClean="0"/>
              <a:t>Willowbrook</a:t>
            </a:r>
            <a:r>
              <a:rPr lang="en-US" dirty="0" smtClean="0"/>
              <a:t> </a:t>
            </a:r>
            <a:r>
              <a:rPr lang="en-US" dirty="0"/>
              <a:t>Wars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“The </a:t>
            </a:r>
            <a:r>
              <a:rPr lang="en-US" dirty="0" err="1"/>
              <a:t>Willowbrook</a:t>
            </a:r>
            <a:r>
              <a:rPr lang="en-US" dirty="0"/>
              <a:t> State School, located in Staten Island, New York City, was a squalid dumping ground for 5,400 profoundly mentally retarded children and adults. . .Naked bodies could be found sprawling on concrete floors; some residents seemed to live in soiled clothing; toilets didn't work, feces were everywhere, and the stench was unbearable. The physical plant was dilapidated, the interior filthy beyond imagination. Disease-especially hepatitis and </a:t>
            </a:r>
            <a:r>
              <a:rPr lang="en-US" dirty="0" err="1"/>
              <a:t>shigella</a:t>
            </a:r>
            <a:r>
              <a:rPr lang="en-US" dirty="0"/>
              <a:t>-was rampant. Medical care was inadequate, therapy largely nonexistent.”</a:t>
            </a:r>
          </a:p>
        </p:txBody>
      </p:sp>
      <p:pic>
        <p:nvPicPr>
          <p:cNvPr id="3074" name="Picture 2" descr="17 Willowbrook ideas | willowbrook, willowbrook state school, mental  hospi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0182" y="5093615"/>
            <a:ext cx="2299768" cy="178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Willowbrook, the institution that shocked a nation into changing its laws |  by Matt Reimann | Time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93615"/>
            <a:ext cx="2381997" cy="1784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Beatings, Burns and Betrayal: The Willowbrook Scandal&amp;#39;s Legacy - The New  York Tim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049" y="5093615"/>
            <a:ext cx="3097751" cy="1742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2209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Deinstitutionalization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0767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peak institutionalized population was in 1955-- approximately 550,000 patients in mental institutional around the US, at a time when the US population was 165 million, roughly one in every 300 Americans. </a:t>
            </a:r>
          </a:p>
          <a:p>
            <a:r>
              <a:rPr lang="en-US" dirty="0"/>
              <a:t>In 2019, with a population twice the size of 1955, we have roughly 110,000 patients institutionalized -- roughly a %90 reduction in the percentage of the population institutionalized.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3356" y="1380966"/>
            <a:ext cx="6417634" cy="524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69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8ec10-a743-4c21-91d9-69d297feae2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7DDB884101BF43AD36487F06175C6C" ma:contentTypeVersion="18" ma:contentTypeDescription="Create a new document." ma:contentTypeScope="" ma:versionID="04ce9d921da06bbbc7debe05314872f8">
  <xsd:schema xmlns:xsd="http://www.w3.org/2001/XMLSchema" xmlns:xs="http://www.w3.org/2001/XMLSchema" xmlns:p="http://schemas.microsoft.com/office/2006/metadata/properties" xmlns:ns3="7f18ec10-a743-4c21-91d9-69d297feae23" xmlns:ns4="ce5fba22-8df0-4e59-b0bb-9a52d7395907" targetNamespace="http://schemas.microsoft.com/office/2006/metadata/properties" ma:root="true" ma:fieldsID="6739e6a61dd1e4ad6df1e3c2cee982c9" ns3:_="" ns4:_="">
    <xsd:import namespace="7f18ec10-a743-4c21-91d9-69d297feae23"/>
    <xsd:import namespace="ce5fba22-8df0-4e59-b0bb-9a52d73959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8ec10-a743-4c21-91d9-69d297feae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fba22-8df0-4e59-b0bb-9a52d739590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CCEF31-2404-446D-B229-4D64D8053070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7f18ec10-a743-4c21-91d9-69d297feae23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ce5fba22-8df0-4e59-b0bb-9a52d739590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DE1205F-2A1C-4122-BC74-2A5F9A25A9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18ec10-a743-4c21-91d9-69d297feae23"/>
    <ds:schemaRef ds:uri="ce5fba22-8df0-4e59-b0bb-9a52d73959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63D1FD5-6DED-41C9-B7E6-A885BA82DC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8027</TotalTime>
  <Words>1167</Words>
  <Application>Microsoft Office PowerPoint</Application>
  <PresentationFormat>Widescreen</PresentationFormat>
  <Paragraphs>93</Paragraphs>
  <Slides>14</Slides>
  <Notes>0</Notes>
  <HiddenSlides>9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Risk Management and Insurance</vt:lpstr>
      <vt:lpstr>Competitive market</vt:lpstr>
      <vt:lpstr>Consumer welfare</vt:lpstr>
      <vt:lpstr>Market failure</vt:lpstr>
      <vt:lpstr>Class activity</vt:lpstr>
      <vt:lpstr>Mental Health Provision</vt:lpstr>
      <vt:lpstr>Mental Health up to the 1950s</vt:lpstr>
      <vt:lpstr>Mental Health: Willowbrook Wars</vt:lpstr>
      <vt:lpstr>Deinstitutionalization</vt:lpstr>
      <vt:lpstr>Federalization: Kennedy’s Community Mental Health Act of 1963</vt:lpstr>
      <vt:lpstr>Decentralization of Care: Role of Insurance and Community Hospitals</vt:lpstr>
      <vt:lpstr>Defunding</vt:lpstr>
      <vt:lpstr>Managed Care era</vt:lpstr>
      <vt:lpstr>Sources</vt:lpstr>
    </vt:vector>
  </TitlesOfParts>
  <Company>University of Connecticut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Murphy</dc:creator>
  <cp:lastModifiedBy>Shane Murphy</cp:lastModifiedBy>
  <cp:revision>79</cp:revision>
  <dcterms:created xsi:type="dcterms:W3CDTF">2024-08-26T13:44:35Z</dcterms:created>
  <dcterms:modified xsi:type="dcterms:W3CDTF">2024-10-29T17:45:53Z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0x010100ED7DDB884101BF43AD36487F06175C6C</vt:lpwstr>
  </property>
</Properties>
</file>