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6"/>
  </p:notesMasterIdLst>
  <p:sldIdLst>
    <p:sldId id="257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9" r:id="rId13"/>
    <p:sldId id="281" r:id="rId14"/>
    <p:sldId id="283" r:id="rId15"/>
    <p:sldId id="284" r:id="rId16"/>
    <p:sldId id="286" r:id="rId17"/>
    <p:sldId id="346" r:id="rId18"/>
    <p:sldId id="296" r:id="rId19"/>
    <p:sldId id="297" r:id="rId20"/>
    <p:sldId id="299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4" r:id="rId29"/>
    <p:sldId id="315" r:id="rId30"/>
    <p:sldId id="316" r:id="rId31"/>
    <p:sldId id="317" r:id="rId32"/>
    <p:sldId id="318" r:id="rId33"/>
    <p:sldId id="319" r:id="rId34"/>
    <p:sldId id="345" r:id="rId35"/>
    <p:sldId id="320" r:id="rId36"/>
    <p:sldId id="324" r:id="rId37"/>
    <p:sldId id="325" r:id="rId38"/>
    <p:sldId id="326" r:id="rId39"/>
    <p:sldId id="327" r:id="rId40"/>
    <p:sldId id="329" r:id="rId41"/>
    <p:sldId id="331" r:id="rId42"/>
    <p:sldId id="332" r:id="rId43"/>
    <p:sldId id="333" r:id="rId44"/>
    <p:sldId id="473" r:id="rId45"/>
    <p:sldId id="475" r:id="rId46"/>
    <p:sldId id="347" r:id="rId47"/>
    <p:sldId id="476" r:id="rId48"/>
    <p:sldId id="350" r:id="rId49"/>
    <p:sldId id="351" r:id="rId50"/>
    <p:sldId id="352" r:id="rId51"/>
    <p:sldId id="353" r:id="rId52"/>
    <p:sldId id="354" r:id="rId53"/>
    <p:sldId id="355" r:id="rId54"/>
    <p:sldId id="356" r:id="rId55"/>
    <p:sldId id="357" r:id="rId56"/>
    <p:sldId id="358" r:id="rId57"/>
    <p:sldId id="359" r:id="rId58"/>
    <p:sldId id="360" r:id="rId59"/>
    <p:sldId id="361" r:id="rId60"/>
    <p:sldId id="362" r:id="rId61"/>
    <p:sldId id="363" r:id="rId62"/>
    <p:sldId id="364" r:id="rId63"/>
    <p:sldId id="365" r:id="rId64"/>
    <p:sldId id="366" r:id="rId65"/>
    <p:sldId id="367" r:id="rId66"/>
    <p:sldId id="368" r:id="rId67"/>
    <p:sldId id="369" r:id="rId68"/>
    <p:sldId id="370" r:id="rId69"/>
    <p:sldId id="371" r:id="rId70"/>
    <p:sldId id="372" r:id="rId71"/>
    <p:sldId id="373" r:id="rId72"/>
    <p:sldId id="374" r:id="rId73"/>
    <p:sldId id="375" r:id="rId74"/>
    <p:sldId id="376" r:id="rId75"/>
    <p:sldId id="377" r:id="rId76"/>
    <p:sldId id="378" r:id="rId77"/>
    <p:sldId id="379" r:id="rId78"/>
    <p:sldId id="380" r:id="rId79"/>
    <p:sldId id="381" r:id="rId80"/>
    <p:sldId id="382" r:id="rId81"/>
    <p:sldId id="383" r:id="rId82"/>
    <p:sldId id="384" r:id="rId83"/>
    <p:sldId id="385" r:id="rId84"/>
    <p:sldId id="386" r:id="rId85"/>
    <p:sldId id="387" r:id="rId86"/>
    <p:sldId id="388" r:id="rId87"/>
    <p:sldId id="389" r:id="rId88"/>
    <p:sldId id="390" r:id="rId89"/>
    <p:sldId id="391" r:id="rId90"/>
    <p:sldId id="399" r:id="rId91"/>
    <p:sldId id="400" r:id="rId92"/>
    <p:sldId id="392" r:id="rId93"/>
    <p:sldId id="394" r:id="rId94"/>
    <p:sldId id="393" r:id="rId95"/>
    <p:sldId id="477" r:id="rId96"/>
    <p:sldId id="395" r:id="rId97"/>
    <p:sldId id="396" r:id="rId98"/>
    <p:sldId id="397" r:id="rId99"/>
    <p:sldId id="398" r:id="rId100"/>
    <p:sldId id="474" r:id="rId101"/>
    <p:sldId id="401" r:id="rId102"/>
    <p:sldId id="402" r:id="rId103"/>
    <p:sldId id="403" r:id="rId104"/>
    <p:sldId id="478" r:id="rId105"/>
    <p:sldId id="405" r:id="rId106"/>
    <p:sldId id="406" r:id="rId107"/>
    <p:sldId id="407" r:id="rId108"/>
    <p:sldId id="408" r:id="rId109"/>
    <p:sldId id="409" r:id="rId110"/>
    <p:sldId id="410" r:id="rId111"/>
    <p:sldId id="411" r:id="rId112"/>
    <p:sldId id="412" r:id="rId113"/>
    <p:sldId id="413" r:id="rId114"/>
    <p:sldId id="414" r:id="rId115"/>
    <p:sldId id="415" r:id="rId116"/>
    <p:sldId id="416" r:id="rId117"/>
    <p:sldId id="417" r:id="rId118"/>
    <p:sldId id="418" r:id="rId119"/>
    <p:sldId id="419" r:id="rId120"/>
    <p:sldId id="420" r:id="rId121"/>
    <p:sldId id="421" r:id="rId122"/>
    <p:sldId id="422" r:id="rId123"/>
    <p:sldId id="423" r:id="rId124"/>
    <p:sldId id="424" r:id="rId125"/>
    <p:sldId id="425" r:id="rId126"/>
    <p:sldId id="426" r:id="rId127"/>
    <p:sldId id="427" r:id="rId128"/>
    <p:sldId id="428" r:id="rId129"/>
    <p:sldId id="429" r:id="rId130"/>
    <p:sldId id="430" r:id="rId131"/>
    <p:sldId id="431" r:id="rId132"/>
    <p:sldId id="432" r:id="rId133"/>
    <p:sldId id="433" r:id="rId134"/>
    <p:sldId id="434" r:id="rId135"/>
    <p:sldId id="435" r:id="rId136"/>
    <p:sldId id="436" r:id="rId137"/>
    <p:sldId id="437" r:id="rId138"/>
    <p:sldId id="438" r:id="rId139"/>
    <p:sldId id="439" r:id="rId140"/>
    <p:sldId id="440" r:id="rId141"/>
    <p:sldId id="442" r:id="rId142"/>
    <p:sldId id="443" r:id="rId143"/>
    <p:sldId id="444" r:id="rId144"/>
    <p:sldId id="445" r:id="rId145"/>
    <p:sldId id="446" r:id="rId146"/>
    <p:sldId id="447" r:id="rId147"/>
    <p:sldId id="448" r:id="rId148"/>
    <p:sldId id="449" r:id="rId149"/>
    <p:sldId id="450" r:id="rId150"/>
    <p:sldId id="451" r:id="rId151"/>
    <p:sldId id="452" r:id="rId152"/>
    <p:sldId id="453" r:id="rId153"/>
    <p:sldId id="480" r:id="rId154"/>
    <p:sldId id="454" r:id="rId155"/>
    <p:sldId id="455" r:id="rId156"/>
    <p:sldId id="456" r:id="rId157"/>
    <p:sldId id="457" r:id="rId158"/>
    <p:sldId id="458" r:id="rId159"/>
    <p:sldId id="459" r:id="rId160"/>
    <p:sldId id="460" r:id="rId161"/>
    <p:sldId id="461" r:id="rId162"/>
    <p:sldId id="462" r:id="rId163"/>
    <p:sldId id="463" r:id="rId164"/>
    <p:sldId id="464" r:id="rId165"/>
    <p:sldId id="465" r:id="rId166"/>
    <p:sldId id="466" r:id="rId167"/>
    <p:sldId id="467" r:id="rId168"/>
    <p:sldId id="468" r:id="rId169"/>
    <p:sldId id="469" r:id="rId170"/>
    <p:sldId id="470" r:id="rId171"/>
    <p:sldId id="471" r:id="rId172"/>
    <p:sldId id="472" r:id="rId173"/>
    <p:sldId id="481" r:id="rId174"/>
    <p:sldId id="479" r:id="rId1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38" Type="http://schemas.openxmlformats.org/officeDocument/2006/relationships/slide" Target="slides/slide134.xml"/><Relationship Id="rId154" Type="http://schemas.openxmlformats.org/officeDocument/2006/relationships/slide" Target="slides/slide150.xml"/><Relationship Id="rId159" Type="http://schemas.openxmlformats.org/officeDocument/2006/relationships/slide" Target="slides/slide155.xml"/><Relationship Id="rId175" Type="http://schemas.openxmlformats.org/officeDocument/2006/relationships/slide" Target="slides/slide171.xml"/><Relationship Id="rId170" Type="http://schemas.openxmlformats.org/officeDocument/2006/relationships/slide" Target="slides/slide166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slide" Target="slides/slide124.xml"/><Relationship Id="rId144" Type="http://schemas.openxmlformats.org/officeDocument/2006/relationships/slide" Target="slides/slide140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65" Type="http://schemas.openxmlformats.org/officeDocument/2006/relationships/slide" Target="slides/slide16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55" Type="http://schemas.openxmlformats.org/officeDocument/2006/relationships/slide" Target="slides/slide151.xml"/><Relationship Id="rId171" Type="http://schemas.openxmlformats.org/officeDocument/2006/relationships/slide" Target="slides/slide167.xml"/><Relationship Id="rId176" Type="http://schemas.openxmlformats.org/officeDocument/2006/relationships/notesMaster" Target="notesMasters/notesMaster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61" Type="http://schemas.openxmlformats.org/officeDocument/2006/relationships/slide" Target="slides/slide157.xml"/><Relationship Id="rId166" Type="http://schemas.openxmlformats.org/officeDocument/2006/relationships/slide" Target="slides/slide16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77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72" Type="http://schemas.openxmlformats.org/officeDocument/2006/relationships/slide" Target="slides/slide168.xml"/><Relationship Id="rId180" Type="http://schemas.openxmlformats.org/officeDocument/2006/relationships/tableStyles" Target="tableStyles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viewProps" Target="view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theme" Target="theme/theme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66F5E-881F-4219-929E-18612714541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C1AE4-6DA6-4E4C-8E62-F2393A6D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53200"/>
            <a:ext cx="30480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April 20, 2007, U. Maryland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AC8F53F-37D5-4505-9D27-771B3FB28C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9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2:00-3:15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2FE47-D881-4BBD-A9B8-8711D7763C0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4000" dirty="0"/>
              <a:t>Driving Principles for the </a:t>
            </a:r>
            <a:r>
              <a:rPr lang="en-US" altLang="en-US" sz="4000" dirty="0" err="1"/>
              <a:t>Satisficer</a:t>
            </a:r>
            <a:endParaRPr lang="en-US" altLang="en-US" sz="4000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A </a:t>
            </a:r>
            <a:r>
              <a:rPr lang="en-US" altLang="en-US" sz="3200" dirty="0" err="1"/>
              <a:t>satisficer</a:t>
            </a:r>
            <a:r>
              <a:rPr lang="en-US" altLang="en-US" sz="3200" dirty="0"/>
              <a:t> wins by complying with two principles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2800" dirty="0"/>
              <a:t>Set a high enough level of aspiration consistent with market conditions, competition, and investor expectations</a:t>
            </a:r>
            <a:endParaRPr lang="en-US" altLang="en-US" sz="1400" dirty="0"/>
          </a:p>
          <a:p>
            <a:pPr lvl="2"/>
            <a:r>
              <a:rPr lang="en-US" altLang="en-US" sz="2800" dirty="0"/>
              <a:t>Adopt an approach of continuous </a:t>
            </a:r>
            <a:r>
              <a:rPr lang="en-US" altLang="en-US" sz="2800" dirty="0" smtClean="0"/>
              <a:t>improvement</a:t>
            </a:r>
          </a:p>
          <a:p>
            <a:pPr lvl="2"/>
            <a:r>
              <a:rPr lang="en-US" altLang="en-US" sz="2800" dirty="0" smtClean="0"/>
              <a:t>Use heuristics</a:t>
            </a:r>
            <a:endParaRPr lang="en-US" altLang="en-US" sz="2800" dirty="0"/>
          </a:p>
          <a:p>
            <a:pPr>
              <a:buSzPct val="125000"/>
            </a:pPr>
            <a:r>
              <a:rPr lang="en-US" altLang="en-US" sz="3200" dirty="0"/>
              <a:t>A one-time improvement gives the firm a temporary edge</a:t>
            </a:r>
          </a:p>
          <a:p>
            <a:pPr>
              <a:buSzPct val="125000"/>
            </a:pPr>
            <a:r>
              <a:rPr lang="en-US" altLang="en-US" sz="3200" dirty="0"/>
              <a:t>Without continuous improvement, the temporary edge will be lost</a:t>
            </a:r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699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2BAA-123A-4F1A-AA0F-7A66D90A9349}" type="slidenum">
              <a:rPr lang="en-US" altLang="en-US"/>
              <a:pPr/>
              <a:t>100</a:t>
            </a:fld>
            <a:endParaRPr lang="en-US" alt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Managing Bottlenecks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JIT Rule 1</a:t>
            </a:r>
          </a:p>
          <a:p>
            <a:pPr lvl="2"/>
            <a:r>
              <a:rPr lang="en-US" altLang="en-US" sz="2800" dirty="0"/>
              <a:t>A product should be neither </a:t>
            </a:r>
            <a:r>
              <a:rPr lang="en-US" altLang="en-US" sz="2800" dirty="0" err="1"/>
              <a:t>underdesigned</a:t>
            </a:r>
            <a:r>
              <a:rPr lang="en-US" altLang="en-US" sz="2800" dirty="0"/>
              <a:t> nor overdesigned with regard to specifications</a:t>
            </a:r>
          </a:p>
          <a:p>
            <a:pPr lvl="2"/>
            <a:r>
              <a:rPr lang="en-US" altLang="en-US" sz="2800" dirty="0"/>
              <a:t>We can identify two types of managerial deviations: shortage deviation and surplus deviation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5144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2BAA-123A-4F1A-AA0F-7A66D90A9349}" type="slidenum">
              <a:rPr lang="en-US" altLang="en-US"/>
              <a:pPr/>
              <a:t>101</a:t>
            </a:fld>
            <a:endParaRPr lang="en-US" alt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Managing Bottlenecks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>
            <a:normAutofit fontScale="92500" lnSpcReduction="20000"/>
          </a:bodyPr>
          <a:lstStyle/>
          <a:p>
            <a:pPr>
              <a:buSzPct val="125000"/>
            </a:pPr>
            <a:r>
              <a:rPr lang="en-US" altLang="en-US" sz="3400" dirty="0" smtClean="0"/>
              <a:t>Shortage </a:t>
            </a:r>
            <a:r>
              <a:rPr lang="en-US" altLang="en-US" sz="3400" dirty="0"/>
              <a:t>deviation</a:t>
            </a:r>
          </a:p>
          <a:p>
            <a:pPr lvl="2"/>
            <a:r>
              <a:rPr lang="en-US" altLang="en-US" sz="2800" dirty="0"/>
              <a:t>Say demand = 10 and actual supply = 8</a:t>
            </a:r>
          </a:p>
          <a:p>
            <a:pPr lvl="2"/>
            <a:r>
              <a:rPr lang="en-US" altLang="en-US" sz="2800" dirty="0"/>
              <a:t>This is a serious deviation</a:t>
            </a:r>
          </a:p>
          <a:p>
            <a:pPr>
              <a:buSzPct val="125000"/>
            </a:pPr>
            <a:r>
              <a:rPr lang="en-US" altLang="en-US" sz="3400" dirty="0"/>
              <a:t>However, routine control mechanisms of the organization will usually close the </a:t>
            </a:r>
            <a:r>
              <a:rPr lang="en-US" altLang="en-US" sz="3400" dirty="0" smtClean="0"/>
              <a:t>gap</a:t>
            </a:r>
          </a:p>
          <a:p>
            <a:pPr lvl="1">
              <a:buSzPct val="125000"/>
            </a:pPr>
            <a:r>
              <a:rPr lang="en-US" altLang="en-US" sz="2700" dirty="0"/>
              <a:t>The worker, knowing that he or she will not meet demand, will meet the shortage within a short </a:t>
            </a:r>
            <a:r>
              <a:rPr lang="en-US" altLang="en-US" sz="2700" dirty="0" smtClean="0"/>
              <a:t>time</a:t>
            </a:r>
          </a:p>
          <a:p>
            <a:pPr lvl="1">
              <a:buSzPct val="125000"/>
            </a:pPr>
            <a:r>
              <a:rPr lang="en-US" altLang="en-US" sz="3100" dirty="0" smtClean="0"/>
              <a:t>The </a:t>
            </a:r>
            <a:r>
              <a:rPr lang="en-US" altLang="en-US" sz="3100" dirty="0"/>
              <a:t>worker’s superior will monitor the demanded quantities and make sure the deviation is </a:t>
            </a:r>
            <a:r>
              <a:rPr lang="en-US" altLang="en-US" sz="3100" dirty="0" smtClean="0"/>
              <a:t>corrected</a:t>
            </a:r>
          </a:p>
          <a:p>
            <a:pPr lvl="1">
              <a:buSzPct val="125000"/>
            </a:pPr>
            <a:r>
              <a:rPr lang="en-US" altLang="en-US" sz="3100" dirty="0" smtClean="0"/>
              <a:t>Sales </a:t>
            </a:r>
            <a:r>
              <a:rPr lang="en-US" altLang="en-US" sz="3100" dirty="0"/>
              <a:t>and marketing managers will work to close the gap if others have not done </a:t>
            </a:r>
            <a:r>
              <a:rPr lang="en-US" altLang="en-US" sz="3100" dirty="0" smtClean="0"/>
              <a:t>so</a:t>
            </a:r>
          </a:p>
          <a:p>
            <a:pPr lvl="1">
              <a:buSzPct val="125000"/>
            </a:pPr>
            <a:r>
              <a:rPr lang="en-US" altLang="en-US" sz="3100" dirty="0" smtClean="0"/>
              <a:t>The </a:t>
            </a:r>
            <a:r>
              <a:rPr lang="en-US" altLang="en-US" sz="3100" dirty="0"/>
              <a:t>financial manager will point out situations with cash-flow </a:t>
            </a:r>
            <a:r>
              <a:rPr lang="en-US" altLang="en-US" sz="3100" dirty="0" smtClean="0"/>
              <a:t>gaps</a:t>
            </a:r>
          </a:p>
          <a:p>
            <a:pPr lvl="1">
              <a:buSzPct val="125000"/>
            </a:pPr>
            <a:r>
              <a:rPr lang="en-US" altLang="en-US" sz="3100" dirty="0"/>
              <a:t>T</a:t>
            </a:r>
            <a:r>
              <a:rPr lang="en-US" altLang="en-US" sz="3100" dirty="0" smtClean="0"/>
              <a:t>he </a:t>
            </a:r>
            <a:r>
              <a:rPr lang="en-US" altLang="en-US" sz="3100" dirty="0"/>
              <a:t>customer will approach management with a request to correct the deviation</a:t>
            </a:r>
            <a:endParaRPr lang="en-US" altLang="en-US" sz="400" dirty="0"/>
          </a:p>
          <a:p>
            <a:pPr lvl="1">
              <a:buSzPct val="125000"/>
            </a:pPr>
            <a:endParaRPr lang="en-US" altLang="en-US" sz="2800" dirty="0"/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775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1F6E-80AB-43C2-9F2F-D93125D9331E}" type="slidenum">
              <a:rPr lang="en-US" altLang="en-US"/>
              <a:pPr/>
              <a:t>102</a:t>
            </a:fld>
            <a:endParaRPr lang="en-US" altLang="en-US"/>
          </a:p>
        </p:txBody>
      </p:sp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Surplus Deviations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Say demand is for 10 units, but 12 units have been provided</a:t>
            </a:r>
          </a:p>
          <a:p>
            <a:pPr>
              <a:buSzPct val="125000"/>
            </a:pPr>
            <a:r>
              <a:rPr lang="en-US" altLang="en-US" sz="3400" dirty="0"/>
              <a:t>The organization typically does not address this in the short term</a:t>
            </a:r>
          </a:p>
          <a:p>
            <a:pPr lvl="2"/>
            <a:r>
              <a:rPr lang="en-US" altLang="en-US" sz="2800" dirty="0"/>
              <a:t>The worker feels like an overachiever</a:t>
            </a:r>
          </a:p>
          <a:p>
            <a:pPr lvl="2"/>
            <a:r>
              <a:rPr lang="en-US" altLang="en-US" sz="2800" dirty="0"/>
              <a:t>Managers are too busy with real crises</a:t>
            </a:r>
          </a:p>
          <a:p>
            <a:pPr lvl="2"/>
            <a:r>
              <a:rPr lang="en-US" altLang="en-US" sz="2800" dirty="0"/>
              <a:t>Sales and marketing don’t know about the surplus</a:t>
            </a:r>
          </a:p>
          <a:p>
            <a:pPr lvl="2"/>
            <a:r>
              <a:rPr lang="en-US" altLang="en-US" sz="2800" dirty="0"/>
              <a:t>The financial manager will deal with this at the end of the quarter (or year)</a:t>
            </a:r>
          </a:p>
          <a:p>
            <a:pPr lvl="2"/>
            <a:r>
              <a:rPr lang="en-US" altLang="en-US" sz="2800" dirty="0"/>
              <a:t>The accountant will then write down the inventories</a:t>
            </a:r>
          </a:p>
          <a:p>
            <a:pPr lvl="2"/>
            <a:r>
              <a:rPr lang="en-US" altLang="en-US" sz="2800" dirty="0"/>
              <a:t>The customer may not know about the surplus</a:t>
            </a:r>
          </a:p>
        </p:txBody>
      </p:sp>
    </p:spTree>
    <p:extLst>
      <p:ext uri="{BB962C8B-B14F-4D97-AF65-F5344CB8AC3E}">
        <p14:creationId xmlns:p14="http://schemas.microsoft.com/office/powerpoint/2010/main" val="22843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B1B2-2C8C-429D-ABF1-0C08F96F3164}" type="slidenum">
              <a:rPr lang="en-US" altLang="en-US"/>
              <a:pPr/>
              <a:t>103</a:t>
            </a:fld>
            <a:endParaRPr lang="en-US" altLang="en-US"/>
          </a:p>
        </p:txBody>
      </p:sp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Surplus Deviations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Surplus deviations are not routinely dealt with</a:t>
            </a:r>
          </a:p>
          <a:p>
            <a:pPr>
              <a:buSzPct val="125000"/>
            </a:pPr>
            <a:r>
              <a:rPr lang="en-US" altLang="en-US" sz="3200" dirty="0"/>
              <a:t>But, they can cause damage</a:t>
            </a:r>
          </a:p>
          <a:p>
            <a:pPr lvl="2"/>
            <a:r>
              <a:rPr lang="en-US" altLang="en-US" sz="2800" dirty="0"/>
              <a:t>If the resource is a bottleneck, then generating a surplus of two units (20%) translates into a 20% wastage of the resource</a:t>
            </a:r>
          </a:p>
          <a:p>
            <a:pPr lvl="2"/>
            <a:r>
              <a:rPr lang="en-US" altLang="en-US" sz="2800" dirty="0"/>
              <a:t>Generating the surplus requires using materials beyond those planned for, thus precluding their use for other products </a:t>
            </a:r>
          </a:p>
          <a:p>
            <a:pPr lvl="2"/>
            <a:r>
              <a:rPr lang="en-US" altLang="en-US" sz="2800" dirty="0"/>
              <a:t>WIP is increased</a:t>
            </a:r>
          </a:p>
          <a:p>
            <a:pPr lvl="2"/>
            <a:r>
              <a:rPr lang="en-US" altLang="en-US" sz="2800" dirty="0"/>
              <a:t>It creates unneeded inventory</a:t>
            </a:r>
          </a:p>
          <a:p>
            <a:pPr>
              <a:buSzPct val="125000"/>
            </a:pPr>
            <a:r>
              <a:rPr lang="en-US" altLang="en-US" sz="3200" dirty="0"/>
              <a:t>Surplus deviation is as bad as shortage deviation</a:t>
            </a:r>
          </a:p>
          <a:p>
            <a:pPr lvl="2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7350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75BB-B9E5-4E61-87E8-E7586519A210}" type="slidenum">
              <a:rPr lang="en-US" altLang="en-US"/>
              <a:pPr/>
              <a:t>104</a:t>
            </a:fld>
            <a:endParaRPr lang="en-US" alt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2800" dirty="0"/>
              <a:t>Implementing JIT Rule 1 in Maintenance and Scheduling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Maintenance of equipment should not be done less than needed nor more than needed</a:t>
            </a:r>
          </a:p>
          <a:p>
            <a:pPr>
              <a:buSzPct val="125000"/>
            </a:pPr>
            <a:r>
              <a:rPr lang="en-US" altLang="en-US" sz="3400" dirty="0"/>
              <a:t>JIT Rule 1 is also applicable to scheduling of tasks and meetings</a:t>
            </a:r>
          </a:p>
          <a:p>
            <a:pPr lvl="2"/>
            <a:r>
              <a:rPr lang="en-US" altLang="en-US" sz="2800" dirty="0"/>
              <a:t>A surgeon wants to start operating at 10 am</a:t>
            </a:r>
          </a:p>
          <a:p>
            <a:pPr lvl="2"/>
            <a:r>
              <a:rPr lang="en-US" altLang="en-US" sz="2800" dirty="0"/>
              <a:t>He tells the OR staff he wants everything ready at 9:30 am</a:t>
            </a:r>
          </a:p>
          <a:p>
            <a:pPr lvl="2"/>
            <a:r>
              <a:rPr lang="en-US" altLang="en-US" sz="2800" dirty="0"/>
              <a:t>The OR staff requests that the patient be there at 9 am</a:t>
            </a:r>
          </a:p>
          <a:p>
            <a:pPr lvl="2"/>
            <a:r>
              <a:rPr lang="en-US" altLang="en-US" sz="2800" dirty="0"/>
              <a:t>The nursing staff asks an orderly to transport the patient at 8 am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0297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8D56F-3DF0-481A-A924-9BA8843A156A}" type="slidenum">
              <a:rPr lang="en-US" altLang="en-US"/>
              <a:pPr/>
              <a:t>105</a:t>
            </a:fld>
            <a:endParaRPr lang="en-US" alt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Violating JIT Rule 1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On the next two pages, we demonstrate what can happen when JIT Rule 1 is violated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400" i="1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The 1-2-3 pharmaceutical production process has a demand of ten units per month for each of three drugs, A, B, and C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4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Demand can be met with current resources</a:t>
            </a:r>
            <a:endParaRPr lang="en-US" altLang="en-US" sz="3100" i="1" dirty="0">
              <a:sym typeface="WP MathA" pitchFamily="2" charset="2"/>
            </a:endParaRPr>
          </a:p>
          <a:p>
            <a:pPr>
              <a:lnSpc>
                <a:spcPct val="90000"/>
              </a:lnSpc>
              <a:buSzPct val="125000"/>
            </a:pPr>
            <a:endParaRPr lang="en-US" altLang="en-US" sz="400" i="1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Suppose the production manager decides to work on batches of 20 units of every product</a:t>
            </a:r>
            <a:endParaRPr lang="en-US" altLang="en-US" sz="4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Let’s see what happens</a:t>
            </a:r>
            <a:endParaRPr lang="en-US" altLang="en-US" sz="400" dirty="0"/>
          </a:p>
        </p:txBody>
      </p:sp>
    </p:spTree>
    <p:extLst>
      <p:ext uri="{BB962C8B-B14F-4D97-AF65-F5344CB8AC3E}">
        <p14:creationId xmlns:p14="http://schemas.microsoft.com/office/powerpoint/2010/main" val="176830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0EB-7D4D-4EB0-B76C-E36B2C689F71}" type="slidenum">
              <a:rPr lang="en-US" altLang="en-US"/>
              <a:pPr/>
              <a:t>106</a:t>
            </a:fld>
            <a:endParaRPr lang="en-US" alt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 1-2-3 Production System with Three Products</a:t>
            </a: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6400800" y="5410200"/>
            <a:ext cx="2971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Products</a:t>
            </a:r>
          </a:p>
        </p:txBody>
      </p:sp>
      <p:sp>
        <p:nvSpPr>
          <p:cNvPr id="648197" name="Text Box 5"/>
          <p:cNvSpPr txBox="1">
            <a:spLocks noChangeArrowheads="1"/>
          </p:cNvSpPr>
          <p:nvPr/>
        </p:nvSpPr>
        <p:spPr bwMode="auto">
          <a:xfrm>
            <a:off x="6797734" y="1143000"/>
            <a:ext cx="31066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Raw materials for production</a:t>
            </a:r>
          </a:p>
        </p:txBody>
      </p:sp>
      <p:sp>
        <p:nvSpPr>
          <p:cNvPr id="648198" name="Text Box 6"/>
          <p:cNvSpPr txBox="1">
            <a:spLocks noChangeArrowheads="1"/>
          </p:cNvSpPr>
          <p:nvPr/>
        </p:nvSpPr>
        <p:spPr bwMode="auto">
          <a:xfrm>
            <a:off x="3581400" y="1981200"/>
            <a:ext cx="22098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Department 1</a:t>
            </a:r>
          </a:p>
        </p:txBody>
      </p:sp>
      <p:sp>
        <p:nvSpPr>
          <p:cNvPr id="648199" name="Line 7"/>
          <p:cNvSpPr>
            <a:spLocks noChangeShapeType="1"/>
          </p:cNvSpPr>
          <p:nvPr/>
        </p:nvSpPr>
        <p:spPr bwMode="auto">
          <a:xfrm>
            <a:off x="4648200" y="1447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0" name="Line 8"/>
          <p:cNvSpPr>
            <a:spLocks noChangeShapeType="1"/>
          </p:cNvSpPr>
          <p:nvPr/>
        </p:nvSpPr>
        <p:spPr bwMode="auto">
          <a:xfrm>
            <a:off x="4648200" y="5105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1" name="Line 9"/>
          <p:cNvSpPr>
            <a:spLocks noChangeShapeType="1"/>
          </p:cNvSpPr>
          <p:nvPr/>
        </p:nvSpPr>
        <p:spPr bwMode="auto">
          <a:xfrm>
            <a:off x="4648200" y="3886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2" name="Line 10"/>
          <p:cNvSpPr>
            <a:spLocks noChangeShapeType="1"/>
          </p:cNvSpPr>
          <p:nvPr/>
        </p:nvSpPr>
        <p:spPr bwMode="auto">
          <a:xfrm>
            <a:off x="4648200" y="2667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3" name="Text Box 11"/>
          <p:cNvSpPr txBox="1">
            <a:spLocks noChangeArrowheads="1"/>
          </p:cNvSpPr>
          <p:nvPr/>
        </p:nvSpPr>
        <p:spPr bwMode="auto">
          <a:xfrm>
            <a:off x="3581400" y="3200400"/>
            <a:ext cx="22098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Department 2</a:t>
            </a:r>
          </a:p>
        </p:txBody>
      </p:sp>
      <p:sp>
        <p:nvSpPr>
          <p:cNvPr id="648204" name="Text Box 12"/>
          <p:cNvSpPr txBox="1">
            <a:spLocks noChangeArrowheads="1"/>
          </p:cNvSpPr>
          <p:nvPr/>
        </p:nvSpPr>
        <p:spPr bwMode="auto">
          <a:xfrm>
            <a:off x="3581400" y="4419600"/>
            <a:ext cx="22098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Department 3</a:t>
            </a:r>
          </a:p>
        </p:txBody>
      </p:sp>
      <p:sp>
        <p:nvSpPr>
          <p:cNvPr id="648205" name="Text Box 13"/>
          <p:cNvSpPr txBox="1">
            <a:spLocks noChangeArrowheads="1"/>
          </p:cNvSpPr>
          <p:nvPr/>
        </p:nvSpPr>
        <p:spPr bwMode="auto">
          <a:xfrm>
            <a:off x="6400800" y="2057400"/>
            <a:ext cx="2667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50 units per month</a:t>
            </a: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r>
              <a:rPr lang="en-US" altLang="en-US">
                <a:latin typeface="Times New Roman" panose="02020603050405020304" pitchFamily="18" charset="0"/>
              </a:rPr>
              <a:t>35 units per month</a:t>
            </a: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r>
              <a:rPr lang="en-US" altLang="en-US">
                <a:latin typeface="Times New Roman" panose="02020603050405020304" pitchFamily="18" charset="0"/>
              </a:rPr>
              <a:t>60 units per month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8206" name="Line 14"/>
          <p:cNvSpPr>
            <a:spLocks noChangeShapeType="1"/>
          </p:cNvSpPr>
          <p:nvPr/>
        </p:nvSpPr>
        <p:spPr bwMode="auto">
          <a:xfrm>
            <a:off x="3733800" y="1447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>
            <a:off x="3657600" y="3886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8" name="Line 16"/>
          <p:cNvSpPr>
            <a:spLocks noChangeShapeType="1"/>
          </p:cNvSpPr>
          <p:nvPr/>
        </p:nvSpPr>
        <p:spPr bwMode="auto">
          <a:xfrm>
            <a:off x="5715000" y="5105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09" name="Line 17"/>
          <p:cNvSpPr>
            <a:spLocks noChangeShapeType="1"/>
          </p:cNvSpPr>
          <p:nvPr/>
        </p:nvSpPr>
        <p:spPr bwMode="auto">
          <a:xfrm>
            <a:off x="5715000" y="3886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10" name="Line 18"/>
          <p:cNvSpPr>
            <a:spLocks noChangeShapeType="1"/>
          </p:cNvSpPr>
          <p:nvPr/>
        </p:nvSpPr>
        <p:spPr bwMode="auto">
          <a:xfrm>
            <a:off x="3657600" y="5105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11" name="Line 19"/>
          <p:cNvSpPr>
            <a:spLocks noChangeShapeType="1"/>
          </p:cNvSpPr>
          <p:nvPr/>
        </p:nvSpPr>
        <p:spPr bwMode="auto">
          <a:xfrm>
            <a:off x="5638800" y="1447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12" name="Line 20"/>
          <p:cNvSpPr>
            <a:spLocks noChangeShapeType="1"/>
          </p:cNvSpPr>
          <p:nvPr/>
        </p:nvSpPr>
        <p:spPr bwMode="auto">
          <a:xfrm>
            <a:off x="5715000" y="2667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13" name="Line 21"/>
          <p:cNvSpPr>
            <a:spLocks noChangeShapeType="1"/>
          </p:cNvSpPr>
          <p:nvPr/>
        </p:nvSpPr>
        <p:spPr bwMode="auto">
          <a:xfrm>
            <a:off x="3733800" y="2667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214" name="Text Box 22"/>
          <p:cNvSpPr txBox="1">
            <a:spLocks noChangeArrowheads="1"/>
          </p:cNvSpPr>
          <p:nvPr/>
        </p:nvSpPr>
        <p:spPr bwMode="auto">
          <a:xfrm>
            <a:off x="3581400" y="1066801"/>
            <a:ext cx="236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a             b             c </a:t>
            </a:r>
          </a:p>
        </p:txBody>
      </p:sp>
      <p:sp>
        <p:nvSpPr>
          <p:cNvPr id="648215" name="Text Box 23"/>
          <p:cNvSpPr txBox="1">
            <a:spLocks noChangeArrowheads="1"/>
          </p:cNvSpPr>
          <p:nvPr/>
        </p:nvSpPr>
        <p:spPr bwMode="auto">
          <a:xfrm>
            <a:off x="3505200" y="5562600"/>
            <a:ext cx="2362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A     </a:t>
            </a:r>
            <a:r>
              <a:rPr lang="en-US" altLang="en-US" sz="1700">
                <a:latin typeface="Times New Roman" panose="02020603050405020304" pitchFamily="18" charset="0"/>
              </a:rPr>
              <a:t>     </a:t>
            </a:r>
            <a:r>
              <a:rPr lang="en-US" altLang="en-US" sz="2000">
                <a:latin typeface="Times New Roman" panose="02020603050405020304" pitchFamily="18" charset="0"/>
              </a:rPr>
              <a:t>   B 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 C</a:t>
            </a:r>
          </a:p>
        </p:txBody>
      </p:sp>
      <p:sp>
        <p:nvSpPr>
          <p:cNvPr id="648216" name="Text Box 24"/>
          <p:cNvSpPr txBox="1">
            <a:spLocks noChangeArrowheads="1"/>
          </p:cNvSpPr>
          <p:nvPr/>
        </p:nvSpPr>
        <p:spPr bwMode="auto">
          <a:xfrm>
            <a:off x="6400800" y="6400800"/>
            <a:ext cx="2971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Monthly Demand</a:t>
            </a:r>
          </a:p>
        </p:txBody>
      </p:sp>
      <p:sp>
        <p:nvSpPr>
          <p:cNvPr id="648217" name="Text Box 25"/>
          <p:cNvSpPr txBox="1">
            <a:spLocks noChangeArrowheads="1"/>
          </p:cNvSpPr>
          <p:nvPr/>
        </p:nvSpPr>
        <p:spPr bwMode="auto">
          <a:xfrm>
            <a:off x="3429000" y="6430964"/>
            <a:ext cx="2514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 10  </a:t>
            </a:r>
            <a:r>
              <a:rPr lang="en-US" altLang="en-US" sz="1700">
                <a:latin typeface="Times New Roman" panose="02020603050405020304" pitchFamily="18" charset="0"/>
              </a:rPr>
              <a:t>    </a:t>
            </a:r>
            <a:r>
              <a:rPr lang="en-US" altLang="en-US" sz="2000">
                <a:latin typeface="Times New Roman" panose="02020603050405020304" pitchFamily="18" charset="0"/>
              </a:rPr>
              <a:t>     10 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10</a:t>
            </a:r>
          </a:p>
        </p:txBody>
      </p:sp>
      <p:sp>
        <p:nvSpPr>
          <p:cNvPr id="648218" name="AutoShape 26"/>
          <p:cNvSpPr>
            <a:spLocks noChangeArrowheads="1"/>
          </p:cNvSpPr>
          <p:nvPr/>
        </p:nvSpPr>
        <p:spPr bwMode="auto">
          <a:xfrm>
            <a:off x="4419600" y="60960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19" name="Rectangle 27"/>
          <p:cNvSpPr>
            <a:spLocks noChangeArrowheads="1"/>
          </p:cNvSpPr>
          <p:nvPr/>
        </p:nvSpPr>
        <p:spPr bwMode="auto">
          <a:xfrm rot="2700000">
            <a:off x="5562600" y="6096000"/>
            <a:ext cx="152400" cy="15240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0" name="Oval 28"/>
          <p:cNvSpPr>
            <a:spLocks noChangeArrowheads="1"/>
          </p:cNvSpPr>
          <p:nvPr/>
        </p:nvSpPr>
        <p:spPr bwMode="auto">
          <a:xfrm>
            <a:off x="3733800" y="61722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1" name="Oval 29"/>
          <p:cNvSpPr>
            <a:spLocks noChangeArrowheads="1"/>
          </p:cNvSpPr>
          <p:nvPr/>
        </p:nvSpPr>
        <p:spPr bwMode="auto">
          <a:xfrm>
            <a:off x="3810000" y="60960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2" name="Oval 30"/>
          <p:cNvSpPr>
            <a:spLocks noChangeArrowheads="1"/>
          </p:cNvSpPr>
          <p:nvPr/>
        </p:nvSpPr>
        <p:spPr bwMode="auto">
          <a:xfrm>
            <a:off x="3505200" y="61722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3" name="Oval 31"/>
          <p:cNvSpPr>
            <a:spLocks noChangeArrowheads="1"/>
          </p:cNvSpPr>
          <p:nvPr/>
        </p:nvSpPr>
        <p:spPr bwMode="auto">
          <a:xfrm>
            <a:off x="3657600" y="61722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4" name="Oval 32"/>
          <p:cNvSpPr>
            <a:spLocks noChangeArrowheads="1"/>
          </p:cNvSpPr>
          <p:nvPr/>
        </p:nvSpPr>
        <p:spPr bwMode="auto">
          <a:xfrm>
            <a:off x="3581400" y="60198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5" name="Oval 33"/>
          <p:cNvSpPr>
            <a:spLocks noChangeArrowheads="1"/>
          </p:cNvSpPr>
          <p:nvPr/>
        </p:nvSpPr>
        <p:spPr bwMode="auto">
          <a:xfrm>
            <a:off x="3657600" y="60198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6" name="Oval 34"/>
          <p:cNvSpPr>
            <a:spLocks noChangeArrowheads="1"/>
          </p:cNvSpPr>
          <p:nvPr/>
        </p:nvSpPr>
        <p:spPr bwMode="auto">
          <a:xfrm>
            <a:off x="3657600" y="6324600"/>
            <a:ext cx="152400" cy="1524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7" name="AutoShape 35"/>
          <p:cNvSpPr>
            <a:spLocks noChangeArrowheads="1"/>
          </p:cNvSpPr>
          <p:nvPr/>
        </p:nvSpPr>
        <p:spPr bwMode="auto">
          <a:xfrm>
            <a:off x="4648200" y="61722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8" name="AutoShape 36"/>
          <p:cNvSpPr>
            <a:spLocks noChangeArrowheads="1"/>
          </p:cNvSpPr>
          <p:nvPr/>
        </p:nvSpPr>
        <p:spPr bwMode="auto">
          <a:xfrm>
            <a:off x="4495800" y="61722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29" name="AutoShape 37"/>
          <p:cNvSpPr>
            <a:spLocks noChangeArrowheads="1"/>
          </p:cNvSpPr>
          <p:nvPr/>
        </p:nvSpPr>
        <p:spPr bwMode="auto">
          <a:xfrm>
            <a:off x="4572000" y="60960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0" name="AutoShape 38"/>
          <p:cNvSpPr>
            <a:spLocks noChangeArrowheads="1"/>
          </p:cNvSpPr>
          <p:nvPr/>
        </p:nvSpPr>
        <p:spPr bwMode="auto">
          <a:xfrm>
            <a:off x="4724400" y="60960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1" name="AutoShape 39"/>
          <p:cNvSpPr>
            <a:spLocks noChangeArrowheads="1"/>
          </p:cNvSpPr>
          <p:nvPr/>
        </p:nvSpPr>
        <p:spPr bwMode="auto">
          <a:xfrm>
            <a:off x="4648200" y="60198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2" name="Rectangle 40"/>
          <p:cNvSpPr>
            <a:spLocks noChangeArrowheads="1"/>
          </p:cNvSpPr>
          <p:nvPr/>
        </p:nvSpPr>
        <p:spPr bwMode="auto">
          <a:xfrm rot="2700000">
            <a:off x="5715000" y="6172200"/>
            <a:ext cx="152400" cy="15240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3" name="Rectangle 41"/>
          <p:cNvSpPr>
            <a:spLocks noChangeArrowheads="1"/>
          </p:cNvSpPr>
          <p:nvPr/>
        </p:nvSpPr>
        <p:spPr bwMode="auto">
          <a:xfrm rot="2700000">
            <a:off x="5486400" y="6172200"/>
            <a:ext cx="152400" cy="15240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4" name="Rectangle 42"/>
          <p:cNvSpPr>
            <a:spLocks noChangeArrowheads="1"/>
          </p:cNvSpPr>
          <p:nvPr/>
        </p:nvSpPr>
        <p:spPr bwMode="auto">
          <a:xfrm rot="2700000">
            <a:off x="5562600" y="5943600"/>
            <a:ext cx="152400" cy="15240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5" name="Rectangle 43"/>
          <p:cNvSpPr>
            <a:spLocks noChangeArrowheads="1"/>
          </p:cNvSpPr>
          <p:nvPr/>
        </p:nvSpPr>
        <p:spPr bwMode="auto">
          <a:xfrm rot="2700000">
            <a:off x="5410200" y="5943600"/>
            <a:ext cx="152400" cy="15240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6" name="Rectangle 44"/>
          <p:cNvSpPr>
            <a:spLocks noChangeArrowheads="1"/>
          </p:cNvSpPr>
          <p:nvPr/>
        </p:nvSpPr>
        <p:spPr bwMode="auto">
          <a:xfrm rot="2700000">
            <a:off x="5334000" y="6172200"/>
            <a:ext cx="152400" cy="152400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37" name="AutoShape 45"/>
          <p:cNvSpPr>
            <a:spLocks noChangeArrowheads="1"/>
          </p:cNvSpPr>
          <p:nvPr/>
        </p:nvSpPr>
        <p:spPr bwMode="auto">
          <a:xfrm>
            <a:off x="4495800" y="59436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86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AA18-C26E-4B11-8052-7636529C3F22}" type="slidenum">
              <a:rPr lang="en-US" altLang="en-US"/>
              <a:pPr/>
              <a:t>107</a:t>
            </a:fld>
            <a:endParaRPr lang="en-US" alt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altLang="en-US" dirty="0"/>
              <a:t>Violation of JIT Rule 1</a:t>
            </a: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6172200" y="5181600"/>
            <a:ext cx="288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Units supplied</a:t>
            </a:r>
          </a:p>
        </p:txBody>
      </p:sp>
      <p:sp>
        <p:nvSpPr>
          <p:cNvPr id="649221" name="Text Box 5"/>
          <p:cNvSpPr txBox="1">
            <a:spLocks noChangeArrowheads="1"/>
          </p:cNvSpPr>
          <p:nvPr/>
        </p:nvSpPr>
        <p:spPr bwMode="auto">
          <a:xfrm>
            <a:off x="6428640" y="838200"/>
            <a:ext cx="31066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Raw materials for production</a:t>
            </a:r>
          </a:p>
        </p:txBody>
      </p:sp>
      <p:sp>
        <p:nvSpPr>
          <p:cNvPr id="649222" name="Text Box 6"/>
          <p:cNvSpPr txBox="1">
            <a:spLocks noChangeArrowheads="1"/>
          </p:cNvSpPr>
          <p:nvPr/>
        </p:nvSpPr>
        <p:spPr bwMode="auto">
          <a:xfrm>
            <a:off x="3424238" y="1971676"/>
            <a:ext cx="214630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Department 1</a:t>
            </a:r>
          </a:p>
        </p:txBody>
      </p:sp>
      <p:sp>
        <p:nvSpPr>
          <p:cNvPr id="649223" name="Line 7"/>
          <p:cNvSpPr>
            <a:spLocks noChangeShapeType="1"/>
          </p:cNvSpPr>
          <p:nvPr/>
        </p:nvSpPr>
        <p:spPr bwMode="auto">
          <a:xfrm>
            <a:off x="4460875" y="1568451"/>
            <a:ext cx="0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24" name="Line 8"/>
          <p:cNvSpPr>
            <a:spLocks noChangeShapeType="1"/>
          </p:cNvSpPr>
          <p:nvPr/>
        </p:nvSpPr>
        <p:spPr bwMode="auto">
          <a:xfrm>
            <a:off x="4495800" y="4343401"/>
            <a:ext cx="0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25" name="Line 9"/>
          <p:cNvSpPr>
            <a:spLocks noChangeShapeType="1"/>
          </p:cNvSpPr>
          <p:nvPr/>
        </p:nvSpPr>
        <p:spPr bwMode="auto">
          <a:xfrm>
            <a:off x="4460875" y="3409951"/>
            <a:ext cx="0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26" name="Line 10"/>
          <p:cNvSpPr>
            <a:spLocks noChangeShapeType="1"/>
          </p:cNvSpPr>
          <p:nvPr/>
        </p:nvSpPr>
        <p:spPr bwMode="auto">
          <a:xfrm>
            <a:off x="4460875" y="2489201"/>
            <a:ext cx="0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27" name="Text Box 11"/>
          <p:cNvSpPr txBox="1">
            <a:spLocks noChangeArrowheads="1"/>
          </p:cNvSpPr>
          <p:nvPr/>
        </p:nvSpPr>
        <p:spPr bwMode="auto">
          <a:xfrm>
            <a:off x="3424238" y="2892426"/>
            <a:ext cx="214630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Department 2</a:t>
            </a:r>
          </a:p>
        </p:txBody>
      </p:sp>
      <p:sp>
        <p:nvSpPr>
          <p:cNvPr id="649228" name="Text Box 12"/>
          <p:cNvSpPr txBox="1">
            <a:spLocks noChangeArrowheads="1"/>
          </p:cNvSpPr>
          <p:nvPr/>
        </p:nvSpPr>
        <p:spPr bwMode="auto">
          <a:xfrm>
            <a:off x="3424238" y="3813176"/>
            <a:ext cx="2146300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Department 3</a:t>
            </a:r>
          </a:p>
        </p:txBody>
      </p:sp>
      <p:sp>
        <p:nvSpPr>
          <p:cNvPr id="649229" name="Text Box 13"/>
          <p:cNvSpPr txBox="1">
            <a:spLocks noChangeArrowheads="1"/>
          </p:cNvSpPr>
          <p:nvPr/>
        </p:nvSpPr>
        <p:spPr bwMode="auto">
          <a:xfrm>
            <a:off x="6164264" y="2028826"/>
            <a:ext cx="2587625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50 units per month</a:t>
            </a: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r>
              <a:rPr lang="en-US" altLang="en-US">
                <a:latin typeface="Times New Roman" panose="02020603050405020304" pitchFamily="18" charset="0"/>
              </a:rPr>
              <a:t>35 units per month</a:t>
            </a: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</a:endParaRPr>
          </a:p>
          <a:p>
            <a:r>
              <a:rPr lang="en-US" altLang="en-US">
                <a:latin typeface="Times New Roman" panose="02020603050405020304" pitchFamily="18" charset="0"/>
              </a:rPr>
              <a:t>60 units per month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9230" name="Line 14"/>
          <p:cNvSpPr>
            <a:spLocks noChangeShapeType="1"/>
          </p:cNvSpPr>
          <p:nvPr/>
        </p:nvSpPr>
        <p:spPr bwMode="auto">
          <a:xfrm>
            <a:off x="3573464" y="1568451"/>
            <a:ext cx="1587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1" name="Line 15"/>
          <p:cNvSpPr>
            <a:spLocks noChangeShapeType="1"/>
          </p:cNvSpPr>
          <p:nvPr/>
        </p:nvSpPr>
        <p:spPr bwMode="auto">
          <a:xfrm>
            <a:off x="3498850" y="3409951"/>
            <a:ext cx="1588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2" name="Line 16"/>
          <p:cNvSpPr>
            <a:spLocks noChangeShapeType="1"/>
          </p:cNvSpPr>
          <p:nvPr/>
        </p:nvSpPr>
        <p:spPr bwMode="auto">
          <a:xfrm flipH="1">
            <a:off x="5486401" y="4332288"/>
            <a:ext cx="9525" cy="315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3" name="Line 17"/>
          <p:cNvSpPr>
            <a:spLocks noChangeShapeType="1"/>
          </p:cNvSpPr>
          <p:nvPr/>
        </p:nvSpPr>
        <p:spPr bwMode="auto">
          <a:xfrm>
            <a:off x="5495925" y="3409951"/>
            <a:ext cx="1588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4" name="Line 18"/>
          <p:cNvSpPr>
            <a:spLocks noChangeShapeType="1"/>
          </p:cNvSpPr>
          <p:nvPr/>
        </p:nvSpPr>
        <p:spPr bwMode="auto">
          <a:xfrm>
            <a:off x="3498850" y="4332288"/>
            <a:ext cx="6350" cy="315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5" name="Line 19"/>
          <p:cNvSpPr>
            <a:spLocks noChangeShapeType="1"/>
          </p:cNvSpPr>
          <p:nvPr/>
        </p:nvSpPr>
        <p:spPr bwMode="auto">
          <a:xfrm>
            <a:off x="5422900" y="1568451"/>
            <a:ext cx="1588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6" name="Line 20"/>
          <p:cNvSpPr>
            <a:spLocks noChangeShapeType="1"/>
          </p:cNvSpPr>
          <p:nvPr/>
        </p:nvSpPr>
        <p:spPr bwMode="auto">
          <a:xfrm>
            <a:off x="5495925" y="2489201"/>
            <a:ext cx="1588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7" name="Line 21"/>
          <p:cNvSpPr>
            <a:spLocks noChangeShapeType="1"/>
          </p:cNvSpPr>
          <p:nvPr/>
        </p:nvSpPr>
        <p:spPr bwMode="auto">
          <a:xfrm>
            <a:off x="3573464" y="2489201"/>
            <a:ext cx="1587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238" name="Text Box 22"/>
          <p:cNvSpPr txBox="1">
            <a:spLocks noChangeArrowheads="1"/>
          </p:cNvSpPr>
          <p:nvPr/>
        </p:nvSpPr>
        <p:spPr bwMode="auto">
          <a:xfrm>
            <a:off x="3424238" y="1281114"/>
            <a:ext cx="2292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a             b             c </a:t>
            </a:r>
          </a:p>
        </p:txBody>
      </p:sp>
      <p:sp>
        <p:nvSpPr>
          <p:cNvPr id="649239" name="Text Box 23"/>
          <p:cNvSpPr txBox="1">
            <a:spLocks noChangeArrowheads="1"/>
          </p:cNvSpPr>
          <p:nvPr/>
        </p:nvSpPr>
        <p:spPr bwMode="auto">
          <a:xfrm>
            <a:off x="3352800" y="4572000"/>
            <a:ext cx="22939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A     </a:t>
            </a:r>
            <a:r>
              <a:rPr lang="en-US" altLang="en-US" sz="1700">
                <a:latin typeface="Times New Roman" panose="02020603050405020304" pitchFamily="18" charset="0"/>
              </a:rPr>
              <a:t>     </a:t>
            </a:r>
            <a:r>
              <a:rPr lang="en-US" altLang="en-US" sz="2000">
                <a:latin typeface="Times New Roman" panose="02020603050405020304" pitchFamily="18" charset="0"/>
              </a:rPr>
              <a:t>   B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 C</a:t>
            </a:r>
          </a:p>
        </p:txBody>
      </p:sp>
      <p:sp>
        <p:nvSpPr>
          <p:cNvPr id="649240" name="Text Box 24"/>
          <p:cNvSpPr txBox="1">
            <a:spLocks noChangeArrowheads="1"/>
          </p:cNvSpPr>
          <p:nvPr/>
        </p:nvSpPr>
        <p:spPr bwMode="auto">
          <a:xfrm>
            <a:off x="6172200" y="5791200"/>
            <a:ext cx="288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Finished goods</a:t>
            </a:r>
          </a:p>
        </p:txBody>
      </p:sp>
      <p:sp>
        <p:nvSpPr>
          <p:cNvPr id="649241" name="Text Box 25"/>
          <p:cNvSpPr txBox="1">
            <a:spLocks noChangeArrowheads="1"/>
          </p:cNvSpPr>
          <p:nvPr/>
        </p:nvSpPr>
        <p:spPr bwMode="auto">
          <a:xfrm>
            <a:off x="3276600" y="5181600"/>
            <a:ext cx="24399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 10  </a:t>
            </a:r>
            <a:r>
              <a:rPr lang="en-US" altLang="en-US" sz="1700">
                <a:latin typeface="Times New Roman" panose="02020603050405020304" pitchFamily="18" charset="0"/>
              </a:rPr>
              <a:t>    </a:t>
            </a:r>
            <a:r>
              <a:rPr lang="en-US" altLang="en-US" sz="2000">
                <a:latin typeface="Times New Roman" panose="02020603050405020304" pitchFamily="18" charset="0"/>
              </a:rPr>
              <a:t>     10 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0</a:t>
            </a:r>
          </a:p>
        </p:txBody>
      </p:sp>
      <p:sp>
        <p:nvSpPr>
          <p:cNvPr id="649242" name="Text Box 26"/>
          <p:cNvSpPr txBox="1">
            <a:spLocks noChangeArrowheads="1"/>
          </p:cNvSpPr>
          <p:nvPr/>
        </p:nvSpPr>
        <p:spPr bwMode="auto">
          <a:xfrm>
            <a:off x="3276600" y="838200"/>
            <a:ext cx="24399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 20  </a:t>
            </a:r>
            <a:r>
              <a:rPr lang="en-US" altLang="en-US" sz="17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   20 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20</a:t>
            </a:r>
          </a:p>
        </p:txBody>
      </p:sp>
      <p:sp>
        <p:nvSpPr>
          <p:cNvPr id="649243" name="Text Box 27"/>
          <p:cNvSpPr txBox="1">
            <a:spLocks noChangeArrowheads="1"/>
          </p:cNvSpPr>
          <p:nvPr/>
        </p:nvSpPr>
        <p:spPr bwMode="auto">
          <a:xfrm>
            <a:off x="3276600" y="5791200"/>
            <a:ext cx="24399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 10  </a:t>
            </a:r>
            <a:r>
              <a:rPr lang="en-US" altLang="en-US" sz="1700">
                <a:latin typeface="Times New Roman" panose="02020603050405020304" pitchFamily="18" charset="0"/>
              </a:rPr>
              <a:t>    </a:t>
            </a:r>
            <a:r>
              <a:rPr lang="en-US" altLang="en-US" sz="2000">
                <a:latin typeface="Times New Roman" panose="02020603050405020304" pitchFamily="18" charset="0"/>
              </a:rPr>
              <a:t>       5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 0</a:t>
            </a:r>
          </a:p>
        </p:txBody>
      </p:sp>
      <p:sp>
        <p:nvSpPr>
          <p:cNvPr id="649244" name="Text Box 28"/>
          <p:cNvSpPr txBox="1">
            <a:spLocks noChangeArrowheads="1"/>
          </p:cNvSpPr>
          <p:nvPr/>
        </p:nvSpPr>
        <p:spPr bwMode="auto">
          <a:xfrm>
            <a:off x="3276600" y="6324600"/>
            <a:ext cx="24399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   0  </a:t>
            </a:r>
            <a:r>
              <a:rPr lang="en-US" altLang="en-US" sz="1700">
                <a:latin typeface="Times New Roman" panose="02020603050405020304" pitchFamily="18" charset="0"/>
              </a:rPr>
              <a:t>    </a:t>
            </a:r>
            <a:r>
              <a:rPr lang="en-US" altLang="en-US" sz="2000">
                <a:latin typeface="Times New Roman" panose="02020603050405020304" pitchFamily="18" charset="0"/>
              </a:rPr>
              <a:t>       5       </a:t>
            </a:r>
            <a:r>
              <a:rPr lang="en-US" altLang="en-US" sz="2200">
                <a:latin typeface="Times New Roman" panose="02020603050405020304" pitchFamily="18" charset="0"/>
              </a:rPr>
              <a:t>   </a:t>
            </a:r>
            <a:r>
              <a:rPr lang="en-US" altLang="en-US" sz="2000">
                <a:latin typeface="Times New Roman" panose="02020603050405020304" pitchFamily="18" charset="0"/>
              </a:rPr>
              <a:t>  0</a:t>
            </a:r>
          </a:p>
        </p:txBody>
      </p:sp>
      <p:sp>
        <p:nvSpPr>
          <p:cNvPr id="649245" name="Text Box 29"/>
          <p:cNvSpPr txBox="1">
            <a:spLocks noChangeArrowheads="1"/>
          </p:cNvSpPr>
          <p:nvPr/>
        </p:nvSpPr>
        <p:spPr bwMode="auto">
          <a:xfrm>
            <a:off x="6172200" y="6399213"/>
            <a:ext cx="288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Work in process</a:t>
            </a:r>
          </a:p>
        </p:txBody>
      </p:sp>
      <p:sp>
        <p:nvSpPr>
          <p:cNvPr id="649246" name="AutoShape 30"/>
          <p:cNvSpPr>
            <a:spLocks noChangeArrowheads="1"/>
          </p:cNvSpPr>
          <p:nvPr/>
        </p:nvSpPr>
        <p:spPr bwMode="auto">
          <a:xfrm>
            <a:off x="4254501" y="5611813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47" name="AutoShape 31"/>
          <p:cNvSpPr>
            <a:spLocks noChangeArrowheads="1"/>
          </p:cNvSpPr>
          <p:nvPr/>
        </p:nvSpPr>
        <p:spPr bwMode="auto">
          <a:xfrm>
            <a:off x="4405313" y="5684838"/>
            <a:ext cx="150812" cy="144462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48" name="AutoShape 32"/>
          <p:cNvSpPr>
            <a:spLocks noChangeArrowheads="1"/>
          </p:cNvSpPr>
          <p:nvPr/>
        </p:nvSpPr>
        <p:spPr bwMode="auto">
          <a:xfrm>
            <a:off x="4479926" y="5611813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49" name="AutoShape 33"/>
          <p:cNvSpPr>
            <a:spLocks noChangeArrowheads="1"/>
          </p:cNvSpPr>
          <p:nvPr/>
        </p:nvSpPr>
        <p:spPr bwMode="auto">
          <a:xfrm>
            <a:off x="4495801" y="5715001"/>
            <a:ext cx="149225" cy="144463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0" name="AutoShape 34"/>
          <p:cNvSpPr>
            <a:spLocks noChangeArrowheads="1"/>
          </p:cNvSpPr>
          <p:nvPr/>
        </p:nvSpPr>
        <p:spPr bwMode="auto">
          <a:xfrm>
            <a:off x="4479926" y="5540376"/>
            <a:ext cx="150813" cy="144463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1" name="AutoShape 35"/>
          <p:cNvSpPr>
            <a:spLocks noChangeArrowheads="1"/>
          </p:cNvSpPr>
          <p:nvPr/>
        </p:nvSpPr>
        <p:spPr bwMode="auto">
          <a:xfrm>
            <a:off x="4343401" y="5638800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2" name="AutoShape 36"/>
          <p:cNvSpPr>
            <a:spLocks noChangeArrowheads="1"/>
          </p:cNvSpPr>
          <p:nvPr/>
        </p:nvSpPr>
        <p:spPr bwMode="auto">
          <a:xfrm>
            <a:off x="3962401" y="2514601"/>
            <a:ext cx="150813" cy="144463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3" name="AutoShape 37"/>
          <p:cNvSpPr>
            <a:spLocks noChangeArrowheads="1"/>
          </p:cNvSpPr>
          <p:nvPr/>
        </p:nvSpPr>
        <p:spPr bwMode="auto">
          <a:xfrm>
            <a:off x="3810001" y="2514600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4" name="AutoShape 38"/>
          <p:cNvSpPr>
            <a:spLocks noChangeArrowheads="1"/>
          </p:cNvSpPr>
          <p:nvPr/>
        </p:nvSpPr>
        <p:spPr bwMode="auto">
          <a:xfrm>
            <a:off x="3954464" y="2719388"/>
            <a:ext cx="149225" cy="144462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5" name="AutoShape 39"/>
          <p:cNvSpPr>
            <a:spLocks noChangeArrowheads="1"/>
          </p:cNvSpPr>
          <p:nvPr/>
        </p:nvSpPr>
        <p:spPr bwMode="auto">
          <a:xfrm>
            <a:off x="3878263" y="2646363"/>
            <a:ext cx="150812" cy="144462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6" name="AutoShape 40"/>
          <p:cNvSpPr>
            <a:spLocks noChangeArrowheads="1"/>
          </p:cNvSpPr>
          <p:nvPr/>
        </p:nvSpPr>
        <p:spPr bwMode="auto">
          <a:xfrm>
            <a:off x="3727451" y="2719388"/>
            <a:ext cx="150813" cy="144462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7" name="AutoShape 41"/>
          <p:cNvSpPr>
            <a:spLocks noChangeArrowheads="1"/>
          </p:cNvSpPr>
          <p:nvPr/>
        </p:nvSpPr>
        <p:spPr bwMode="auto">
          <a:xfrm>
            <a:off x="3727451" y="2574926"/>
            <a:ext cx="150813" cy="144463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8" name="Oval 42"/>
          <p:cNvSpPr>
            <a:spLocks noChangeArrowheads="1"/>
          </p:cNvSpPr>
          <p:nvPr/>
        </p:nvSpPr>
        <p:spPr bwMode="auto">
          <a:xfrm>
            <a:off x="3581401" y="5722938"/>
            <a:ext cx="149225" cy="14446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59" name="Oval 43"/>
          <p:cNvSpPr>
            <a:spLocks noChangeArrowheads="1"/>
          </p:cNvSpPr>
          <p:nvPr/>
        </p:nvSpPr>
        <p:spPr bwMode="auto">
          <a:xfrm>
            <a:off x="3656013" y="5649913"/>
            <a:ext cx="150812" cy="14605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0" name="Oval 44"/>
          <p:cNvSpPr>
            <a:spLocks noChangeArrowheads="1"/>
          </p:cNvSpPr>
          <p:nvPr/>
        </p:nvSpPr>
        <p:spPr bwMode="auto">
          <a:xfrm>
            <a:off x="3354388" y="5722938"/>
            <a:ext cx="150812" cy="14446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1" name="Oval 45"/>
          <p:cNvSpPr>
            <a:spLocks noChangeArrowheads="1"/>
          </p:cNvSpPr>
          <p:nvPr/>
        </p:nvSpPr>
        <p:spPr bwMode="auto">
          <a:xfrm>
            <a:off x="3505201" y="5722938"/>
            <a:ext cx="150813" cy="14446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2" name="Oval 46"/>
          <p:cNvSpPr>
            <a:spLocks noChangeArrowheads="1"/>
          </p:cNvSpPr>
          <p:nvPr/>
        </p:nvSpPr>
        <p:spPr bwMode="auto">
          <a:xfrm>
            <a:off x="3430588" y="5578476"/>
            <a:ext cx="150812" cy="144463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3" name="Oval 47"/>
          <p:cNvSpPr>
            <a:spLocks noChangeArrowheads="1"/>
          </p:cNvSpPr>
          <p:nvPr/>
        </p:nvSpPr>
        <p:spPr bwMode="auto">
          <a:xfrm>
            <a:off x="3505201" y="5578476"/>
            <a:ext cx="150813" cy="144463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4" name="Oval 48"/>
          <p:cNvSpPr>
            <a:spLocks noChangeArrowheads="1"/>
          </p:cNvSpPr>
          <p:nvPr/>
        </p:nvSpPr>
        <p:spPr bwMode="auto">
          <a:xfrm>
            <a:off x="3352801" y="5638801"/>
            <a:ext cx="150813" cy="144463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5" name="Oval 49"/>
          <p:cNvSpPr>
            <a:spLocks noChangeArrowheads="1"/>
          </p:cNvSpPr>
          <p:nvPr/>
        </p:nvSpPr>
        <p:spPr bwMode="auto">
          <a:xfrm>
            <a:off x="3581401" y="5173663"/>
            <a:ext cx="149225" cy="14446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6" name="Oval 50"/>
          <p:cNvSpPr>
            <a:spLocks noChangeArrowheads="1"/>
          </p:cNvSpPr>
          <p:nvPr/>
        </p:nvSpPr>
        <p:spPr bwMode="auto">
          <a:xfrm>
            <a:off x="3429001" y="5029200"/>
            <a:ext cx="150813" cy="14605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7" name="Oval 51"/>
          <p:cNvSpPr>
            <a:spLocks noChangeArrowheads="1"/>
          </p:cNvSpPr>
          <p:nvPr/>
        </p:nvSpPr>
        <p:spPr bwMode="auto">
          <a:xfrm>
            <a:off x="3354388" y="5173663"/>
            <a:ext cx="150812" cy="14446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8" name="Oval 52"/>
          <p:cNvSpPr>
            <a:spLocks noChangeArrowheads="1"/>
          </p:cNvSpPr>
          <p:nvPr/>
        </p:nvSpPr>
        <p:spPr bwMode="auto">
          <a:xfrm>
            <a:off x="3429001" y="5105401"/>
            <a:ext cx="150813" cy="144463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69" name="Oval 53"/>
          <p:cNvSpPr>
            <a:spLocks noChangeArrowheads="1"/>
          </p:cNvSpPr>
          <p:nvPr/>
        </p:nvSpPr>
        <p:spPr bwMode="auto">
          <a:xfrm>
            <a:off x="3352801" y="4953001"/>
            <a:ext cx="150813" cy="144463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0" name="Oval 54"/>
          <p:cNvSpPr>
            <a:spLocks noChangeArrowheads="1"/>
          </p:cNvSpPr>
          <p:nvPr/>
        </p:nvSpPr>
        <p:spPr bwMode="auto">
          <a:xfrm>
            <a:off x="3581401" y="4953001"/>
            <a:ext cx="150813" cy="144463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1" name="AutoShape 55"/>
          <p:cNvSpPr>
            <a:spLocks noChangeArrowheads="1"/>
          </p:cNvSpPr>
          <p:nvPr/>
        </p:nvSpPr>
        <p:spPr bwMode="auto">
          <a:xfrm>
            <a:off x="4270376" y="4948238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2" name="AutoShape 56"/>
          <p:cNvSpPr>
            <a:spLocks noChangeArrowheads="1"/>
          </p:cNvSpPr>
          <p:nvPr/>
        </p:nvSpPr>
        <p:spPr bwMode="auto">
          <a:xfrm>
            <a:off x="4495801" y="4948238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3" name="AutoShape 57"/>
          <p:cNvSpPr>
            <a:spLocks noChangeArrowheads="1"/>
          </p:cNvSpPr>
          <p:nvPr/>
        </p:nvSpPr>
        <p:spPr bwMode="auto">
          <a:xfrm>
            <a:off x="4495801" y="4876801"/>
            <a:ext cx="150813" cy="144463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4" name="AutoShape 58"/>
          <p:cNvSpPr>
            <a:spLocks noChangeArrowheads="1"/>
          </p:cNvSpPr>
          <p:nvPr/>
        </p:nvSpPr>
        <p:spPr bwMode="auto">
          <a:xfrm>
            <a:off x="4194176" y="5024438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5" name="AutoShape 59"/>
          <p:cNvSpPr>
            <a:spLocks noChangeArrowheads="1"/>
          </p:cNvSpPr>
          <p:nvPr/>
        </p:nvSpPr>
        <p:spPr bwMode="auto">
          <a:xfrm>
            <a:off x="4419601" y="5024438"/>
            <a:ext cx="150813" cy="146050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76" name="AutoShape 60"/>
          <p:cNvSpPr>
            <a:spLocks noChangeArrowheads="1"/>
          </p:cNvSpPr>
          <p:nvPr/>
        </p:nvSpPr>
        <p:spPr bwMode="auto">
          <a:xfrm>
            <a:off x="4419601" y="4953001"/>
            <a:ext cx="150813" cy="144463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52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5D2-EC01-4CE9-97FB-6C51E03D8BB9}" type="slidenum">
              <a:rPr lang="en-US" altLang="en-US"/>
              <a:pPr/>
              <a:t>108</a:t>
            </a:fld>
            <a:endParaRPr lang="en-US" alt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Violating JIT Rule 1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Twenty units of product A were put into production</a:t>
            </a:r>
          </a:p>
          <a:p>
            <a:pPr>
              <a:buSzPct val="125000"/>
            </a:pPr>
            <a:r>
              <a:rPr lang="en-US" altLang="en-US" sz="3200" dirty="0"/>
              <a:t>Ten units were delivered to customers and ten were stacked in finished goods inventory</a:t>
            </a:r>
          </a:p>
          <a:p>
            <a:pPr>
              <a:buSzPct val="125000"/>
            </a:pPr>
            <a:r>
              <a:rPr lang="en-US" altLang="en-US" sz="3200" dirty="0"/>
              <a:t>The 20-unit batch of product B became stuck in department 2</a:t>
            </a:r>
          </a:p>
          <a:p>
            <a:pPr lvl="2"/>
            <a:r>
              <a:rPr lang="en-US" altLang="en-US" sz="2800" dirty="0"/>
              <a:t>15 units finished all three processing stages</a:t>
            </a:r>
          </a:p>
          <a:p>
            <a:pPr lvl="2"/>
            <a:r>
              <a:rPr lang="en-US" altLang="en-US" sz="2800" dirty="0"/>
              <a:t>5 units were left as WIP inventory </a:t>
            </a:r>
          </a:p>
          <a:p>
            <a:pPr lvl="2"/>
            <a:r>
              <a:rPr lang="en-US" altLang="en-US" sz="2800" dirty="0"/>
              <a:t>Of the 15, 10 were delivered to customers and five were left in finished goods inventory</a:t>
            </a:r>
          </a:p>
          <a:p>
            <a:pPr>
              <a:buSzPct val="125000"/>
            </a:pPr>
            <a:r>
              <a:rPr lang="en-US" altLang="en-US" sz="3200" dirty="0"/>
              <a:t>Units of product C were never delivered to customers</a:t>
            </a:r>
          </a:p>
          <a:p>
            <a:pPr lvl="2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5761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663E-3D03-4C0B-8FBF-D99C33A3F4B9}" type="slidenum">
              <a:rPr lang="en-US" altLang="en-US"/>
              <a:pPr/>
              <a:t>109</a:t>
            </a:fld>
            <a:endParaRPr lang="en-US" alt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Violating JIT Rule 1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 smtClean="0"/>
              <a:t>Example</a:t>
            </a:r>
            <a:endParaRPr lang="en-US" altLang="en-US" sz="3200" dirty="0"/>
          </a:p>
          <a:p>
            <a:pPr lvl="2"/>
            <a:r>
              <a:rPr lang="en-US" altLang="en-US" sz="2800" dirty="0"/>
              <a:t>In the U.K., the law requires EDs to process a patient in under 4 hours</a:t>
            </a:r>
          </a:p>
          <a:p>
            <a:pPr lvl="2"/>
            <a:r>
              <a:rPr lang="en-US" altLang="en-US" sz="2800" dirty="0"/>
              <a:t>To avoid breaking the law, ambulances arriving at the ED, when full, were asked to wait outside until the ED was ready to process the patient</a:t>
            </a:r>
          </a:p>
          <a:p>
            <a:pPr lvl="2"/>
            <a:r>
              <a:rPr lang="en-US" altLang="en-US" sz="2800" dirty="0"/>
              <a:t>In an ED, a </a:t>
            </a:r>
            <a:r>
              <a:rPr lang="en-US" altLang="en-US" sz="2800" dirty="0" err="1"/>
              <a:t>nonurgent</a:t>
            </a:r>
            <a:r>
              <a:rPr lang="en-US" altLang="en-US" sz="2800" dirty="0"/>
              <a:t> patient is sometimes treated at the expense of an urgent one who is waiting unnecessarily</a:t>
            </a:r>
          </a:p>
        </p:txBody>
      </p:sp>
    </p:spTree>
    <p:extLst>
      <p:ext uri="{BB962C8B-B14F-4D97-AF65-F5344CB8AC3E}">
        <p14:creationId xmlns:p14="http://schemas.microsoft.com/office/powerpoint/2010/main" val="119334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A863-E1E1-4308-9627-E813F8D54C2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An Example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Hospital A wanted to computerize patient records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600" dirty="0"/>
              <a:t>A consulting firm was hired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It took six years to develop a system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Two years later, the technology changed, making the system obsolete</a:t>
            </a:r>
          </a:p>
        </p:txBody>
      </p:sp>
    </p:spTree>
    <p:extLst>
      <p:ext uri="{BB962C8B-B14F-4D97-AF65-F5344CB8AC3E}">
        <p14:creationId xmlns:p14="http://schemas.microsoft.com/office/powerpoint/2010/main" val="7020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98A4-2F19-4ECA-BE53-93E2C422B2D3}" type="slidenum">
              <a:rPr lang="en-US" altLang="en-US"/>
              <a:pPr/>
              <a:t>110</a:t>
            </a:fld>
            <a:endParaRPr lang="en-US" alt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The 40-20-40 Phenomenon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Ignoring JIT Rule 1 results in the 40-20-40 phenomenon in organizations</a:t>
            </a:r>
          </a:p>
          <a:p>
            <a:pPr>
              <a:buSzPct val="125000"/>
            </a:pPr>
            <a:endParaRPr lang="en-US" altLang="en-US" sz="800" dirty="0"/>
          </a:p>
          <a:p>
            <a:pPr lvl="2"/>
            <a:r>
              <a:rPr lang="en-US" altLang="en-US" sz="2800" dirty="0"/>
              <a:t>40% of demand is supplied ahead of time</a:t>
            </a:r>
          </a:p>
          <a:p>
            <a:pPr lvl="2"/>
            <a:endParaRPr lang="en-US" altLang="en-US" sz="400" dirty="0"/>
          </a:p>
          <a:p>
            <a:pPr lvl="2"/>
            <a:r>
              <a:rPr lang="en-US" altLang="en-US" sz="2800" dirty="0"/>
              <a:t>20% is supplied on time </a:t>
            </a:r>
          </a:p>
          <a:p>
            <a:pPr lvl="2"/>
            <a:endParaRPr lang="en-US" altLang="en-US" sz="400" dirty="0"/>
          </a:p>
          <a:p>
            <a:pPr lvl="2"/>
            <a:r>
              <a:rPr lang="en-US" altLang="en-US" sz="2800" dirty="0"/>
              <a:t>40% is supplied late</a:t>
            </a:r>
          </a:p>
          <a:p>
            <a:pPr lvl="2"/>
            <a:endParaRPr lang="en-US" altLang="en-US" sz="800" dirty="0"/>
          </a:p>
          <a:p>
            <a:pPr>
              <a:buSzPct val="125000"/>
            </a:pPr>
            <a:r>
              <a:rPr lang="en-US" altLang="en-US" sz="3600" dirty="0"/>
              <a:t>Observing JIT Rule 1 “balances the line”</a:t>
            </a:r>
          </a:p>
          <a:p>
            <a:pPr lvl="2"/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762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C39C-B3C4-45FC-8C89-B338EAB9F2D1}" type="slidenum">
              <a:rPr lang="en-US" altLang="en-US"/>
              <a:pPr/>
              <a:t>111</a:t>
            </a:fld>
            <a:endParaRPr lang="en-US" alt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JIT Rule </a:t>
            </a:r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JIT Rule 2: Work in small, appropriate, and smart </a:t>
            </a:r>
            <a:r>
              <a:rPr lang="en-US" altLang="en-US" sz="3100" dirty="0" smtClean="0"/>
              <a:t>batches</a:t>
            </a:r>
            <a:endParaRPr lang="en-US" altLang="en-US" sz="400" i="1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We refer to a batch (lot) as several units which are processed sequentially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There are working (production) batches and transfer batches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/>
              <a:t>A working batch reflects several units that are processed at a work center in between two </a:t>
            </a:r>
            <a:r>
              <a:rPr lang="en-US" altLang="en-US" sz="3100" dirty="0" smtClean="0"/>
              <a:t>setups</a:t>
            </a:r>
            <a:endParaRPr lang="en-US" altLang="en-US" sz="4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The determination of batch size is an important issue in planning a service or production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In pharmaceuticals, if the work batches are too big, we may lose products due to expiration dates</a:t>
            </a:r>
          </a:p>
        </p:txBody>
      </p:sp>
    </p:spTree>
    <p:extLst>
      <p:ext uri="{BB962C8B-B14F-4D97-AF65-F5344CB8AC3E}">
        <p14:creationId xmlns:p14="http://schemas.microsoft.com/office/powerpoint/2010/main" val="20805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AF94-56E3-48FD-8AE5-9C40F3506881}" type="slidenum">
              <a:rPr lang="en-US" altLang="en-US"/>
              <a:pPr/>
              <a:t>112</a:t>
            </a:fld>
            <a:endParaRPr lang="en-US" alt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500" dirty="0"/>
              <a:t>Batch Size May Vary as the Process Unfolds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 smtClean="0"/>
              <a:t>Variation in batch sizes can lead to inefficiencies</a:t>
            </a:r>
          </a:p>
          <a:p>
            <a:pPr lvl="1">
              <a:buSzPct val="125000"/>
            </a:pPr>
            <a:r>
              <a:rPr lang="en-US" altLang="en-US" sz="3000" dirty="0" smtClean="0"/>
              <a:t>The </a:t>
            </a:r>
            <a:r>
              <a:rPr lang="en-US" altLang="en-US" sz="3000" dirty="0"/>
              <a:t>purchase batch for production is 10,000 </a:t>
            </a:r>
            <a:r>
              <a:rPr lang="en-US" altLang="en-US" sz="3000" dirty="0" smtClean="0"/>
              <a:t>units</a:t>
            </a:r>
            <a:endParaRPr lang="en-US" altLang="en-US" sz="100" i="1" dirty="0"/>
          </a:p>
          <a:p>
            <a:pPr lvl="1">
              <a:buSzPct val="125000"/>
            </a:pPr>
            <a:r>
              <a:rPr lang="en-US" altLang="en-US" sz="3000" dirty="0"/>
              <a:t>The shipment batch from the material’s supplier is 1,000 </a:t>
            </a:r>
            <a:r>
              <a:rPr lang="en-US" altLang="en-US" sz="3000" dirty="0" smtClean="0"/>
              <a:t>units</a:t>
            </a:r>
            <a:endParaRPr lang="en-US" altLang="en-US" sz="100" dirty="0"/>
          </a:p>
          <a:p>
            <a:pPr lvl="1">
              <a:buSzPct val="125000"/>
            </a:pPr>
            <a:r>
              <a:rPr lang="en-US" altLang="en-US" sz="3000" dirty="0"/>
              <a:t>Batch size when inspecting a shipment is 500 </a:t>
            </a:r>
            <a:r>
              <a:rPr lang="en-US" altLang="en-US" sz="3000" dirty="0" smtClean="0"/>
              <a:t>units</a:t>
            </a:r>
            <a:endParaRPr lang="en-US" altLang="en-US" sz="100" dirty="0"/>
          </a:p>
          <a:p>
            <a:pPr lvl="1">
              <a:buSzPct val="125000"/>
            </a:pPr>
            <a:r>
              <a:rPr lang="en-US" altLang="en-US" sz="3000" b="1" dirty="0"/>
              <a:t>Production batch </a:t>
            </a:r>
            <a:r>
              <a:rPr lang="en-US" altLang="en-US" sz="3000" dirty="0"/>
              <a:t>is 100 </a:t>
            </a:r>
            <a:r>
              <a:rPr lang="en-US" altLang="en-US" sz="3000" dirty="0" smtClean="0"/>
              <a:t>units</a:t>
            </a:r>
            <a:endParaRPr lang="en-US" altLang="en-US" sz="100" dirty="0"/>
          </a:p>
          <a:p>
            <a:pPr lvl="1">
              <a:buSzPct val="125000"/>
            </a:pPr>
            <a:r>
              <a:rPr lang="en-US" altLang="en-US" sz="3000" b="1" dirty="0" smtClean="0"/>
              <a:t>Transfer </a:t>
            </a:r>
            <a:r>
              <a:rPr lang="en-US" altLang="en-US" sz="3000" b="1" dirty="0"/>
              <a:t>batch </a:t>
            </a:r>
            <a:r>
              <a:rPr lang="en-US" altLang="en-US" sz="3000" dirty="0"/>
              <a:t>between workstations is 50 </a:t>
            </a:r>
            <a:r>
              <a:rPr lang="en-US" altLang="en-US" sz="3000" dirty="0" smtClean="0"/>
              <a:t>units</a:t>
            </a:r>
            <a:endParaRPr lang="en-US" altLang="en-US" sz="100" dirty="0"/>
          </a:p>
          <a:p>
            <a:pPr lvl="1">
              <a:buSzPct val="125000"/>
            </a:pPr>
            <a:r>
              <a:rPr lang="en-US" altLang="en-US" sz="3000" dirty="0"/>
              <a:t>Batch size for delivery to customer is 250 units</a:t>
            </a:r>
          </a:p>
        </p:txBody>
      </p:sp>
    </p:spTree>
    <p:extLst>
      <p:ext uri="{BB962C8B-B14F-4D97-AF65-F5344CB8AC3E}">
        <p14:creationId xmlns:p14="http://schemas.microsoft.com/office/powerpoint/2010/main" val="9631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614A-4FA2-49C4-BDCB-3840C666D108}" type="slidenum">
              <a:rPr lang="en-US" altLang="en-US"/>
              <a:pPr/>
              <a:t>113</a:t>
            </a:fld>
            <a:endParaRPr lang="en-US" alt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Transfer Batches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A transfer batch can relate to </a:t>
            </a:r>
            <a:endParaRPr lang="en-US" altLang="en-US" sz="700" dirty="0"/>
          </a:p>
          <a:p>
            <a:pPr lvl="2">
              <a:lnSpc>
                <a:spcPct val="80000"/>
              </a:lnSpc>
            </a:pPr>
            <a:r>
              <a:rPr lang="en-US" altLang="en-US" sz="2400" dirty="0"/>
              <a:t>How frequently a consultant-specialist visits the </a:t>
            </a:r>
            <a:r>
              <a:rPr lang="en-US" altLang="en-US" sz="2400" dirty="0" smtClean="0"/>
              <a:t>ED</a:t>
            </a:r>
            <a:endParaRPr lang="en-US" altLang="en-US" sz="400" dirty="0"/>
          </a:p>
          <a:p>
            <a:pPr lvl="2">
              <a:lnSpc>
                <a:spcPct val="80000"/>
              </a:lnSpc>
            </a:pPr>
            <a:r>
              <a:rPr lang="en-US" altLang="en-US" sz="2400" dirty="0"/>
              <a:t>How frequently blood specimens are transferred from the ward to the </a:t>
            </a:r>
            <a:r>
              <a:rPr lang="en-US" altLang="en-US" sz="2400" dirty="0" smtClean="0"/>
              <a:t>laboratory</a:t>
            </a:r>
          </a:p>
          <a:p>
            <a:pPr lvl="2">
              <a:lnSpc>
                <a:spcPct val="80000"/>
              </a:lnSpc>
            </a:pPr>
            <a:endParaRPr lang="en-US" altLang="en-US" sz="700" dirty="0"/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Transfer batch: The number of units, number of work hours, or frequency of transfer between one workstation and another</a:t>
            </a:r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The transfer batch can be bigger than, smaller than, or equal in size to the work batch</a:t>
            </a:r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The desire is to make the transfer batches as small as possible</a:t>
            </a:r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The next two pages illustrate the effects of transfer batches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5434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9D82-E234-4EDE-AE82-43BD1E2BA813}" type="slidenum">
              <a:rPr lang="en-US" altLang="en-US"/>
              <a:pPr/>
              <a:t>114</a:t>
            </a:fld>
            <a:endParaRPr lang="en-US" alt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altLang="en-US" sz="2900" dirty="0"/>
              <a:t>Response Time of a 1-2-3 System with a Transfer Batch of 25 Units</a:t>
            </a:r>
          </a:p>
        </p:txBody>
      </p:sp>
      <p:sp>
        <p:nvSpPr>
          <p:cNvPr id="656392" name="Text Box 8"/>
          <p:cNvSpPr txBox="1">
            <a:spLocks noChangeArrowheads="1"/>
          </p:cNvSpPr>
          <p:nvPr/>
        </p:nvSpPr>
        <p:spPr bwMode="auto">
          <a:xfrm>
            <a:off x="5181601" y="1828800"/>
            <a:ext cx="205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Production batch: 25 units</a:t>
            </a:r>
          </a:p>
        </p:txBody>
      </p:sp>
      <p:sp>
        <p:nvSpPr>
          <p:cNvPr id="656408" name="Text Box 24"/>
          <p:cNvSpPr txBox="1">
            <a:spLocks noChangeArrowheads="1"/>
          </p:cNvSpPr>
          <p:nvPr/>
        </p:nvSpPr>
        <p:spPr bwMode="auto">
          <a:xfrm>
            <a:off x="5257801" y="2362200"/>
            <a:ext cx="1878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Transfer batch: 25 units</a:t>
            </a:r>
          </a:p>
        </p:txBody>
      </p:sp>
      <p:sp>
        <p:nvSpPr>
          <p:cNvPr id="656409" name="Line 25"/>
          <p:cNvSpPr>
            <a:spLocks noChangeShapeType="1"/>
          </p:cNvSpPr>
          <p:nvPr/>
        </p:nvSpPr>
        <p:spPr bwMode="auto">
          <a:xfrm>
            <a:off x="3429000" y="3505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410" name="Line 26"/>
          <p:cNvSpPr>
            <a:spLocks noChangeShapeType="1"/>
          </p:cNvSpPr>
          <p:nvPr/>
        </p:nvSpPr>
        <p:spPr bwMode="auto">
          <a:xfrm>
            <a:off x="3429000" y="5334000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411" name="Line 27"/>
          <p:cNvSpPr>
            <a:spLocks noChangeShapeType="1"/>
          </p:cNvSpPr>
          <p:nvPr/>
        </p:nvSpPr>
        <p:spPr bwMode="auto">
          <a:xfrm flipV="1">
            <a:off x="9601200" y="3505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412" name="AutoShape 28"/>
          <p:cNvSpPr>
            <a:spLocks noChangeArrowheads="1"/>
          </p:cNvSpPr>
          <p:nvPr/>
        </p:nvSpPr>
        <p:spPr bwMode="auto">
          <a:xfrm>
            <a:off x="4038600" y="1447800"/>
            <a:ext cx="914400" cy="2362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56413" name="AutoShape 29"/>
          <p:cNvSpPr>
            <a:spLocks noChangeArrowheads="1"/>
          </p:cNvSpPr>
          <p:nvPr/>
        </p:nvSpPr>
        <p:spPr bwMode="auto">
          <a:xfrm>
            <a:off x="4229100" y="1600200"/>
            <a:ext cx="533400" cy="457200"/>
          </a:xfrm>
          <a:prstGeom prst="flowChartProcess">
            <a:avLst/>
          </a:prstGeom>
          <a:solidFill>
            <a:srgbClr val="8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656414" name="AutoShape 30"/>
          <p:cNvSpPr>
            <a:spLocks noChangeArrowheads="1"/>
          </p:cNvSpPr>
          <p:nvPr/>
        </p:nvSpPr>
        <p:spPr bwMode="auto">
          <a:xfrm>
            <a:off x="4191000" y="3124200"/>
            <a:ext cx="609600" cy="533400"/>
          </a:xfrm>
          <a:prstGeom prst="flowChart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656415" name="AutoShape 31"/>
          <p:cNvSpPr>
            <a:spLocks noChangeArrowheads="1"/>
          </p:cNvSpPr>
          <p:nvPr/>
        </p:nvSpPr>
        <p:spPr bwMode="auto">
          <a:xfrm rot="5400000">
            <a:off x="4193381" y="2324894"/>
            <a:ext cx="604838" cy="533400"/>
          </a:xfrm>
          <a:prstGeom prst="flowChartPreparation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altLang="en-US"/>
              <a:t>2</a:t>
            </a:r>
          </a:p>
        </p:txBody>
      </p:sp>
      <p:cxnSp>
        <p:nvCxnSpPr>
          <p:cNvPr id="656417" name="AutoShape 33"/>
          <p:cNvCxnSpPr>
            <a:cxnSpLocks noChangeShapeType="1"/>
            <a:stCxn id="656413" idx="2"/>
            <a:endCxn id="656415" idx="1"/>
          </p:cNvCxnSpPr>
          <p:nvPr/>
        </p:nvCxnSpPr>
        <p:spPr bwMode="auto">
          <a:xfrm>
            <a:off x="4495800" y="2057401"/>
            <a:ext cx="1588" cy="2317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419" name="AutoShape 35"/>
          <p:cNvCxnSpPr>
            <a:cxnSpLocks noChangeShapeType="1"/>
            <a:stCxn id="656415" idx="3"/>
            <a:endCxn id="656414" idx="0"/>
          </p:cNvCxnSpPr>
          <p:nvPr/>
        </p:nvCxnSpPr>
        <p:spPr bwMode="auto">
          <a:xfrm flipH="1">
            <a:off x="4495800" y="2894014"/>
            <a:ext cx="1588" cy="2301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420" name="AutoShape 36"/>
          <p:cNvCxnSpPr>
            <a:cxnSpLocks noChangeShapeType="1"/>
            <a:endCxn id="656413" idx="0"/>
          </p:cNvCxnSpPr>
          <p:nvPr/>
        </p:nvCxnSpPr>
        <p:spPr bwMode="auto">
          <a:xfrm>
            <a:off x="4495800" y="1447800"/>
            <a:ext cx="0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421" name="AutoShape 37"/>
          <p:cNvCxnSpPr>
            <a:cxnSpLocks noChangeShapeType="1"/>
            <a:stCxn id="656414" idx="2"/>
            <a:endCxn id="656412" idx="2"/>
          </p:cNvCxnSpPr>
          <p:nvPr/>
        </p:nvCxnSpPr>
        <p:spPr bwMode="auto">
          <a:xfrm>
            <a:off x="4495800" y="3657600"/>
            <a:ext cx="0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6422" name="Text Box 38"/>
          <p:cNvSpPr txBox="1">
            <a:spLocks noChangeArrowheads="1"/>
          </p:cNvSpPr>
          <p:nvPr/>
        </p:nvSpPr>
        <p:spPr bwMode="auto">
          <a:xfrm>
            <a:off x="2057400" y="3505200"/>
            <a:ext cx="1157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Department 3</a:t>
            </a:r>
          </a:p>
        </p:txBody>
      </p:sp>
      <p:sp>
        <p:nvSpPr>
          <p:cNvPr id="656423" name="Text Box 39"/>
          <p:cNvSpPr txBox="1">
            <a:spLocks noChangeArrowheads="1"/>
          </p:cNvSpPr>
          <p:nvPr/>
        </p:nvSpPr>
        <p:spPr bwMode="auto">
          <a:xfrm>
            <a:off x="2057400" y="4114800"/>
            <a:ext cx="1157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Department 2</a:t>
            </a:r>
          </a:p>
        </p:txBody>
      </p:sp>
      <p:sp>
        <p:nvSpPr>
          <p:cNvPr id="656424" name="Text Box 40"/>
          <p:cNvSpPr txBox="1">
            <a:spLocks noChangeArrowheads="1"/>
          </p:cNvSpPr>
          <p:nvPr/>
        </p:nvSpPr>
        <p:spPr bwMode="auto">
          <a:xfrm>
            <a:off x="2057400" y="4724400"/>
            <a:ext cx="1157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Department 1</a:t>
            </a:r>
          </a:p>
        </p:txBody>
      </p:sp>
      <p:sp>
        <p:nvSpPr>
          <p:cNvPr id="656425" name="Text Box 41"/>
          <p:cNvSpPr txBox="1">
            <a:spLocks noChangeArrowheads="1"/>
          </p:cNvSpPr>
          <p:nvPr/>
        </p:nvSpPr>
        <p:spPr bwMode="auto">
          <a:xfrm>
            <a:off x="5562601" y="5410200"/>
            <a:ext cx="1287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Response Time</a:t>
            </a:r>
          </a:p>
        </p:txBody>
      </p:sp>
      <p:sp>
        <p:nvSpPr>
          <p:cNvPr id="656426" name="Text Box 42"/>
          <p:cNvSpPr txBox="1">
            <a:spLocks noChangeArrowheads="1"/>
          </p:cNvSpPr>
          <p:nvPr/>
        </p:nvSpPr>
        <p:spPr bwMode="auto">
          <a:xfrm>
            <a:off x="8991600" y="5029200"/>
            <a:ext cx="55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656482" name="Line 98"/>
          <p:cNvSpPr>
            <a:spLocks noChangeShapeType="1"/>
          </p:cNvSpPr>
          <p:nvPr/>
        </p:nvSpPr>
        <p:spPr bwMode="auto">
          <a:xfrm flipH="1" flipV="1">
            <a:off x="5638800" y="4495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483" name="Line 99"/>
          <p:cNvSpPr>
            <a:spLocks noChangeShapeType="1"/>
          </p:cNvSpPr>
          <p:nvPr/>
        </p:nvSpPr>
        <p:spPr bwMode="auto">
          <a:xfrm flipH="1" flipV="1">
            <a:off x="76200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56496" name="Group 112"/>
          <p:cNvGrpSpPr>
            <a:grpSpLocks/>
          </p:cNvGrpSpPr>
          <p:nvPr/>
        </p:nvGrpSpPr>
        <p:grpSpPr bwMode="auto">
          <a:xfrm>
            <a:off x="3657600" y="4724400"/>
            <a:ext cx="1981200" cy="381000"/>
            <a:chOff x="1248" y="2976"/>
            <a:chExt cx="1248" cy="240"/>
          </a:xfrm>
        </p:grpSpPr>
        <p:sp>
          <p:nvSpPr>
            <p:cNvPr id="656485" name="Rectangle 101"/>
            <p:cNvSpPr>
              <a:spLocks noChangeArrowheads="1"/>
            </p:cNvSpPr>
            <p:nvPr/>
          </p:nvSpPr>
          <p:spPr bwMode="auto">
            <a:xfrm>
              <a:off x="1248" y="2976"/>
              <a:ext cx="1248" cy="24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56428" name="Line 44"/>
            <p:cNvSpPr>
              <a:spLocks noChangeShapeType="1"/>
            </p:cNvSpPr>
            <p:nvPr/>
          </p:nvSpPr>
          <p:spPr bwMode="auto">
            <a:xfrm>
              <a:off x="134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29" name="Line 45"/>
            <p:cNvSpPr>
              <a:spLocks noChangeShapeType="1"/>
            </p:cNvSpPr>
            <p:nvPr/>
          </p:nvSpPr>
          <p:spPr bwMode="auto">
            <a:xfrm>
              <a:off x="148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0" name="Line 46"/>
            <p:cNvSpPr>
              <a:spLocks noChangeShapeType="1"/>
            </p:cNvSpPr>
            <p:nvPr/>
          </p:nvSpPr>
          <p:spPr bwMode="auto">
            <a:xfrm>
              <a:off x="168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1" name="Line 47"/>
            <p:cNvSpPr>
              <a:spLocks noChangeShapeType="1"/>
            </p:cNvSpPr>
            <p:nvPr/>
          </p:nvSpPr>
          <p:spPr bwMode="auto">
            <a:xfrm>
              <a:off x="211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2" name="Line 48"/>
            <p:cNvSpPr>
              <a:spLocks noChangeShapeType="1"/>
            </p:cNvSpPr>
            <p:nvPr/>
          </p:nvSpPr>
          <p:spPr bwMode="auto">
            <a:xfrm>
              <a:off x="240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3" name="Line 49"/>
            <p:cNvSpPr>
              <a:spLocks noChangeShapeType="1"/>
            </p:cNvSpPr>
            <p:nvPr/>
          </p:nvSpPr>
          <p:spPr bwMode="auto">
            <a:xfrm>
              <a:off x="225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4" name="Line 50"/>
            <p:cNvSpPr>
              <a:spLocks noChangeShapeType="1"/>
            </p:cNvSpPr>
            <p:nvPr/>
          </p:nvSpPr>
          <p:spPr bwMode="auto">
            <a:xfrm>
              <a:off x="192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5" name="Line 51"/>
            <p:cNvSpPr>
              <a:spLocks noChangeShapeType="1"/>
            </p:cNvSpPr>
            <p:nvPr/>
          </p:nvSpPr>
          <p:spPr bwMode="auto">
            <a:xfrm>
              <a:off x="163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6" name="Line 52"/>
            <p:cNvSpPr>
              <a:spLocks noChangeShapeType="1"/>
            </p:cNvSpPr>
            <p:nvPr/>
          </p:nvSpPr>
          <p:spPr bwMode="auto">
            <a:xfrm>
              <a:off x="153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7" name="Line 53"/>
            <p:cNvSpPr>
              <a:spLocks noChangeShapeType="1"/>
            </p:cNvSpPr>
            <p:nvPr/>
          </p:nvSpPr>
          <p:spPr bwMode="auto">
            <a:xfrm>
              <a:off x="139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8" name="Line 54"/>
            <p:cNvSpPr>
              <a:spLocks noChangeShapeType="1"/>
            </p:cNvSpPr>
            <p:nvPr/>
          </p:nvSpPr>
          <p:spPr bwMode="auto">
            <a:xfrm>
              <a:off x="158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9" name="Line 55"/>
            <p:cNvSpPr>
              <a:spLocks noChangeShapeType="1"/>
            </p:cNvSpPr>
            <p:nvPr/>
          </p:nvSpPr>
          <p:spPr bwMode="auto">
            <a:xfrm>
              <a:off x="216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40" name="Line 56"/>
            <p:cNvSpPr>
              <a:spLocks noChangeShapeType="1"/>
            </p:cNvSpPr>
            <p:nvPr/>
          </p:nvSpPr>
          <p:spPr bwMode="auto">
            <a:xfrm>
              <a:off x="230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42" name="Line 58"/>
            <p:cNvSpPr>
              <a:spLocks noChangeShapeType="1"/>
            </p:cNvSpPr>
            <p:nvPr/>
          </p:nvSpPr>
          <p:spPr bwMode="auto">
            <a:xfrm>
              <a:off x="177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43" name="Line 59"/>
            <p:cNvSpPr>
              <a:spLocks noChangeShapeType="1"/>
            </p:cNvSpPr>
            <p:nvPr/>
          </p:nvSpPr>
          <p:spPr bwMode="auto">
            <a:xfrm>
              <a:off x="201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84" name="Line 100"/>
            <p:cNvSpPr>
              <a:spLocks noChangeShapeType="1"/>
            </p:cNvSpPr>
            <p:nvPr/>
          </p:nvSpPr>
          <p:spPr bwMode="auto">
            <a:xfrm>
              <a:off x="182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86" name="Line 102"/>
            <p:cNvSpPr>
              <a:spLocks noChangeShapeType="1"/>
            </p:cNvSpPr>
            <p:nvPr/>
          </p:nvSpPr>
          <p:spPr bwMode="auto">
            <a:xfrm>
              <a:off x="144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87" name="Line 103"/>
            <p:cNvSpPr>
              <a:spLocks noChangeShapeType="1"/>
            </p:cNvSpPr>
            <p:nvPr/>
          </p:nvSpPr>
          <p:spPr bwMode="auto">
            <a:xfrm>
              <a:off x="187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88" name="Line 104"/>
            <p:cNvSpPr>
              <a:spLocks noChangeShapeType="1"/>
            </p:cNvSpPr>
            <p:nvPr/>
          </p:nvSpPr>
          <p:spPr bwMode="auto">
            <a:xfrm>
              <a:off x="196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89" name="Line 105"/>
            <p:cNvSpPr>
              <a:spLocks noChangeShapeType="1"/>
            </p:cNvSpPr>
            <p:nvPr/>
          </p:nvSpPr>
          <p:spPr bwMode="auto">
            <a:xfrm>
              <a:off x="206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90" name="Line 106"/>
            <p:cNvSpPr>
              <a:spLocks noChangeShapeType="1"/>
            </p:cNvSpPr>
            <p:nvPr/>
          </p:nvSpPr>
          <p:spPr bwMode="auto">
            <a:xfrm>
              <a:off x="220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91" name="Line 107"/>
            <p:cNvSpPr>
              <a:spLocks noChangeShapeType="1"/>
            </p:cNvSpPr>
            <p:nvPr/>
          </p:nvSpPr>
          <p:spPr bwMode="auto">
            <a:xfrm>
              <a:off x="235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92" name="Line 108"/>
            <p:cNvSpPr>
              <a:spLocks noChangeShapeType="1"/>
            </p:cNvSpPr>
            <p:nvPr/>
          </p:nvSpPr>
          <p:spPr bwMode="auto">
            <a:xfrm>
              <a:off x="172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93" name="Line 109"/>
            <p:cNvSpPr>
              <a:spLocks noChangeShapeType="1"/>
            </p:cNvSpPr>
            <p:nvPr/>
          </p:nvSpPr>
          <p:spPr bwMode="auto">
            <a:xfrm>
              <a:off x="129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94" name="Line 110"/>
            <p:cNvSpPr>
              <a:spLocks noChangeShapeType="1"/>
            </p:cNvSpPr>
            <p:nvPr/>
          </p:nvSpPr>
          <p:spPr bwMode="auto">
            <a:xfrm>
              <a:off x="244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6497" name="Group 113"/>
          <p:cNvGrpSpPr>
            <a:grpSpLocks/>
          </p:cNvGrpSpPr>
          <p:nvPr/>
        </p:nvGrpSpPr>
        <p:grpSpPr bwMode="auto">
          <a:xfrm>
            <a:off x="5638800" y="4114800"/>
            <a:ext cx="1981200" cy="381000"/>
            <a:chOff x="1248" y="2976"/>
            <a:chExt cx="1248" cy="240"/>
          </a:xfrm>
        </p:grpSpPr>
        <p:sp>
          <p:nvSpPr>
            <p:cNvPr id="656498" name="Rectangle 114"/>
            <p:cNvSpPr>
              <a:spLocks noChangeArrowheads="1"/>
            </p:cNvSpPr>
            <p:nvPr/>
          </p:nvSpPr>
          <p:spPr bwMode="auto">
            <a:xfrm>
              <a:off x="1248" y="2976"/>
              <a:ext cx="1248" cy="24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56499" name="Line 115"/>
            <p:cNvSpPr>
              <a:spLocks noChangeShapeType="1"/>
            </p:cNvSpPr>
            <p:nvPr/>
          </p:nvSpPr>
          <p:spPr bwMode="auto">
            <a:xfrm>
              <a:off x="134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0" name="Line 116"/>
            <p:cNvSpPr>
              <a:spLocks noChangeShapeType="1"/>
            </p:cNvSpPr>
            <p:nvPr/>
          </p:nvSpPr>
          <p:spPr bwMode="auto">
            <a:xfrm>
              <a:off x="148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1" name="Line 117"/>
            <p:cNvSpPr>
              <a:spLocks noChangeShapeType="1"/>
            </p:cNvSpPr>
            <p:nvPr/>
          </p:nvSpPr>
          <p:spPr bwMode="auto">
            <a:xfrm>
              <a:off x="168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2" name="Line 118"/>
            <p:cNvSpPr>
              <a:spLocks noChangeShapeType="1"/>
            </p:cNvSpPr>
            <p:nvPr/>
          </p:nvSpPr>
          <p:spPr bwMode="auto">
            <a:xfrm>
              <a:off x="211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3" name="Line 119"/>
            <p:cNvSpPr>
              <a:spLocks noChangeShapeType="1"/>
            </p:cNvSpPr>
            <p:nvPr/>
          </p:nvSpPr>
          <p:spPr bwMode="auto">
            <a:xfrm>
              <a:off x="240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4" name="Line 120"/>
            <p:cNvSpPr>
              <a:spLocks noChangeShapeType="1"/>
            </p:cNvSpPr>
            <p:nvPr/>
          </p:nvSpPr>
          <p:spPr bwMode="auto">
            <a:xfrm>
              <a:off x="225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5" name="Line 121"/>
            <p:cNvSpPr>
              <a:spLocks noChangeShapeType="1"/>
            </p:cNvSpPr>
            <p:nvPr/>
          </p:nvSpPr>
          <p:spPr bwMode="auto">
            <a:xfrm>
              <a:off x="192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6" name="Line 122"/>
            <p:cNvSpPr>
              <a:spLocks noChangeShapeType="1"/>
            </p:cNvSpPr>
            <p:nvPr/>
          </p:nvSpPr>
          <p:spPr bwMode="auto">
            <a:xfrm>
              <a:off x="163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7" name="Line 123"/>
            <p:cNvSpPr>
              <a:spLocks noChangeShapeType="1"/>
            </p:cNvSpPr>
            <p:nvPr/>
          </p:nvSpPr>
          <p:spPr bwMode="auto">
            <a:xfrm>
              <a:off x="153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8" name="Line 124"/>
            <p:cNvSpPr>
              <a:spLocks noChangeShapeType="1"/>
            </p:cNvSpPr>
            <p:nvPr/>
          </p:nvSpPr>
          <p:spPr bwMode="auto">
            <a:xfrm>
              <a:off x="139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9" name="Line 125"/>
            <p:cNvSpPr>
              <a:spLocks noChangeShapeType="1"/>
            </p:cNvSpPr>
            <p:nvPr/>
          </p:nvSpPr>
          <p:spPr bwMode="auto">
            <a:xfrm>
              <a:off x="158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0" name="Line 126"/>
            <p:cNvSpPr>
              <a:spLocks noChangeShapeType="1"/>
            </p:cNvSpPr>
            <p:nvPr/>
          </p:nvSpPr>
          <p:spPr bwMode="auto">
            <a:xfrm>
              <a:off x="216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1" name="Line 127"/>
            <p:cNvSpPr>
              <a:spLocks noChangeShapeType="1"/>
            </p:cNvSpPr>
            <p:nvPr/>
          </p:nvSpPr>
          <p:spPr bwMode="auto">
            <a:xfrm>
              <a:off x="230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2" name="Line 128"/>
            <p:cNvSpPr>
              <a:spLocks noChangeShapeType="1"/>
            </p:cNvSpPr>
            <p:nvPr/>
          </p:nvSpPr>
          <p:spPr bwMode="auto">
            <a:xfrm>
              <a:off x="177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3" name="Line 129"/>
            <p:cNvSpPr>
              <a:spLocks noChangeShapeType="1"/>
            </p:cNvSpPr>
            <p:nvPr/>
          </p:nvSpPr>
          <p:spPr bwMode="auto">
            <a:xfrm>
              <a:off x="201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4" name="Line 130"/>
            <p:cNvSpPr>
              <a:spLocks noChangeShapeType="1"/>
            </p:cNvSpPr>
            <p:nvPr/>
          </p:nvSpPr>
          <p:spPr bwMode="auto">
            <a:xfrm>
              <a:off x="182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5" name="Line 131"/>
            <p:cNvSpPr>
              <a:spLocks noChangeShapeType="1"/>
            </p:cNvSpPr>
            <p:nvPr/>
          </p:nvSpPr>
          <p:spPr bwMode="auto">
            <a:xfrm>
              <a:off x="144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6" name="Line 132"/>
            <p:cNvSpPr>
              <a:spLocks noChangeShapeType="1"/>
            </p:cNvSpPr>
            <p:nvPr/>
          </p:nvSpPr>
          <p:spPr bwMode="auto">
            <a:xfrm>
              <a:off x="187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7" name="Line 133"/>
            <p:cNvSpPr>
              <a:spLocks noChangeShapeType="1"/>
            </p:cNvSpPr>
            <p:nvPr/>
          </p:nvSpPr>
          <p:spPr bwMode="auto">
            <a:xfrm>
              <a:off x="196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8" name="Line 134"/>
            <p:cNvSpPr>
              <a:spLocks noChangeShapeType="1"/>
            </p:cNvSpPr>
            <p:nvPr/>
          </p:nvSpPr>
          <p:spPr bwMode="auto">
            <a:xfrm>
              <a:off x="206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9" name="Line 135"/>
            <p:cNvSpPr>
              <a:spLocks noChangeShapeType="1"/>
            </p:cNvSpPr>
            <p:nvPr/>
          </p:nvSpPr>
          <p:spPr bwMode="auto">
            <a:xfrm>
              <a:off x="220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0" name="Line 136"/>
            <p:cNvSpPr>
              <a:spLocks noChangeShapeType="1"/>
            </p:cNvSpPr>
            <p:nvPr/>
          </p:nvSpPr>
          <p:spPr bwMode="auto">
            <a:xfrm>
              <a:off x="235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1" name="Line 137"/>
            <p:cNvSpPr>
              <a:spLocks noChangeShapeType="1"/>
            </p:cNvSpPr>
            <p:nvPr/>
          </p:nvSpPr>
          <p:spPr bwMode="auto">
            <a:xfrm>
              <a:off x="172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2" name="Line 138"/>
            <p:cNvSpPr>
              <a:spLocks noChangeShapeType="1"/>
            </p:cNvSpPr>
            <p:nvPr/>
          </p:nvSpPr>
          <p:spPr bwMode="auto">
            <a:xfrm>
              <a:off x="129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3" name="Line 139"/>
            <p:cNvSpPr>
              <a:spLocks noChangeShapeType="1"/>
            </p:cNvSpPr>
            <p:nvPr/>
          </p:nvSpPr>
          <p:spPr bwMode="auto">
            <a:xfrm>
              <a:off x="244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6524" name="Group 140"/>
          <p:cNvGrpSpPr>
            <a:grpSpLocks/>
          </p:cNvGrpSpPr>
          <p:nvPr/>
        </p:nvGrpSpPr>
        <p:grpSpPr bwMode="auto">
          <a:xfrm>
            <a:off x="7620000" y="3505200"/>
            <a:ext cx="1981200" cy="381000"/>
            <a:chOff x="1248" y="2976"/>
            <a:chExt cx="1248" cy="240"/>
          </a:xfrm>
        </p:grpSpPr>
        <p:sp>
          <p:nvSpPr>
            <p:cNvPr id="656525" name="Rectangle 141"/>
            <p:cNvSpPr>
              <a:spLocks noChangeArrowheads="1"/>
            </p:cNvSpPr>
            <p:nvPr/>
          </p:nvSpPr>
          <p:spPr bwMode="auto">
            <a:xfrm>
              <a:off x="1248" y="2976"/>
              <a:ext cx="1248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56526" name="Line 142"/>
            <p:cNvSpPr>
              <a:spLocks noChangeShapeType="1"/>
            </p:cNvSpPr>
            <p:nvPr/>
          </p:nvSpPr>
          <p:spPr bwMode="auto">
            <a:xfrm>
              <a:off x="134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7" name="Line 143"/>
            <p:cNvSpPr>
              <a:spLocks noChangeShapeType="1"/>
            </p:cNvSpPr>
            <p:nvPr/>
          </p:nvSpPr>
          <p:spPr bwMode="auto">
            <a:xfrm>
              <a:off x="148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8" name="Line 144"/>
            <p:cNvSpPr>
              <a:spLocks noChangeShapeType="1"/>
            </p:cNvSpPr>
            <p:nvPr/>
          </p:nvSpPr>
          <p:spPr bwMode="auto">
            <a:xfrm>
              <a:off x="168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9" name="Line 145"/>
            <p:cNvSpPr>
              <a:spLocks noChangeShapeType="1"/>
            </p:cNvSpPr>
            <p:nvPr/>
          </p:nvSpPr>
          <p:spPr bwMode="auto">
            <a:xfrm>
              <a:off x="211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0" name="Line 146"/>
            <p:cNvSpPr>
              <a:spLocks noChangeShapeType="1"/>
            </p:cNvSpPr>
            <p:nvPr/>
          </p:nvSpPr>
          <p:spPr bwMode="auto">
            <a:xfrm>
              <a:off x="240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1" name="Line 147"/>
            <p:cNvSpPr>
              <a:spLocks noChangeShapeType="1"/>
            </p:cNvSpPr>
            <p:nvPr/>
          </p:nvSpPr>
          <p:spPr bwMode="auto">
            <a:xfrm>
              <a:off x="225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2" name="Line 148"/>
            <p:cNvSpPr>
              <a:spLocks noChangeShapeType="1"/>
            </p:cNvSpPr>
            <p:nvPr/>
          </p:nvSpPr>
          <p:spPr bwMode="auto">
            <a:xfrm>
              <a:off x="192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3" name="Line 149"/>
            <p:cNvSpPr>
              <a:spLocks noChangeShapeType="1"/>
            </p:cNvSpPr>
            <p:nvPr/>
          </p:nvSpPr>
          <p:spPr bwMode="auto">
            <a:xfrm>
              <a:off x="163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4" name="Line 150"/>
            <p:cNvSpPr>
              <a:spLocks noChangeShapeType="1"/>
            </p:cNvSpPr>
            <p:nvPr/>
          </p:nvSpPr>
          <p:spPr bwMode="auto">
            <a:xfrm>
              <a:off x="153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5" name="Line 151"/>
            <p:cNvSpPr>
              <a:spLocks noChangeShapeType="1"/>
            </p:cNvSpPr>
            <p:nvPr/>
          </p:nvSpPr>
          <p:spPr bwMode="auto">
            <a:xfrm>
              <a:off x="139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6" name="Line 152"/>
            <p:cNvSpPr>
              <a:spLocks noChangeShapeType="1"/>
            </p:cNvSpPr>
            <p:nvPr/>
          </p:nvSpPr>
          <p:spPr bwMode="auto">
            <a:xfrm>
              <a:off x="158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7" name="Line 153"/>
            <p:cNvSpPr>
              <a:spLocks noChangeShapeType="1"/>
            </p:cNvSpPr>
            <p:nvPr/>
          </p:nvSpPr>
          <p:spPr bwMode="auto">
            <a:xfrm>
              <a:off x="216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8" name="Line 154"/>
            <p:cNvSpPr>
              <a:spLocks noChangeShapeType="1"/>
            </p:cNvSpPr>
            <p:nvPr/>
          </p:nvSpPr>
          <p:spPr bwMode="auto">
            <a:xfrm>
              <a:off x="230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9" name="Line 155"/>
            <p:cNvSpPr>
              <a:spLocks noChangeShapeType="1"/>
            </p:cNvSpPr>
            <p:nvPr/>
          </p:nvSpPr>
          <p:spPr bwMode="auto">
            <a:xfrm>
              <a:off x="177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0" name="Line 156"/>
            <p:cNvSpPr>
              <a:spLocks noChangeShapeType="1"/>
            </p:cNvSpPr>
            <p:nvPr/>
          </p:nvSpPr>
          <p:spPr bwMode="auto">
            <a:xfrm>
              <a:off x="201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1" name="Line 157"/>
            <p:cNvSpPr>
              <a:spLocks noChangeShapeType="1"/>
            </p:cNvSpPr>
            <p:nvPr/>
          </p:nvSpPr>
          <p:spPr bwMode="auto">
            <a:xfrm>
              <a:off x="182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2" name="Line 158"/>
            <p:cNvSpPr>
              <a:spLocks noChangeShapeType="1"/>
            </p:cNvSpPr>
            <p:nvPr/>
          </p:nvSpPr>
          <p:spPr bwMode="auto">
            <a:xfrm>
              <a:off x="1440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3" name="Line 159"/>
            <p:cNvSpPr>
              <a:spLocks noChangeShapeType="1"/>
            </p:cNvSpPr>
            <p:nvPr/>
          </p:nvSpPr>
          <p:spPr bwMode="auto">
            <a:xfrm>
              <a:off x="187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4" name="Line 160"/>
            <p:cNvSpPr>
              <a:spLocks noChangeShapeType="1"/>
            </p:cNvSpPr>
            <p:nvPr/>
          </p:nvSpPr>
          <p:spPr bwMode="auto">
            <a:xfrm>
              <a:off x="196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5" name="Line 161"/>
            <p:cNvSpPr>
              <a:spLocks noChangeShapeType="1"/>
            </p:cNvSpPr>
            <p:nvPr/>
          </p:nvSpPr>
          <p:spPr bwMode="auto">
            <a:xfrm>
              <a:off x="2064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6" name="Line 162"/>
            <p:cNvSpPr>
              <a:spLocks noChangeShapeType="1"/>
            </p:cNvSpPr>
            <p:nvPr/>
          </p:nvSpPr>
          <p:spPr bwMode="auto">
            <a:xfrm>
              <a:off x="220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7" name="Line 163"/>
            <p:cNvSpPr>
              <a:spLocks noChangeShapeType="1"/>
            </p:cNvSpPr>
            <p:nvPr/>
          </p:nvSpPr>
          <p:spPr bwMode="auto">
            <a:xfrm>
              <a:off x="2352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8" name="Line 164"/>
            <p:cNvSpPr>
              <a:spLocks noChangeShapeType="1"/>
            </p:cNvSpPr>
            <p:nvPr/>
          </p:nvSpPr>
          <p:spPr bwMode="auto">
            <a:xfrm>
              <a:off x="172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9" name="Line 165"/>
            <p:cNvSpPr>
              <a:spLocks noChangeShapeType="1"/>
            </p:cNvSpPr>
            <p:nvPr/>
          </p:nvSpPr>
          <p:spPr bwMode="auto">
            <a:xfrm>
              <a:off x="1296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50" name="Line 166"/>
            <p:cNvSpPr>
              <a:spLocks noChangeShapeType="1"/>
            </p:cNvSpPr>
            <p:nvPr/>
          </p:nvSpPr>
          <p:spPr bwMode="auto">
            <a:xfrm>
              <a:off x="2448" y="297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6551" name="Text Box 167"/>
          <p:cNvSpPr txBox="1">
            <a:spLocks noChangeArrowheads="1"/>
          </p:cNvSpPr>
          <p:nvPr/>
        </p:nvSpPr>
        <p:spPr bwMode="auto">
          <a:xfrm>
            <a:off x="9448800" y="5486401"/>
            <a:ext cx="2936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i="1">
                <a:latin typeface="Times New Roman" panose="02020603050405020304" pitchFamily="18" charset="0"/>
              </a:rPr>
              <a:t>t</a:t>
            </a:r>
            <a:r>
              <a:rPr lang="en-US" altLang="en-US" sz="1400" i="1" baseline="-25000">
                <a:latin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71685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4816-754D-4E1D-9E6A-E3CFA09B19D2}" type="slidenum">
              <a:rPr lang="en-US" altLang="en-US"/>
              <a:pPr/>
              <a:t>115</a:t>
            </a:fld>
            <a:endParaRPr lang="en-US" alt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altLang="en-US" sz="2900" dirty="0"/>
              <a:t>Response Time of a 1-2-3 System with a Transfer Batch of 5 Units</a:t>
            </a:r>
          </a:p>
        </p:txBody>
      </p:sp>
      <p:pic>
        <p:nvPicPr>
          <p:cNvPr id="657530" name="Picture 1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1295400"/>
            <a:ext cx="7307263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338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0AA-3D25-4FB9-9DCE-77B25BF20C3D}" type="slidenum">
              <a:rPr lang="en-US" altLang="en-US"/>
              <a:pPr/>
              <a:t>116</a:t>
            </a:fld>
            <a:endParaRPr lang="en-US" alt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Transfer Batches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Both figures have production batches of 25 units, but different transfer batches</a:t>
            </a:r>
          </a:p>
          <a:p>
            <a:pPr>
              <a:buSzPct val="125000"/>
            </a:pPr>
            <a:endParaRPr lang="en-US" altLang="en-US" sz="800" dirty="0"/>
          </a:p>
          <a:p>
            <a:pPr lvl="2"/>
            <a:r>
              <a:rPr lang="en-US" altLang="en-US" sz="2800" dirty="0"/>
              <a:t>The 25 units of the batch are transferred from station 1 to station 2 once the full batch is processed in station 1</a:t>
            </a:r>
          </a:p>
          <a:p>
            <a:pPr lvl="2"/>
            <a:endParaRPr lang="en-US" altLang="en-US" sz="400" dirty="0"/>
          </a:p>
          <a:p>
            <a:pPr lvl="2"/>
            <a:r>
              <a:rPr lang="en-US" altLang="en-US" sz="2800" dirty="0"/>
              <a:t>Once fully processed in station 2, the batch is transferred to station 3</a:t>
            </a:r>
          </a:p>
          <a:p>
            <a:pPr lvl="2"/>
            <a:r>
              <a:rPr lang="en-US" altLang="en-US" sz="2800" dirty="0"/>
              <a:t>After being processed in station 3, the batch is sent to the customer</a:t>
            </a:r>
          </a:p>
          <a:p>
            <a:pPr lvl="2"/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336951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5EA7-56E5-4DEB-92EA-23E256DEF819}" type="slidenum">
              <a:rPr lang="en-US" altLang="en-US"/>
              <a:pPr/>
              <a:t>117</a:t>
            </a:fld>
            <a:endParaRPr lang="en-US" alt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Transfer Batches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>
            <a:normAutofit/>
          </a:bodyPr>
          <a:lstStyle/>
          <a:p>
            <a:pPr>
              <a:buSzPct val="125000"/>
            </a:pPr>
            <a:r>
              <a:rPr lang="en-US" altLang="en-US" sz="3600" dirty="0"/>
              <a:t>The system response time here is long, t</a:t>
            </a:r>
            <a:r>
              <a:rPr lang="en-US" altLang="en-US" sz="3600" baseline="-25000" dirty="0"/>
              <a:t>1</a:t>
            </a:r>
          </a:p>
          <a:p>
            <a:pPr>
              <a:buSzPct val="125000"/>
            </a:pPr>
            <a:r>
              <a:rPr lang="en-US" altLang="en-US" sz="3600" dirty="0"/>
              <a:t>There is also a concern that the bottleneck (e.g., station 2) may have idle time when waiting for the finished batch from station 1</a:t>
            </a:r>
          </a:p>
          <a:p>
            <a:pPr>
              <a:buSzPct val="125000"/>
            </a:pPr>
            <a:endParaRPr lang="en-US" altLang="en-US" sz="800" dirty="0"/>
          </a:p>
          <a:p>
            <a:pPr lvl="2"/>
            <a:r>
              <a:rPr lang="en-US" altLang="en-US" sz="2800" dirty="0"/>
              <a:t>The production batch is still 25, but the transfer batch has been cut to 5 units</a:t>
            </a:r>
          </a:p>
          <a:p>
            <a:pPr lvl="2"/>
            <a:endParaRPr lang="en-US" altLang="en-US" sz="400" dirty="0"/>
          </a:p>
          <a:p>
            <a:pPr lvl="2"/>
            <a:r>
              <a:rPr lang="en-US" altLang="en-US" sz="2800" dirty="0"/>
              <a:t>Once 5 units have been processed at a given station, they are transferred to the next station</a:t>
            </a:r>
          </a:p>
          <a:p>
            <a:pPr lvl="2"/>
            <a:endParaRPr lang="en-US" altLang="en-US" sz="400" dirty="0"/>
          </a:p>
          <a:p>
            <a:pPr lvl="2"/>
            <a:r>
              <a:rPr lang="en-US" altLang="en-US" sz="2800" dirty="0"/>
              <a:t>Note that the response time has been reduced to t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 units</a:t>
            </a:r>
          </a:p>
          <a:p>
            <a:pPr lvl="2"/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4290754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8AAB-FD04-481C-9A1A-734D90F5531A}" type="slidenum">
              <a:rPr lang="en-US" altLang="en-US"/>
              <a:pPr/>
              <a:t>118</a:t>
            </a:fld>
            <a:endParaRPr lang="en-US" altLang="en-US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Transfer Batches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>
            <a:normAutofit lnSpcReduction="10000"/>
          </a:bodyPr>
          <a:lstStyle/>
          <a:p>
            <a:pPr>
              <a:buSzPct val="125000"/>
            </a:pPr>
            <a:r>
              <a:rPr lang="en-US" altLang="en-US" sz="3600" dirty="0"/>
              <a:t>To fully exploit this improvement, the customer needs to accept partial shipments</a:t>
            </a:r>
          </a:p>
          <a:p>
            <a:pPr>
              <a:buSzPct val="125000"/>
            </a:pPr>
            <a:endParaRPr lang="en-US" altLang="en-US" sz="1600" dirty="0"/>
          </a:p>
          <a:p>
            <a:pPr>
              <a:buSzPct val="125000"/>
            </a:pPr>
            <a:r>
              <a:rPr lang="en-US" altLang="en-US" sz="3600" dirty="0"/>
              <a:t>If so, the first units can be sent to the customer after t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units of time</a:t>
            </a:r>
          </a:p>
          <a:p>
            <a:pPr>
              <a:buSzPct val="125000"/>
            </a:pPr>
            <a:endParaRPr lang="en-US" altLang="en-US" sz="1600" dirty="0"/>
          </a:p>
          <a:p>
            <a:pPr>
              <a:buSzPct val="125000"/>
            </a:pPr>
            <a:r>
              <a:rPr lang="en-US" altLang="en-US" sz="3600" dirty="0"/>
              <a:t>In many situations, customers are happy to receive some units early, with the rest to follow shortly thereafter</a:t>
            </a:r>
          </a:p>
          <a:p>
            <a:pPr>
              <a:buSzPct val="125000"/>
            </a:pPr>
            <a:endParaRPr lang="en-US" altLang="en-US" sz="1600" dirty="0"/>
          </a:p>
          <a:p>
            <a:pPr>
              <a:buSzPct val="125000"/>
            </a:pPr>
            <a:r>
              <a:rPr lang="en-US" altLang="en-US" sz="3600" dirty="0"/>
              <a:t>We discuss an example that comes from the ED of a large hospital next</a:t>
            </a:r>
          </a:p>
          <a:p>
            <a:pPr>
              <a:buSzPct val="125000"/>
            </a:pPr>
            <a:endParaRPr lang="en-US" altLang="en-US" sz="800" dirty="0"/>
          </a:p>
          <a:p>
            <a:pPr lvl="2"/>
            <a:endParaRPr lang="en-US" altLang="en-US" sz="400" dirty="0"/>
          </a:p>
          <a:p>
            <a:pPr lvl="2"/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2816494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0D6B-D553-4E14-9E09-F94D7CE59FE5}" type="slidenum">
              <a:rPr lang="en-US" altLang="en-US"/>
              <a:pPr/>
              <a:t>119</a:t>
            </a:fld>
            <a:endParaRPr lang="en-US" alt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An Example of Transfer Batches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In the ED, some patients have their blood drawn for various tests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In the past, the staff would wait approximately an hour for numerous specimens to collect on the tray before transferring them to the lab 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700" dirty="0"/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This caused an average wait of ½ hour for each specimen</a:t>
            </a:r>
          </a:p>
          <a:p>
            <a:pPr lvl="2">
              <a:lnSpc>
                <a:spcPct val="90000"/>
              </a:lnSpc>
            </a:pPr>
            <a:endParaRPr lang="en-US" altLang="en-US" sz="7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Today, each blood specimen is transferred to the lab immediately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The shorter response time of test results yields a shorter patient stay in the ED and quicker diagnoses and treatment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299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4233-5486-4AD3-B289-D5C1FDD9498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An Example -- continued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A competing hospital (Hospital B) adopted and adapted a computerized patient record system used in other hospitals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600" dirty="0"/>
              <a:t>Within one year, it worked reasonably well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Hospital A sought an optimal solution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Hospital B settled for a satisfactory solution</a:t>
            </a:r>
          </a:p>
        </p:txBody>
      </p:sp>
    </p:spTree>
    <p:extLst>
      <p:ext uri="{BB962C8B-B14F-4D97-AF65-F5344CB8AC3E}">
        <p14:creationId xmlns:p14="http://schemas.microsoft.com/office/powerpoint/2010/main" val="34473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D7E3-7CBC-4068-8586-03307D1C790B}" type="slidenum">
              <a:rPr lang="en-US" altLang="en-US"/>
              <a:pPr/>
              <a:t>120</a:t>
            </a:fld>
            <a:endParaRPr lang="en-US" alt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Transfer Batches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In production and maintenance processes, the transfer batch is measured by the number of units</a:t>
            </a:r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In service organizations, the transfer batch is measured in terms of the frequency of transfer (e.g., one hour)</a:t>
            </a:r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In a large hospital, the response time of returning lab results to the wards was reduced by a factor of 10 simply by reducing the size of the transfer batch </a:t>
            </a:r>
          </a:p>
          <a:p>
            <a:pPr>
              <a:lnSpc>
                <a:spcPct val="80000"/>
              </a:lnSpc>
              <a:buSzPct val="125000"/>
            </a:pPr>
            <a:endParaRPr lang="en-US" altLang="en-US" sz="700" dirty="0"/>
          </a:p>
          <a:p>
            <a:pPr lvl="2">
              <a:lnSpc>
                <a:spcPct val="80000"/>
              </a:lnSpc>
            </a:pPr>
            <a:r>
              <a:rPr lang="en-US" altLang="en-US" sz="2400" dirty="0"/>
              <a:t>The transfer batch was determined by the size of the transfer trays</a:t>
            </a:r>
          </a:p>
          <a:p>
            <a:pPr lvl="2">
              <a:lnSpc>
                <a:spcPct val="80000"/>
              </a:lnSpc>
            </a:pPr>
            <a:r>
              <a:rPr lang="en-US" altLang="en-US" sz="2400" dirty="0"/>
              <a:t>Large trays were replaced with smaller ones</a:t>
            </a:r>
          </a:p>
          <a:p>
            <a:pPr lvl="2">
              <a:lnSpc>
                <a:spcPct val="80000"/>
              </a:lnSpc>
            </a:pPr>
            <a:r>
              <a:rPr lang="en-US" altLang="en-US" sz="2400" dirty="0"/>
              <a:t>The frequency of transfers increased and response times were shortened</a:t>
            </a:r>
          </a:p>
          <a:p>
            <a:pPr lvl="2">
              <a:lnSpc>
                <a:spcPct val="80000"/>
              </a:lnSpc>
            </a:pPr>
            <a:endParaRPr lang="en-US" altLang="en-US" sz="700" dirty="0"/>
          </a:p>
        </p:txBody>
      </p:sp>
    </p:spTree>
    <p:extLst>
      <p:ext uri="{BB962C8B-B14F-4D97-AF65-F5344CB8AC3E}">
        <p14:creationId xmlns:p14="http://schemas.microsoft.com/office/powerpoint/2010/main" val="9557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5862-8BB5-448B-9A88-F1200F726F68}" type="slidenum">
              <a:rPr lang="en-US" altLang="en-US"/>
              <a:pPr/>
              <a:t>121</a:t>
            </a:fld>
            <a:endParaRPr lang="en-US" alt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800" dirty="0"/>
              <a:t>Working (Production) Batches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A new setup is initiated only when the work on the current batch is completed and we are ready to work on the next batch</a:t>
            </a:r>
          </a:p>
          <a:p>
            <a:pPr>
              <a:buSzPct val="125000"/>
            </a:pPr>
            <a:r>
              <a:rPr lang="en-US" altLang="en-US" sz="3200" dirty="0"/>
              <a:t>Working batch (or production batch): The number of units (or labor hours) that are worked on continuously at a workstation</a:t>
            </a:r>
          </a:p>
          <a:p>
            <a:pPr>
              <a:buSzPct val="125000"/>
            </a:pPr>
            <a:endParaRPr lang="en-US" altLang="en-US" sz="700" dirty="0"/>
          </a:p>
          <a:p>
            <a:pPr lvl="2"/>
            <a:r>
              <a:rPr lang="en-US" altLang="en-US" sz="2400" dirty="0"/>
              <a:t>This is the amount of work between one setup and the next</a:t>
            </a:r>
          </a:p>
          <a:p>
            <a:pPr>
              <a:buSzPct val="125000"/>
            </a:pPr>
            <a:r>
              <a:rPr lang="en-US" altLang="en-US" sz="3200" dirty="0"/>
              <a:t>Let’s examine the effect of shifting from large working batches to smaller </a:t>
            </a:r>
            <a:r>
              <a:rPr lang="en-US" altLang="en-US" sz="3200" dirty="0" smtClean="0"/>
              <a:t>ones</a:t>
            </a:r>
          </a:p>
          <a:p>
            <a:pPr lvl="1">
              <a:buSzPct val="125000"/>
            </a:pPr>
            <a:r>
              <a:rPr lang="en-US" altLang="en-US" sz="2800" dirty="0" smtClean="0"/>
              <a:t>In the context of billing</a:t>
            </a:r>
            <a:endParaRPr lang="en-US" altLang="en-US" sz="2800" dirty="0"/>
          </a:p>
          <a:p>
            <a:pPr lvl="2"/>
            <a:endParaRPr lang="en-US" altLang="en-US" sz="2400" dirty="0"/>
          </a:p>
          <a:p>
            <a:pPr lvl="2"/>
            <a:endParaRPr lang="en-US" altLang="en-US" sz="700" dirty="0"/>
          </a:p>
        </p:txBody>
      </p:sp>
    </p:spTree>
    <p:extLst>
      <p:ext uri="{BB962C8B-B14F-4D97-AF65-F5344CB8AC3E}">
        <p14:creationId xmlns:p14="http://schemas.microsoft.com/office/powerpoint/2010/main" val="91786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A025-D3C9-4E2C-B152-FB6987B81145}" type="slidenum">
              <a:rPr lang="en-US" altLang="en-US"/>
              <a:pPr/>
              <a:t>122</a:t>
            </a:fld>
            <a:endParaRPr lang="en-US" altLang="en-US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3600" dirty="0"/>
              <a:t>Working with Large Working Batches</a:t>
            </a:r>
          </a:p>
        </p:txBody>
      </p:sp>
      <p:sp>
        <p:nvSpPr>
          <p:cNvPr id="664580" name="Line 4"/>
          <p:cNvSpPr>
            <a:spLocks noChangeShapeType="1"/>
          </p:cNvSpPr>
          <p:nvPr/>
        </p:nvSpPr>
        <p:spPr bwMode="auto">
          <a:xfrm>
            <a:off x="3048000" y="5715000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581" name="Line 5"/>
          <p:cNvSpPr>
            <a:spLocks noChangeShapeType="1"/>
          </p:cNvSpPr>
          <p:nvPr/>
        </p:nvSpPr>
        <p:spPr bwMode="auto">
          <a:xfrm flipV="1">
            <a:off x="3124200" y="1295400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 rot="16200000">
            <a:off x="1485900" y="3619500"/>
            <a:ext cx="4038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4583" name="Text Box 7"/>
          <p:cNvSpPr txBox="1">
            <a:spLocks noChangeArrowheads="1"/>
          </p:cNvSpPr>
          <p:nvPr/>
        </p:nvSpPr>
        <p:spPr bwMode="auto">
          <a:xfrm>
            <a:off x="6324600" y="5867400"/>
            <a:ext cx="66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664584" name="Text Box 8"/>
          <p:cNvSpPr txBox="1">
            <a:spLocks noChangeArrowheads="1"/>
          </p:cNvSpPr>
          <p:nvPr/>
        </p:nvSpPr>
        <p:spPr bwMode="auto">
          <a:xfrm rot="16200000">
            <a:off x="780256" y="3226078"/>
            <a:ext cx="2249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Number of Units</a:t>
            </a:r>
          </a:p>
        </p:txBody>
      </p:sp>
      <p:sp>
        <p:nvSpPr>
          <p:cNvPr id="664585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64586" name="Text Box 10"/>
          <p:cNvSpPr txBox="1">
            <a:spLocks noChangeArrowheads="1"/>
          </p:cNvSpPr>
          <p:nvPr/>
        </p:nvSpPr>
        <p:spPr bwMode="auto">
          <a:xfrm>
            <a:off x="2362201" y="1447800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400</a:t>
            </a:r>
          </a:p>
        </p:txBody>
      </p:sp>
      <p:sp>
        <p:nvSpPr>
          <p:cNvPr id="664587" name="Line 11"/>
          <p:cNvSpPr>
            <a:spLocks noChangeShapeType="1"/>
          </p:cNvSpPr>
          <p:nvPr/>
        </p:nvSpPr>
        <p:spPr bwMode="auto">
          <a:xfrm>
            <a:off x="2971800" y="3429000"/>
            <a:ext cx="7162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588" name="Text Box 12"/>
          <p:cNvSpPr txBox="1">
            <a:spLocks noChangeArrowheads="1"/>
          </p:cNvSpPr>
          <p:nvPr/>
        </p:nvSpPr>
        <p:spPr bwMode="auto">
          <a:xfrm>
            <a:off x="2362201" y="3200400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200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 rot="16200000">
            <a:off x="4229100" y="3619500"/>
            <a:ext cx="4038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4590" name="Rectangle 14"/>
          <p:cNvSpPr>
            <a:spLocks noChangeArrowheads="1"/>
          </p:cNvSpPr>
          <p:nvPr/>
        </p:nvSpPr>
        <p:spPr bwMode="auto">
          <a:xfrm rot="16200000">
            <a:off x="6972300" y="3619500"/>
            <a:ext cx="4038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2286001" y="3657600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(average)</a:t>
            </a:r>
          </a:p>
        </p:txBody>
      </p:sp>
      <p:sp>
        <p:nvSpPr>
          <p:cNvPr id="664592" name="Line 16"/>
          <p:cNvSpPr>
            <a:spLocks noChangeShapeType="1"/>
          </p:cNvSpPr>
          <p:nvPr/>
        </p:nvSpPr>
        <p:spPr bwMode="auto">
          <a:xfrm>
            <a:off x="2971800" y="34290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593" name="Line 17"/>
          <p:cNvSpPr>
            <a:spLocks noChangeShapeType="1"/>
          </p:cNvSpPr>
          <p:nvPr/>
        </p:nvSpPr>
        <p:spPr bwMode="auto">
          <a:xfrm>
            <a:off x="2971800" y="1676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18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A19A-7318-43AB-8E5F-EA9A0C3F1431}" type="slidenum">
              <a:rPr lang="en-US" altLang="en-US"/>
              <a:pPr/>
              <a:t>123</a:t>
            </a:fld>
            <a:endParaRPr lang="en-US" altLang="en-US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3600" dirty="0"/>
              <a:t>Working with Smaller Working Batches</a:t>
            </a:r>
          </a:p>
        </p:txBody>
      </p:sp>
      <p:sp>
        <p:nvSpPr>
          <p:cNvPr id="665604" name="Line 4"/>
          <p:cNvSpPr>
            <a:spLocks noChangeShapeType="1"/>
          </p:cNvSpPr>
          <p:nvPr/>
        </p:nvSpPr>
        <p:spPr bwMode="auto">
          <a:xfrm>
            <a:off x="2971800" y="5029200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05" name="Line 5"/>
          <p:cNvSpPr>
            <a:spLocks noChangeShapeType="1"/>
          </p:cNvSpPr>
          <p:nvPr/>
        </p:nvSpPr>
        <p:spPr bwMode="auto">
          <a:xfrm flipV="1">
            <a:off x="3048000" y="2286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06" name="Rectangle 6"/>
          <p:cNvSpPr>
            <a:spLocks noChangeArrowheads="1"/>
          </p:cNvSpPr>
          <p:nvPr/>
        </p:nvSpPr>
        <p:spPr bwMode="auto">
          <a:xfrm rot="16200000">
            <a:off x="23622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07" name="Text Box 7"/>
          <p:cNvSpPr txBox="1">
            <a:spLocks noChangeArrowheads="1"/>
          </p:cNvSpPr>
          <p:nvPr/>
        </p:nvSpPr>
        <p:spPr bwMode="auto">
          <a:xfrm>
            <a:off x="6248400" y="5181600"/>
            <a:ext cx="663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665608" name="Text Box 8"/>
          <p:cNvSpPr txBox="1">
            <a:spLocks noChangeArrowheads="1"/>
          </p:cNvSpPr>
          <p:nvPr/>
        </p:nvSpPr>
        <p:spPr bwMode="auto">
          <a:xfrm rot="16200000">
            <a:off x="1106602" y="3518178"/>
            <a:ext cx="17491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Number of Units</a:t>
            </a:r>
          </a:p>
        </p:txBody>
      </p:sp>
      <p:sp>
        <p:nvSpPr>
          <p:cNvPr id="665609" name="Text Box 9"/>
          <p:cNvSpPr txBox="1">
            <a:spLocks noChangeArrowheads="1"/>
          </p:cNvSpPr>
          <p:nvPr/>
        </p:nvSpPr>
        <p:spPr bwMode="auto">
          <a:xfrm>
            <a:off x="2667000" y="48006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65610" name="Text Box 10"/>
          <p:cNvSpPr txBox="1">
            <a:spLocks noChangeArrowheads="1"/>
          </p:cNvSpPr>
          <p:nvPr/>
        </p:nvSpPr>
        <p:spPr bwMode="auto">
          <a:xfrm>
            <a:off x="2362201" y="2667000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665611" name="Line 11"/>
          <p:cNvSpPr>
            <a:spLocks noChangeShapeType="1"/>
          </p:cNvSpPr>
          <p:nvPr/>
        </p:nvSpPr>
        <p:spPr bwMode="auto">
          <a:xfrm>
            <a:off x="3048000" y="3810000"/>
            <a:ext cx="7162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12" name="Text Box 12"/>
          <p:cNvSpPr txBox="1">
            <a:spLocks noChangeArrowheads="1"/>
          </p:cNvSpPr>
          <p:nvPr/>
        </p:nvSpPr>
        <p:spPr bwMode="auto">
          <a:xfrm>
            <a:off x="2438400" y="36576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665613" name="Rectangle 13"/>
          <p:cNvSpPr>
            <a:spLocks noChangeArrowheads="1"/>
          </p:cNvSpPr>
          <p:nvPr/>
        </p:nvSpPr>
        <p:spPr bwMode="auto">
          <a:xfrm rot="16200000">
            <a:off x="29718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14" name="Rectangle 14"/>
          <p:cNvSpPr>
            <a:spLocks noChangeArrowheads="1"/>
          </p:cNvSpPr>
          <p:nvPr/>
        </p:nvSpPr>
        <p:spPr bwMode="auto">
          <a:xfrm rot="16200000">
            <a:off x="35814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15" name="Rectangle 15"/>
          <p:cNvSpPr>
            <a:spLocks noChangeArrowheads="1"/>
          </p:cNvSpPr>
          <p:nvPr/>
        </p:nvSpPr>
        <p:spPr bwMode="auto">
          <a:xfrm rot="16200000">
            <a:off x="41910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16" name="Rectangle 16"/>
          <p:cNvSpPr>
            <a:spLocks noChangeArrowheads="1"/>
          </p:cNvSpPr>
          <p:nvPr/>
        </p:nvSpPr>
        <p:spPr bwMode="auto">
          <a:xfrm rot="16200000">
            <a:off x="47244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17" name="Rectangle 17"/>
          <p:cNvSpPr>
            <a:spLocks noChangeArrowheads="1"/>
          </p:cNvSpPr>
          <p:nvPr/>
        </p:nvSpPr>
        <p:spPr bwMode="auto">
          <a:xfrm rot="16200000">
            <a:off x="52578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18" name="Rectangle 18"/>
          <p:cNvSpPr>
            <a:spLocks noChangeArrowheads="1"/>
          </p:cNvSpPr>
          <p:nvPr/>
        </p:nvSpPr>
        <p:spPr bwMode="auto">
          <a:xfrm rot="16200000">
            <a:off x="64008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19" name="Rectangle 19"/>
          <p:cNvSpPr>
            <a:spLocks noChangeArrowheads="1"/>
          </p:cNvSpPr>
          <p:nvPr/>
        </p:nvSpPr>
        <p:spPr bwMode="auto">
          <a:xfrm rot="16200000">
            <a:off x="58674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20" name="Rectangle 20"/>
          <p:cNvSpPr>
            <a:spLocks noChangeArrowheads="1"/>
          </p:cNvSpPr>
          <p:nvPr/>
        </p:nvSpPr>
        <p:spPr bwMode="auto">
          <a:xfrm rot="16200000">
            <a:off x="70104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21" name="Rectangle 21"/>
          <p:cNvSpPr>
            <a:spLocks noChangeArrowheads="1"/>
          </p:cNvSpPr>
          <p:nvPr/>
        </p:nvSpPr>
        <p:spPr bwMode="auto">
          <a:xfrm rot="16200000">
            <a:off x="75438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22" name="Rectangle 22"/>
          <p:cNvSpPr>
            <a:spLocks noChangeArrowheads="1"/>
          </p:cNvSpPr>
          <p:nvPr/>
        </p:nvSpPr>
        <p:spPr bwMode="auto">
          <a:xfrm rot="16200000">
            <a:off x="81534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23" name="Rectangle 23"/>
          <p:cNvSpPr>
            <a:spLocks noChangeArrowheads="1"/>
          </p:cNvSpPr>
          <p:nvPr/>
        </p:nvSpPr>
        <p:spPr bwMode="auto">
          <a:xfrm rot="16200000">
            <a:off x="8839200" y="3886200"/>
            <a:ext cx="2133600" cy="152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24" name="Text Box 24"/>
          <p:cNvSpPr txBox="1">
            <a:spLocks noChangeArrowheads="1"/>
          </p:cNvSpPr>
          <p:nvPr/>
        </p:nvSpPr>
        <p:spPr bwMode="auto">
          <a:xfrm>
            <a:off x="2133601" y="4084638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latin typeface="Times New Roman" panose="02020603050405020304" pitchFamily="18" charset="0"/>
              </a:rPr>
              <a:t>(average)</a:t>
            </a:r>
          </a:p>
        </p:txBody>
      </p:sp>
      <p:sp>
        <p:nvSpPr>
          <p:cNvPr id="665625" name="Line 25"/>
          <p:cNvSpPr>
            <a:spLocks noChangeShapeType="1"/>
          </p:cNvSpPr>
          <p:nvPr/>
        </p:nvSpPr>
        <p:spPr bwMode="auto">
          <a:xfrm>
            <a:off x="2895600" y="38100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26" name="Line 26"/>
          <p:cNvSpPr>
            <a:spLocks noChangeShapeType="1"/>
          </p:cNvSpPr>
          <p:nvPr/>
        </p:nvSpPr>
        <p:spPr bwMode="auto">
          <a:xfrm>
            <a:off x="2971800" y="28956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81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32D0-4680-4BCA-B10F-AEBC2DBAEE11}" type="slidenum">
              <a:rPr lang="en-US" altLang="en-US"/>
              <a:pPr/>
              <a:t>124</a:t>
            </a:fld>
            <a:endParaRPr lang="en-US" altLang="en-US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Shift from Large to Small Working Batches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Shifting to small working batches is a major contribution of Japan to management</a:t>
            </a:r>
          </a:p>
          <a:p>
            <a:pPr>
              <a:buSzPct val="125000"/>
            </a:pPr>
            <a:r>
              <a:rPr lang="en-US" altLang="en-US" sz="3200" dirty="0" smtClean="0"/>
              <a:t>A </a:t>
            </a:r>
            <a:r>
              <a:rPr lang="en-US" altLang="en-US" sz="3200" dirty="0"/>
              <a:t>shift from monthly batches to weekly ones reduced the amount of WIP from 200 to 50 units</a:t>
            </a:r>
          </a:p>
          <a:p>
            <a:pPr>
              <a:buSzPct val="125000"/>
            </a:pPr>
            <a:r>
              <a:rPr lang="en-US" altLang="en-US" sz="3200" dirty="0"/>
              <a:t>The reduction of the working batch has two positive outcomes</a:t>
            </a:r>
          </a:p>
          <a:p>
            <a:pPr>
              <a:buSzPct val="125000"/>
            </a:pPr>
            <a:endParaRPr lang="en-US" altLang="en-US" sz="700" dirty="0"/>
          </a:p>
          <a:p>
            <a:pPr lvl="2"/>
            <a:r>
              <a:rPr lang="en-US" altLang="en-US" sz="2400" dirty="0"/>
              <a:t>Reduction of WIP and response times</a:t>
            </a:r>
          </a:p>
          <a:p>
            <a:pPr lvl="2"/>
            <a:r>
              <a:rPr lang="en-US" altLang="en-US" sz="2400" dirty="0"/>
              <a:t>Improved quality and service to the customer</a:t>
            </a:r>
          </a:p>
          <a:p>
            <a:pPr lvl="2"/>
            <a:endParaRPr lang="en-US" altLang="en-US" sz="2400" dirty="0"/>
          </a:p>
          <a:p>
            <a:pPr lvl="2"/>
            <a:endParaRPr lang="en-US" altLang="en-US" sz="700" dirty="0"/>
          </a:p>
        </p:txBody>
      </p:sp>
    </p:spTree>
    <p:extLst>
      <p:ext uri="{BB962C8B-B14F-4D97-AF65-F5344CB8AC3E}">
        <p14:creationId xmlns:p14="http://schemas.microsoft.com/office/powerpoint/2010/main" val="2583054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B676-3D94-4F79-86F2-18DF6842698C}" type="slidenum">
              <a:rPr lang="en-US" altLang="en-US"/>
              <a:pPr/>
              <a:t>125</a:t>
            </a:fld>
            <a:endParaRPr lang="en-US" alt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The Benefits of JIT Rule </a:t>
            </a:r>
            <a:r>
              <a:rPr lang="en-US" altLang="en-US" sz="3400" dirty="0" smtClean="0"/>
              <a:t>2: Example</a:t>
            </a:r>
            <a:endParaRPr lang="en-US" altLang="en-US" sz="3400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/>
              <a:t>In a billing department of a large hospital, preparing and mailing bills occurred once a month</a:t>
            </a:r>
          </a:p>
          <a:p>
            <a:pPr>
              <a:buSzPct val="125000"/>
            </a:pPr>
            <a:r>
              <a:rPr lang="en-US" altLang="en-US" sz="3000" dirty="0"/>
              <a:t>When billing took place, the department was under pressure</a:t>
            </a:r>
          </a:p>
          <a:p>
            <a:pPr lvl="2"/>
            <a:r>
              <a:rPr lang="en-US" altLang="en-US" sz="2400" dirty="0"/>
              <a:t>Problems and mistakes resulted</a:t>
            </a:r>
          </a:p>
          <a:p>
            <a:pPr>
              <a:buSzPct val="125000"/>
            </a:pPr>
            <a:r>
              <a:rPr lang="en-US" altLang="en-US" sz="3000" dirty="0"/>
              <a:t>As a remedy, the tasks were performed three times a month</a:t>
            </a:r>
          </a:p>
          <a:p>
            <a:pPr lvl="2"/>
            <a:r>
              <a:rPr lang="en-US" altLang="en-US" sz="2400" dirty="0"/>
              <a:t>The pressure decreased as did billing errors</a:t>
            </a:r>
          </a:p>
          <a:p>
            <a:pPr lvl="2"/>
            <a:r>
              <a:rPr lang="en-US" altLang="en-US" sz="2400" dirty="0"/>
              <a:t>Better customer service resulted</a:t>
            </a:r>
          </a:p>
          <a:p>
            <a:pPr lvl="2"/>
            <a:r>
              <a:rPr lang="en-US" altLang="en-US" sz="2400" dirty="0"/>
              <a:t>It reduced the number of customer calls during peak hours</a:t>
            </a:r>
          </a:p>
        </p:txBody>
      </p:sp>
    </p:spTree>
    <p:extLst>
      <p:ext uri="{BB962C8B-B14F-4D97-AF65-F5344CB8AC3E}">
        <p14:creationId xmlns:p14="http://schemas.microsoft.com/office/powerpoint/2010/main" val="245667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B537-7731-43E1-84A9-76E7D906D28D}" type="slidenum">
              <a:rPr lang="en-US" altLang="en-US"/>
              <a:pPr/>
              <a:t>126</a:t>
            </a:fld>
            <a:endParaRPr lang="en-US" alt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The Benefits of JIT Rule </a:t>
            </a:r>
            <a:r>
              <a:rPr lang="en-US" altLang="en-US" sz="3400" dirty="0" smtClean="0"/>
              <a:t>2: Example</a:t>
            </a:r>
            <a:endParaRPr lang="en-US" altLang="en-US" sz="3400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In a medical electronics firm that produced expensive imaging equipment, systems were manufactured in batches of 6 months’ supply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While assembling the first units, engineers discovered problems with the electronic boards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firm moved to producing smaller batches of  2 months’ supply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The cycle time was reduced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The number of rejects was reduced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JIT Rule 2 means working with small, appropriate, and smart batches</a:t>
            </a:r>
          </a:p>
        </p:txBody>
      </p:sp>
    </p:spTree>
    <p:extLst>
      <p:ext uri="{BB962C8B-B14F-4D97-AF65-F5344CB8AC3E}">
        <p14:creationId xmlns:p14="http://schemas.microsoft.com/office/powerpoint/2010/main" val="30755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D6F5-DA4C-4656-B42F-15EF77B67AC1}" type="slidenum">
              <a:rPr lang="en-US" altLang="en-US"/>
              <a:pPr/>
              <a:t>127</a:t>
            </a:fld>
            <a:endParaRPr lang="en-US" altLang="en-US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The Benefits of JIT Rule 2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Appropriate batches are batch sizes that are congruent with the supply rate expected by a customer</a:t>
            </a:r>
          </a:p>
          <a:p>
            <a:pPr>
              <a:buSzPct val="125000"/>
            </a:pPr>
            <a:r>
              <a:rPr lang="en-US" altLang="en-US" sz="3400" dirty="0"/>
              <a:t>Smart batches involve using common sense in considering the special needs of the organization</a:t>
            </a:r>
          </a:p>
          <a:p>
            <a:pPr>
              <a:buSzPct val="125000"/>
            </a:pPr>
            <a:r>
              <a:rPr lang="en-US" altLang="en-US" sz="3400" dirty="0"/>
              <a:t>The effects of reducing batch size (both working batches and transfer batches) are immediate, are relatively easy to implement, and help reduce system response times</a:t>
            </a:r>
          </a:p>
        </p:txBody>
      </p:sp>
    </p:spTree>
    <p:extLst>
      <p:ext uri="{BB962C8B-B14F-4D97-AF65-F5344CB8AC3E}">
        <p14:creationId xmlns:p14="http://schemas.microsoft.com/office/powerpoint/2010/main" val="165521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2C1-1FB6-459E-8F46-4979A8274755}" type="slidenum">
              <a:rPr lang="en-US" altLang="en-US"/>
              <a:pPr/>
              <a:t>128</a:t>
            </a:fld>
            <a:endParaRPr lang="en-US" alt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sz="3000" dirty="0"/>
              <a:t>Strategic Importance of Reducing Response Times and Working with Small Batches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Working with small batches allows firms to produce a large variety of products with short response times</a:t>
            </a:r>
          </a:p>
          <a:p>
            <a:pPr>
              <a:buSzPct val="125000"/>
            </a:pPr>
            <a:r>
              <a:rPr lang="en-US" altLang="en-US" sz="3400" dirty="0"/>
              <a:t>Working with big batches implies longer response times</a:t>
            </a:r>
          </a:p>
          <a:p>
            <a:pPr lvl="2"/>
            <a:r>
              <a:rPr lang="en-US" altLang="en-US" sz="2800" dirty="0"/>
              <a:t>This requires organizations to carry larger finished goods inventory</a:t>
            </a:r>
          </a:p>
          <a:p>
            <a:pPr lvl="2"/>
            <a:r>
              <a:rPr lang="en-US" altLang="en-US" sz="2800" dirty="0"/>
              <a:t>Higher costs result from higher inventory carrying costs and the need to occasionally sell unneeded inventory at low prices</a:t>
            </a:r>
          </a:p>
        </p:txBody>
      </p:sp>
    </p:spTree>
    <p:extLst>
      <p:ext uri="{BB962C8B-B14F-4D97-AF65-F5344CB8AC3E}">
        <p14:creationId xmlns:p14="http://schemas.microsoft.com/office/powerpoint/2010/main" val="16220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EE34-D09F-4008-B240-46F1A967C38F}" type="slidenum">
              <a:rPr lang="en-US" altLang="en-US"/>
              <a:pPr/>
              <a:t>129</a:t>
            </a:fld>
            <a:endParaRPr lang="en-US" alt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000" dirty="0"/>
              <a:t>What Prevents us from Working with Small Batches?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4000" dirty="0"/>
              <a:t>Fear of increasing the number of setups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4000" dirty="0"/>
              <a:t>Economies-of-scale thinking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4000" dirty="0"/>
              <a:t>Fear of more complex control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4000" dirty="0"/>
              <a:t>Fear of increasing cost per unit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4000" dirty="0"/>
              <a:t>We discuss each of these in detail, next</a:t>
            </a:r>
          </a:p>
        </p:txBody>
      </p:sp>
    </p:spTree>
    <p:extLst>
      <p:ext uri="{BB962C8B-B14F-4D97-AF65-F5344CB8AC3E}">
        <p14:creationId xmlns:p14="http://schemas.microsoft.com/office/powerpoint/2010/main" val="53651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BE27-B0EE-4249-B62B-100D355DC55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Definitions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Focused management: Thrives on improving organizational performance and identifying the relevant value drivers and focusing on them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600" dirty="0"/>
              <a:t>Value drivers: Performance variables whose improvement will significantly increase the value of a business firm or the performance measures of a not-for-profit organization</a:t>
            </a:r>
          </a:p>
        </p:txBody>
      </p:sp>
    </p:spTree>
    <p:extLst>
      <p:ext uri="{BB962C8B-B14F-4D97-AF65-F5344CB8AC3E}">
        <p14:creationId xmlns:p14="http://schemas.microsoft.com/office/powerpoint/2010/main" val="381382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319C-7F1F-4CAF-9990-C046787A7408}" type="slidenum">
              <a:rPr lang="en-US" altLang="en-US"/>
              <a:pPr/>
              <a:t>130</a:t>
            </a:fld>
            <a:endParaRPr lang="en-US" altLang="en-US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Fear of Increasing the Number of Setups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The setup time is nonproductive time</a:t>
            </a:r>
          </a:p>
          <a:p>
            <a:pPr lvl="2"/>
            <a:r>
              <a:rPr lang="en-US" altLang="en-US" sz="2800" dirty="0"/>
              <a:t>During setup, one cannot produce or provide service</a:t>
            </a:r>
          </a:p>
          <a:p>
            <a:pPr>
              <a:buSzPct val="125000"/>
            </a:pPr>
            <a:r>
              <a:rPr lang="en-US" altLang="en-US" sz="3400" dirty="0"/>
              <a:t>In the past, the setup process was complex</a:t>
            </a:r>
          </a:p>
          <a:p>
            <a:pPr>
              <a:buSzPct val="125000"/>
            </a:pPr>
            <a:r>
              <a:rPr lang="en-US" altLang="en-US" sz="3400" dirty="0"/>
              <a:t>The modern approach to setups is to avoid long and disorderly setups</a:t>
            </a:r>
          </a:p>
          <a:p>
            <a:pPr>
              <a:buSzPct val="125000"/>
            </a:pPr>
            <a:r>
              <a:rPr lang="en-US" altLang="en-US" sz="3400" dirty="0"/>
              <a:t>Reducing setup time by 50% allows a similar reduction in the working batch while maintaining the same ratio between productive time (working on the batch) and nonproductive time (setup)</a:t>
            </a:r>
          </a:p>
        </p:txBody>
      </p:sp>
    </p:spTree>
    <p:extLst>
      <p:ext uri="{BB962C8B-B14F-4D97-AF65-F5344CB8AC3E}">
        <p14:creationId xmlns:p14="http://schemas.microsoft.com/office/powerpoint/2010/main" val="41761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1EF1-A889-4793-9E2D-398B0EA2BB66}" type="slidenum">
              <a:rPr lang="en-US" altLang="en-US"/>
              <a:pPr/>
              <a:t>131</a:t>
            </a:fld>
            <a:endParaRPr lang="en-US" alt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Fear of Increasing the Number of Setups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 key point is that additional setups in resources that are not bottlenecks do not cost money</a:t>
            </a:r>
          </a:p>
          <a:p>
            <a:pPr>
              <a:buSzPct val="125000"/>
            </a:pPr>
            <a:endParaRPr lang="en-US" altLang="en-US" sz="3400" dirty="0" smtClean="0"/>
          </a:p>
          <a:p>
            <a:pPr>
              <a:buSzPct val="125000"/>
            </a:pPr>
            <a:r>
              <a:rPr lang="en-US" altLang="en-US" sz="3400" dirty="0" smtClean="0"/>
              <a:t>As </a:t>
            </a:r>
            <a:r>
              <a:rPr lang="en-US" altLang="en-US" sz="3400" dirty="0"/>
              <a:t>long as the resource is not a bottleneck, working with small batches only moderately impacts the capacity utilization of this resource</a:t>
            </a:r>
          </a:p>
        </p:txBody>
      </p:sp>
    </p:spTree>
    <p:extLst>
      <p:ext uri="{BB962C8B-B14F-4D97-AF65-F5344CB8AC3E}">
        <p14:creationId xmlns:p14="http://schemas.microsoft.com/office/powerpoint/2010/main" val="3564307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AEF81-8DC1-45EB-BAE0-2B81A3EE943A}" type="slidenum">
              <a:rPr lang="en-US" altLang="en-US"/>
              <a:pPr/>
              <a:t>132</a:t>
            </a:fld>
            <a:endParaRPr lang="en-US" altLang="en-US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2800" dirty="0"/>
              <a:t>Effect of Batch Size on the Load of Noncritical Resources</a:t>
            </a:r>
          </a:p>
        </p:txBody>
      </p:sp>
      <p:graphicFrame>
        <p:nvGraphicFramePr>
          <p:cNvPr id="675844" name="Group 4"/>
          <p:cNvGraphicFramePr>
            <a:graphicFrameLocks noGrp="1"/>
          </p:cNvGraphicFramePr>
          <p:nvPr>
            <p:ph idx="1"/>
          </p:nvPr>
        </p:nvGraphicFramePr>
        <p:xfrm>
          <a:off x="2514600" y="1524000"/>
          <a:ext cx="7086600" cy="4000500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370047488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481166238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638726874"/>
                    </a:ext>
                  </a:extLst>
                </a:gridCol>
              </a:tblGrid>
              <a:tr h="80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Load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Large Batch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Small Batch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470964"/>
                  </a:ext>
                </a:extLst>
              </a:tr>
              <a:tr h="80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productive work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3341"/>
                  </a:ext>
                </a:extLst>
              </a:tr>
              <a:tr h="80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setup time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582489"/>
                  </a:ext>
                </a:extLst>
              </a:tr>
              <a:tr h="80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total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capacity utilization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529948"/>
                  </a:ext>
                </a:extLst>
              </a:tr>
              <a:tr h="80010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Note: Small batch is half the size of the large batch.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671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004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8AE4-AF60-4DED-B1F2-9E819FDF9648}" type="slidenum">
              <a:rPr lang="en-US" altLang="en-US"/>
              <a:pPr/>
              <a:t>133</a:t>
            </a:fld>
            <a:endParaRPr lang="en-US" alt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Economies-of-Scale Thinking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People are used to the concept of economies of scale where large quantities imply savings</a:t>
            </a:r>
          </a:p>
          <a:p>
            <a:pPr>
              <a:buSzPct val="125000"/>
            </a:pPr>
            <a:r>
              <a:rPr lang="en-US" altLang="en-US" sz="3400" dirty="0"/>
              <a:t>When batches are processed in a system with excess capacity, economies of scale are not important</a:t>
            </a:r>
          </a:p>
          <a:p>
            <a:pPr>
              <a:buSzPct val="125000"/>
            </a:pPr>
            <a:r>
              <a:rPr lang="en-US" altLang="en-US" sz="3400" dirty="0"/>
              <a:t>In fact, working with large batches increases response time and other undesirable consequences of WIP</a:t>
            </a:r>
          </a:p>
          <a:p>
            <a:pPr>
              <a:buSzPct val="125000"/>
            </a:pPr>
            <a:r>
              <a:rPr lang="en-US" altLang="en-US" sz="3400" dirty="0"/>
              <a:t>When a workstation is a bottleneck, setup time should be shortened as much as possible</a:t>
            </a:r>
          </a:p>
        </p:txBody>
      </p:sp>
    </p:spTree>
    <p:extLst>
      <p:ext uri="{BB962C8B-B14F-4D97-AF65-F5344CB8AC3E}">
        <p14:creationId xmlns:p14="http://schemas.microsoft.com/office/powerpoint/2010/main" val="26401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F9CD-80F8-4F88-A8AB-D73AC4FCB1B4}" type="slidenum">
              <a:rPr lang="en-US" altLang="en-US"/>
              <a:pPr/>
              <a:t>134</a:t>
            </a:fld>
            <a:endParaRPr lang="en-US" alt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Fear of More Complex Control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Working in small batches and splitting a batch into several smaller transfer batches seemingly leads to more complex control as a result of needing to control more batches</a:t>
            </a:r>
          </a:p>
          <a:p>
            <a:pPr>
              <a:buSzPct val="125000"/>
            </a:pPr>
            <a:r>
              <a:rPr lang="en-US" altLang="en-US" sz="3400" dirty="0"/>
              <a:t>It is true that shifting to smaller working and transfer batches leads to handling more batches</a:t>
            </a:r>
          </a:p>
          <a:p>
            <a:pPr>
              <a:buSzPct val="125000"/>
            </a:pPr>
            <a:r>
              <a:rPr lang="en-US" altLang="en-US" sz="3400" dirty="0"/>
              <a:t>However, with shorter times for each batch, the number of batches in the system at any given time is smaller rather than bigger</a:t>
            </a:r>
          </a:p>
        </p:txBody>
      </p:sp>
    </p:spTree>
    <p:extLst>
      <p:ext uri="{BB962C8B-B14F-4D97-AF65-F5344CB8AC3E}">
        <p14:creationId xmlns:p14="http://schemas.microsoft.com/office/powerpoint/2010/main" val="5242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F922-1925-4519-89B6-109BC0BEBD84}" type="slidenum">
              <a:rPr lang="en-US" altLang="en-US"/>
              <a:pPr/>
              <a:t>135</a:t>
            </a:fld>
            <a:endParaRPr lang="en-US" alt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Cost per Unit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A manager who works in a system that is using the classical costing approach may resist shifting to work involving smaller batches, fearing this may negatively affect the cost-per-unit measure</a:t>
            </a:r>
          </a:p>
          <a:p>
            <a:pPr>
              <a:buSzPct val="125000"/>
            </a:pPr>
            <a:r>
              <a:rPr lang="en-US" altLang="en-US" sz="3200" dirty="0"/>
              <a:t>For example, in a station that is not a bottleneck, setup time is 1 hr. and the processing time of each unit is ¼ hr.</a:t>
            </a:r>
          </a:p>
          <a:p>
            <a:pPr>
              <a:buSzPct val="125000"/>
            </a:pPr>
            <a:r>
              <a:rPr lang="en-US" altLang="en-US" sz="3200" dirty="0"/>
              <a:t>The cost per unit in a batch of 100 is</a:t>
            </a:r>
          </a:p>
        </p:txBody>
      </p:sp>
      <p:sp>
        <p:nvSpPr>
          <p:cNvPr id="678917" name="Text Box 5"/>
          <p:cNvSpPr txBox="1">
            <a:spLocks noChangeArrowheads="1"/>
          </p:cNvSpPr>
          <p:nvPr/>
        </p:nvSpPr>
        <p:spPr bwMode="auto">
          <a:xfrm>
            <a:off x="2133601" y="5562601"/>
            <a:ext cx="1095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T(100) =</a:t>
            </a:r>
          </a:p>
        </p:txBody>
      </p:sp>
      <p:sp>
        <p:nvSpPr>
          <p:cNvPr id="678918" name="Text Box 6"/>
          <p:cNvSpPr txBox="1">
            <a:spLocks noChangeArrowheads="1"/>
          </p:cNvSpPr>
          <p:nvPr/>
        </p:nvSpPr>
        <p:spPr bwMode="auto">
          <a:xfrm>
            <a:off x="3276600" y="5410201"/>
            <a:ext cx="189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1 + (0.25 x 100) </a:t>
            </a:r>
          </a:p>
        </p:txBody>
      </p:sp>
      <p:sp>
        <p:nvSpPr>
          <p:cNvPr id="678919" name="Text Box 7"/>
          <p:cNvSpPr txBox="1">
            <a:spLocks noChangeArrowheads="1"/>
          </p:cNvSpPr>
          <p:nvPr/>
        </p:nvSpPr>
        <p:spPr bwMode="auto">
          <a:xfrm>
            <a:off x="5562601" y="5410201"/>
            <a:ext cx="898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1 + 25 </a:t>
            </a:r>
          </a:p>
        </p:txBody>
      </p:sp>
      <p:sp>
        <p:nvSpPr>
          <p:cNvPr id="678920" name="Text Box 8"/>
          <p:cNvSpPr txBox="1">
            <a:spLocks noChangeArrowheads="1"/>
          </p:cNvSpPr>
          <p:nvPr/>
        </p:nvSpPr>
        <p:spPr bwMode="auto">
          <a:xfrm>
            <a:off x="6858000" y="5791201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678921" name="Text Box 9"/>
          <p:cNvSpPr txBox="1">
            <a:spLocks noChangeArrowheads="1"/>
          </p:cNvSpPr>
          <p:nvPr/>
        </p:nvSpPr>
        <p:spPr bwMode="auto">
          <a:xfrm>
            <a:off x="3962400" y="5791201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5715000" y="5791201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678923" name="Text Box 11"/>
          <p:cNvSpPr txBox="1">
            <a:spLocks noChangeArrowheads="1"/>
          </p:cNvSpPr>
          <p:nvPr/>
        </p:nvSpPr>
        <p:spPr bwMode="auto">
          <a:xfrm>
            <a:off x="6934200" y="5410201"/>
            <a:ext cx="501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26 </a:t>
            </a:r>
          </a:p>
        </p:txBody>
      </p:sp>
      <p:sp>
        <p:nvSpPr>
          <p:cNvPr id="678924" name="Text Box 12"/>
          <p:cNvSpPr txBox="1">
            <a:spLocks noChangeArrowheads="1"/>
          </p:cNvSpPr>
          <p:nvPr/>
        </p:nvSpPr>
        <p:spPr bwMode="auto">
          <a:xfrm>
            <a:off x="7772401" y="5486401"/>
            <a:ext cx="2100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0.26 hours per unit</a:t>
            </a:r>
          </a:p>
        </p:txBody>
      </p:sp>
      <p:sp>
        <p:nvSpPr>
          <p:cNvPr id="678925" name="Text Box 13"/>
          <p:cNvSpPr txBox="1">
            <a:spLocks noChangeArrowheads="1"/>
          </p:cNvSpPr>
          <p:nvPr/>
        </p:nvSpPr>
        <p:spPr bwMode="auto">
          <a:xfrm>
            <a:off x="7467601" y="5562601"/>
            <a:ext cx="32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6477001" y="5562601"/>
            <a:ext cx="32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78927" name="Text Box 15"/>
          <p:cNvSpPr txBox="1">
            <a:spLocks noChangeArrowheads="1"/>
          </p:cNvSpPr>
          <p:nvPr/>
        </p:nvSpPr>
        <p:spPr bwMode="auto">
          <a:xfrm>
            <a:off x="5257801" y="5562601"/>
            <a:ext cx="32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78928" name="Line 16"/>
          <p:cNvSpPr>
            <a:spLocks noChangeShapeType="1"/>
          </p:cNvSpPr>
          <p:nvPr/>
        </p:nvSpPr>
        <p:spPr bwMode="auto">
          <a:xfrm>
            <a:off x="3276600" y="5791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8929" name="Line 17"/>
          <p:cNvSpPr>
            <a:spLocks noChangeShapeType="1"/>
          </p:cNvSpPr>
          <p:nvPr/>
        </p:nvSpPr>
        <p:spPr bwMode="auto">
          <a:xfrm>
            <a:off x="5638800" y="5791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8930" name="Line 18"/>
          <p:cNvSpPr>
            <a:spLocks noChangeShapeType="1"/>
          </p:cNvSpPr>
          <p:nvPr/>
        </p:nvSpPr>
        <p:spPr bwMode="auto">
          <a:xfrm>
            <a:off x="6858000" y="5791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8931" name="Rectangle 19"/>
          <p:cNvSpPr>
            <a:spLocks noChangeArrowheads="1"/>
          </p:cNvSpPr>
          <p:nvPr/>
        </p:nvSpPr>
        <p:spPr bwMode="auto">
          <a:xfrm>
            <a:off x="2133600" y="5334000"/>
            <a:ext cx="7924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68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F60F-3FE4-48C7-BFE7-D85A1AC69057}" type="slidenum">
              <a:rPr lang="en-US" altLang="en-US"/>
              <a:pPr/>
              <a:t>136</a:t>
            </a:fld>
            <a:endParaRPr lang="en-US" alt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Cost per Unit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 cost per unit in a batch of 10 is </a:t>
            </a:r>
          </a:p>
          <a:p>
            <a:pPr>
              <a:buSzPct val="125000"/>
            </a:pPr>
            <a:endParaRPr lang="en-US" altLang="en-US" sz="3200" dirty="0"/>
          </a:p>
          <a:p>
            <a:pPr>
              <a:buSzPct val="125000"/>
            </a:pPr>
            <a:endParaRPr lang="en-US" altLang="en-US" sz="3200" dirty="0"/>
          </a:p>
          <a:p>
            <a:pPr>
              <a:buSzPct val="125000"/>
            </a:pPr>
            <a:r>
              <a:rPr lang="en-US" altLang="en-US" sz="3200" dirty="0"/>
              <a:t>The measurement of cost per unit is a local view that can cause </a:t>
            </a:r>
            <a:r>
              <a:rPr lang="en-US" altLang="en-US" sz="3200" dirty="0" err="1"/>
              <a:t>suboptimization</a:t>
            </a:r>
            <a:r>
              <a:rPr lang="en-US" altLang="en-US" sz="3200" dirty="0"/>
              <a:t>, especially in a workstation that is not a bottleneck</a:t>
            </a:r>
          </a:p>
          <a:p>
            <a:pPr>
              <a:buSzPct val="125000"/>
            </a:pPr>
            <a:r>
              <a:rPr lang="en-US" altLang="en-US" sz="3200" dirty="0"/>
              <a:t>A global view requires consideration of the benefits and costs associated with smaller batches</a:t>
            </a:r>
          </a:p>
        </p:txBody>
      </p:sp>
      <p:grpSp>
        <p:nvGrpSpPr>
          <p:cNvPr id="679956" name="Group 20"/>
          <p:cNvGrpSpPr>
            <a:grpSpLocks/>
          </p:cNvGrpSpPr>
          <p:nvPr/>
        </p:nvGrpSpPr>
        <p:grpSpPr bwMode="auto">
          <a:xfrm>
            <a:off x="2133600" y="1600200"/>
            <a:ext cx="7924800" cy="914400"/>
            <a:chOff x="384" y="3360"/>
            <a:chExt cx="4992" cy="576"/>
          </a:xfrm>
        </p:grpSpPr>
        <p:sp>
          <p:nvSpPr>
            <p:cNvPr id="679941" name="Text Box 5"/>
            <p:cNvSpPr txBox="1">
              <a:spLocks noChangeArrowheads="1"/>
            </p:cNvSpPr>
            <p:nvPr/>
          </p:nvSpPr>
          <p:spPr bwMode="auto">
            <a:xfrm>
              <a:off x="384" y="3504"/>
              <a:ext cx="6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T(10) =</a:t>
              </a:r>
            </a:p>
          </p:txBody>
        </p:sp>
        <p:sp>
          <p:nvSpPr>
            <p:cNvPr id="679942" name="Text Box 6"/>
            <p:cNvSpPr txBox="1">
              <a:spLocks noChangeArrowheads="1"/>
            </p:cNvSpPr>
            <p:nvPr/>
          </p:nvSpPr>
          <p:spPr bwMode="auto">
            <a:xfrm>
              <a:off x="1104" y="3408"/>
              <a:ext cx="11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1 + (0.25 x 10) </a:t>
              </a:r>
            </a:p>
          </p:txBody>
        </p:sp>
        <p:sp>
          <p:nvSpPr>
            <p:cNvPr id="679943" name="Text Box 7"/>
            <p:cNvSpPr txBox="1">
              <a:spLocks noChangeArrowheads="1"/>
            </p:cNvSpPr>
            <p:nvPr/>
          </p:nvSpPr>
          <p:spPr bwMode="auto">
            <a:xfrm>
              <a:off x="2544" y="3408"/>
              <a:ext cx="6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1 + 2.5 </a:t>
              </a:r>
            </a:p>
          </p:txBody>
        </p:sp>
        <p:sp>
          <p:nvSpPr>
            <p:cNvPr id="679944" name="Text Box 8"/>
            <p:cNvSpPr txBox="1">
              <a:spLocks noChangeArrowheads="1"/>
            </p:cNvSpPr>
            <p:nvPr/>
          </p:nvSpPr>
          <p:spPr bwMode="auto">
            <a:xfrm>
              <a:off x="3360" y="3648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79945" name="Text Box 9"/>
            <p:cNvSpPr txBox="1">
              <a:spLocks noChangeArrowheads="1"/>
            </p:cNvSpPr>
            <p:nvPr/>
          </p:nvSpPr>
          <p:spPr bwMode="auto">
            <a:xfrm>
              <a:off x="1536" y="3648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79946" name="Text Box 10"/>
            <p:cNvSpPr txBox="1">
              <a:spLocks noChangeArrowheads="1"/>
            </p:cNvSpPr>
            <p:nvPr/>
          </p:nvSpPr>
          <p:spPr bwMode="auto">
            <a:xfrm>
              <a:off x="2640" y="3648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79947" name="Text Box 11"/>
            <p:cNvSpPr txBox="1">
              <a:spLocks noChangeArrowheads="1"/>
            </p:cNvSpPr>
            <p:nvPr/>
          </p:nvSpPr>
          <p:spPr bwMode="auto">
            <a:xfrm>
              <a:off x="3408" y="3408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3.5 </a:t>
              </a:r>
            </a:p>
          </p:txBody>
        </p:sp>
        <p:sp>
          <p:nvSpPr>
            <p:cNvPr id="679948" name="Text Box 12"/>
            <p:cNvSpPr txBox="1">
              <a:spLocks noChangeArrowheads="1"/>
            </p:cNvSpPr>
            <p:nvPr/>
          </p:nvSpPr>
          <p:spPr bwMode="auto">
            <a:xfrm>
              <a:off x="3936" y="3456"/>
              <a:ext cx="13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0.35 hours per unit</a:t>
              </a:r>
            </a:p>
          </p:txBody>
        </p:sp>
        <p:sp>
          <p:nvSpPr>
            <p:cNvPr id="679949" name="Text Box 13"/>
            <p:cNvSpPr txBox="1">
              <a:spLocks noChangeArrowheads="1"/>
            </p:cNvSpPr>
            <p:nvPr/>
          </p:nvSpPr>
          <p:spPr bwMode="auto">
            <a:xfrm>
              <a:off x="3744" y="3504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679950" name="Text Box 14"/>
            <p:cNvSpPr txBox="1">
              <a:spLocks noChangeArrowheads="1"/>
            </p:cNvSpPr>
            <p:nvPr/>
          </p:nvSpPr>
          <p:spPr bwMode="auto">
            <a:xfrm>
              <a:off x="3120" y="3504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679951" name="Text Box 15"/>
            <p:cNvSpPr txBox="1">
              <a:spLocks noChangeArrowheads="1"/>
            </p:cNvSpPr>
            <p:nvPr/>
          </p:nvSpPr>
          <p:spPr bwMode="auto">
            <a:xfrm>
              <a:off x="2352" y="3504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679952" name="Line 16"/>
            <p:cNvSpPr>
              <a:spLocks noChangeShapeType="1"/>
            </p:cNvSpPr>
            <p:nvPr/>
          </p:nvSpPr>
          <p:spPr bwMode="auto">
            <a:xfrm>
              <a:off x="1104" y="3648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953" name="Line 17"/>
            <p:cNvSpPr>
              <a:spLocks noChangeShapeType="1"/>
            </p:cNvSpPr>
            <p:nvPr/>
          </p:nvSpPr>
          <p:spPr bwMode="auto">
            <a:xfrm>
              <a:off x="2592" y="3648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954" name="Line 18"/>
            <p:cNvSpPr>
              <a:spLocks noChangeShapeType="1"/>
            </p:cNvSpPr>
            <p:nvPr/>
          </p:nvSpPr>
          <p:spPr bwMode="auto">
            <a:xfrm>
              <a:off x="3360" y="36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955" name="Rectangle 19"/>
            <p:cNvSpPr>
              <a:spLocks noChangeArrowheads="1"/>
            </p:cNvSpPr>
            <p:nvPr/>
          </p:nvSpPr>
          <p:spPr bwMode="auto">
            <a:xfrm>
              <a:off x="384" y="3360"/>
              <a:ext cx="4992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8132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DCC0-9841-44AB-AA83-B8D048B794CE}" type="slidenum">
              <a:rPr lang="en-US" altLang="en-US"/>
              <a:pPr/>
              <a:t>137</a:t>
            </a:fld>
            <a:endParaRPr lang="en-US" alt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JIT Rule 3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>
            <a:normAutofit fontScale="85000" lnSpcReduction="20000"/>
          </a:bodyPr>
          <a:lstStyle/>
          <a:p>
            <a:pPr>
              <a:buSzPct val="125000"/>
            </a:pPr>
            <a:r>
              <a:rPr lang="en-US" altLang="en-US" sz="3400" dirty="0"/>
              <a:t>JIT Rule 3: Avoid waste and activities that do not add value to the organization</a:t>
            </a:r>
          </a:p>
          <a:p>
            <a:pPr lvl="1">
              <a:buSzPct val="125000"/>
            </a:pPr>
            <a:r>
              <a:rPr lang="en-US" altLang="en-US" sz="3000" dirty="0" smtClean="0"/>
              <a:t>Waste </a:t>
            </a:r>
            <a:r>
              <a:rPr lang="en-US" altLang="en-US" sz="3000" dirty="0"/>
              <a:t>includes activities, processes, or use of capital that do not </a:t>
            </a:r>
            <a:r>
              <a:rPr lang="en-US" altLang="en-US" sz="3000" dirty="0" smtClean="0"/>
              <a:t>contribute </a:t>
            </a:r>
            <a:r>
              <a:rPr lang="en-US" altLang="en-US" sz="3000" dirty="0"/>
              <a:t>added value to the organization, the customer, the process, or the product</a:t>
            </a:r>
          </a:p>
          <a:p>
            <a:pPr lvl="1">
              <a:buSzPct val="125000"/>
            </a:pPr>
            <a:r>
              <a:rPr lang="en-US" altLang="en-US" sz="3000" dirty="0"/>
              <a:t>Examples of waste</a:t>
            </a:r>
          </a:p>
          <a:p>
            <a:pPr lvl="2"/>
            <a:r>
              <a:rPr lang="en-US" altLang="en-US" sz="2800" dirty="0"/>
              <a:t>Overproduction</a:t>
            </a:r>
          </a:p>
          <a:p>
            <a:pPr lvl="2"/>
            <a:r>
              <a:rPr lang="en-US" altLang="en-US" sz="2800" dirty="0"/>
              <a:t>Waiting times</a:t>
            </a:r>
          </a:p>
          <a:p>
            <a:pPr lvl="2"/>
            <a:r>
              <a:rPr lang="en-US" altLang="en-US" sz="2800" dirty="0"/>
              <a:t>Unnecessary conveyance</a:t>
            </a:r>
          </a:p>
          <a:p>
            <a:pPr lvl="2"/>
            <a:r>
              <a:rPr lang="en-US" altLang="en-US" sz="2800" dirty="0"/>
              <a:t>Rejected products in processing</a:t>
            </a:r>
          </a:p>
          <a:p>
            <a:pPr lvl="2"/>
            <a:r>
              <a:rPr lang="en-US" altLang="en-US" sz="2800" dirty="0"/>
              <a:t>Surplus </a:t>
            </a:r>
            <a:r>
              <a:rPr lang="en-US" altLang="en-US" sz="2800" dirty="0" smtClean="0"/>
              <a:t>stock</a:t>
            </a:r>
          </a:p>
          <a:p>
            <a:pPr lvl="2"/>
            <a:r>
              <a:rPr lang="en-US" altLang="en-US" sz="2800" dirty="0" smtClean="0"/>
              <a:t>Poor </a:t>
            </a:r>
            <a:r>
              <a:rPr lang="en-US" altLang="en-US" sz="2800" dirty="0"/>
              <a:t>quality</a:t>
            </a:r>
          </a:p>
          <a:p>
            <a:pPr lvl="2"/>
            <a:r>
              <a:rPr lang="en-US" altLang="en-US" sz="2800" dirty="0"/>
              <a:t>Unnecessary space</a:t>
            </a:r>
          </a:p>
          <a:p>
            <a:pPr lvl="2"/>
            <a:r>
              <a:rPr lang="en-US" altLang="en-US" sz="2800" dirty="0"/>
              <a:t>Capital surplus</a:t>
            </a:r>
          </a:p>
          <a:p>
            <a:pPr lvl="2"/>
            <a:r>
              <a:rPr lang="en-US" altLang="en-US" sz="2800" dirty="0" err="1"/>
              <a:t>Overspecification</a:t>
            </a:r>
            <a:r>
              <a:rPr lang="en-US" altLang="en-US" sz="2800" dirty="0"/>
              <a:t> and overdesign of the product or service</a:t>
            </a:r>
          </a:p>
          <a:p>
            <a:pPr lvl="2"/>
            <a:r>
              <a:rPr lang="en-US" altLang="en-US" sz="2800" dirty="0"/>
              <a:t>Unnecessary steps and </a:t>
            </a:r>
            <a:r>
              <a:rPr lang="en-US" altLang="en-US" sz="2800" dirty="0" smtClean="0"/>
              <a:t>processes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383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44F5-3D1B-48FB-802B-264FB9F5EC13}" type="slidenum">
              <a:rPr lang="en-US" altLang="en-US"/>
              <a:pPr/>
              <a:t>138</a:t>
            </a:fld>
            <a:endParaRPr lang="en-US" altLang="en-US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JIT Rule 3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Measurement and control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Measurement, by itself, results in real improvement</a:t>
            </a:r>
            <a:endParaRPr lang="en-US" altLang="en-US" sz="3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Implementing the DBR Mechanism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Implementing DBR in marketing, sales, production, development, and service leads to significant reduction of the work process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Quality Improvement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Poor quality in processes of sales, marketing, development, production, or service results in much rework, thus increasing response times and the amount of WIP 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We discuss quality improvement later</a:t>
            </a:r>
            <a:endParaRPr lang="en-US" altLang="en-US" sz="3000" dirty="0"/>
          </a:p>
          <a:p>
            <a:pPr>
              <a:lnSpc>
                <a:spcPct val="90000"/>
              </a:lnSpc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9056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F984B-2E95-45E0-8DE5-826733B45FE8}" type="slidenum">
              <a:rPr lang="en-US" altLang="en-US"/>
              <a:pPr/>
              <a:t>139</a:t>
            </a:fld>
            <a:endParaRPr lang="en-US" alt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JIT Rule 3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Avoiding Bad Multitasking</a:t>
            </a:r>
          </a:p>
          <a:p>
            <a:pPr lvl="2"/>
            <a:r>
              <a:rPr lang="en-US" altLang="en-US" sz="2800" dirty="0"/>
              <a:t>This is the phenomenon of jumping among many open tasks that are waiting to be processed</a:t>
            </a:r>
          </a:p>
          <a:p>
            <a:pPr lvl="2"/>
            <a:r>
              <a:rPr lang="en-US" altLang="en-US" sz="2800" dirty="0"/>
              <a:t>Bad multitasking leads to a decrease in throughput, longer response times for finishing tasks, late deliveries, reduced work quality, and increased WIP</a:t>
            </a:r>
          </a:p>
          <a:p>
            <a:pPr>
              <a:buSzPct val="125000"/>
            </a:pPr>
            <a:r>
              <a:rPr lang="en-US" altLang="en-US" sz="3400" dirty="0"/>
              <a:t>Now we demonstrate the negative effect of bad multitasking</a:t>
            </a:r>
          </a:p>
          <a:p>
            <a:pPr lvl="2"/>
            <a:r>
              <a:rPr lang="en-US" altLang="en-US" sz="2800" dirty="0"/>
              <a:t>Suppose 3 software development projects and 3 different project managers, but one software engineer</a:t>
            </a:r>
          </a:p>
          <a:p>
            <a:pPr lvl="2"/>
            <a:r>
              <a:rPr lang="en-US" altLang="en-US" sz="2800" dirty="0"/>
              <a:t>Projects 1,2, and 3 are due in 2, 4, and 6 weeks</a:t>
            </a:r>
            <a:endParaRPr lang="en-US" altLang="en-US" sz="3000" dirty="0"/>
          </a:p>
          <a:p>
            <a:pPr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5364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Pareto Rule, Focusing Table and Focusing </a:t>
            </a:r>
            <a:r>
              <a:rPr lang="en-US" altLang="en-US" dirty="0" smtClean="0"/>
              <a:t>Matrix, Eisenhower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problem solving heuristics are:</a:t>
            </a:r>
          </a:p>
          <a:p>
            <a:pPr lvl="1"/>
            <a:r>
              <a:rPr lang="en-US" altLang="en-US" dirty="0"/>
              <a:t>The Pareto </a:t>
            </a:r>
            <a:r>
              <a:rPr lang="en-US" altLang="en-US" dirty="0" smtClean="0"/>
              <a:t>Rule</a:t>
            </a:r>
          </a:p>
          <a:p>
            <a:pPr lvl="1"/>
            <a:r>
              <a:rPr lang="en-US" altLang="en-US" dirty="0" smtClean="0"/>
              <a:t>Focusing </a:t>
            </a:r>
            <a:r>
              <a:rPr lang="en-US" altLang="en-US" dirty="0"/>
              <a:t>Table and Focusing </a:t>
            </a:r>
            <a:r>
              <a:rPr lang="en-US" altLang="en-US" dirty="0" smtClean="0"/>
              <a:t>Matrix</a:t>
            </a:r>
          </a:p>
          <a:p>
            <a:pPr lvl="1"/>
            <a:r>
              <a:rPr lang="en-US" dirty="0" smtClean="0"/>
              <a:t>Eisenhower Matrix</a:t>
            </a:r>
          </a:p>
          <a:p>
            <a:r>
              <a:rPr lang="en-US" dirty="0" smtClean="0"/>
              <a:t>The idea is to organize problems and decide how much energy (and whose energy) should be put into each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85334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14E4E-D3AF-4599-8F34-4FD45DA32CA0}" type="slidenum">
              <a:rPr lang="en-US" altLang="en-US"/>
              <a:pPr/>
              <a:t>140</a:t>
            </a:fld>
            <a:endParaRPr lang="en-US" altLang="en-US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JIT Rule 3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In reality, things happen differently</a:t>
            </a:r>
          </a:p>
          <a:p>
            <a:pPr lvl="2"/>
            <a:r>
              <a:rPr lang="en-US" altLang="en-US" sz="2800" dirty="0"/>
              <a:t>See the figure on the next page</a:t>
            </a:r>
            <a:endParaRPr lang="en-US" altLang="en-US" sz="3000" dirty="0"/>
          </a:p>
          <a:p>
            <a:pPr>
              <a:buSzPct val="125000"/>
            </a:pPr>
            <a:r>
              <a:rPr lang="en-US" altLang="en-US" sz="3400" dirty="0"/>
              <a:t>Suppose each project manager pressures the software engineer to work on his project</a:t>
            </a:r>
          </a:p>
          <a:p>
            <a:pPr>
              <a:buSzPct val="125000"/>
            </a:pPr>
            <a:r>
              <a:rPr lang="en-US" altLang="en-US" sz="3400" dirty="0"/>
              <a:t>In the end, none of the projects is delivered on time</a:t>
            </a:r>
          </a:p>
          <a:p>
            <a:pPr lvl="2"/>
            <a:r>
              <a:rPr lang="en-US" altLang="en-US" sz="2800" dirty="0"/>
              <a:t>More time is spent on setup and relearning</a:t>
            </a:r>
          </a:p>
          <a:p>
            <a:pPr lvl="2"/>
            <a:r>
              <a:rPr lang="en-US" altLang="en-US" sz="2800" dirty="0"/>
              <a:t>Work quality may also suffer</a:t>
            </a:r>
            <a:endParaRPr lang="en-US" altLang="en-US" sz="3000" dirty="0"/>
          </a:p>
          <a:p>
            <a:pPr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61296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A78-FB19-4B15-8320-DC5D231ADBD0}" type="slidenum">
              <a:rPr lang="en-US" altLang="en-US"/>
              <a:pPr/>
              <a:t>141</a:t>
            </a:fld>
            <a:endParaRPr lang="en-US" altLang="en-US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altLang="en-US" dirty="0"/>
              <a:t>Negative Effects of Bad Multitasking</a:t>
            </a:r>
          </a:p>
        </p:txBody>
      </p:sp>
      <p:sp>
        <p:nvSpPr>
          <p:cNvPr id="687108" name="Rectangle 4"/>
          <p:cNvSpPr>
            <a:spLocks noChangeArrowheads="1"/>
          </p:cNvSpPr>
          <p:nvPr/>
        </p:nvSpPr>
        <p:spPr bwMode="auto">
          <a:xfrm>
            <a:off x="3505200" y="1066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Setup times</a:t>
            </a:r>
          </a:p>
        </p:txBody>
      </p:sp>
      <p:sp>
        <p:nvSpPr>
          <p:cNvPr id="687109" name="Rectangle 5"/>
          <p:cNvSpPr>
            <a:spLocks noChangeArrowheads="1"/>
          </p:cNvSpPr>
          <p:nvPr/>
        </p:nvSpPr>
        <p:spPr bwMode="auto">
          <a:xfrm>
            <a:off x="2971800" y="36576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Setup times</a:t>
            </a:r>
          </a:p>
        </p:txBody>
      </p: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5410200" y="6400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687111" name="Rectangle 7"/>
          <p:cNvSpPr>
            <a:spLocks noChangeArrowheads="1"/>
          </p:cNvSpPr>
          <p:nvPr/>
        </p:nvSpPr>
        <p:spPr bwMode="auto">
          <a:xfrm>
            <a:off x="5791200" y="5105400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Project 1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finished</a:t>
            </a:r>
          </a:p>
        </p:txBody>
      </p:sp>
      <p:sp>
        <p:nvSpPr>
          <p:cNvPr id="687112" name="Rectangle 8"/>
          <p:cNvSpPr>
            <a:spLocks noChangeArrowheads="1"/>
          </p:cNvSpPr>
          <p:nvPr/>
        </p:nvSpPr>
        <p:spPr bwMode="auto">
          <a:xfrm>
            <a:off x="5715000" y="2743200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altLang="en-US" sz="2000">
                <a:latin typeface="Times New Roman" panose="02020603050405020304" pitchFamily="18" charset="0"/>
              </a:rPr>
              <a:t>Project 2</a:t>
            </a:r>
          </a:p>
          <a:p>
            <a:pPr algn="r"/>
            <a:r>
              <a:rPr lang="en-US" altLang="en-US" sz="2000">
                <a:latin typeface="Times New Roman" panose="02020603050405020304" pitchFamily="18" charset="0"/>
              </a:rPr>
              <a:t>finished</a:t>
            </a:r>
          </a:p>
        </p:txBody>
      </p:sp>
      <p:sp>
        <p:nvSpPr>
          <p:cNvPr id="687113" name="Rectangle 9"/>
          <p:cNvSpPr>
            <a:spLocks noChangeArrowheads="1"/>
          </p:cNvSpPr>
          <p:nvPr/>
        </p:nvSpPr>
        <p:spPr bwMode="auto">
          <a:xfrm>
            <a:off x="8077200" y="2895600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altLang="en-US" sz="2000">
                <a:latin typeface="Times New Roman" panose="02020603050405020304" pitchFamily="18" charset="0"/>
              </a:rPr>
              <a:t>Project 3</a:t>
            </a:r>
          </a:p>
          <a:p>
            <a:pPr algn="r"/>
            <a:r>
              <a:rPr lang="en-US" altLang="en-US" sz="2000">
                <a:latin typeface="Times New Roman" panose="02020603050405020304" pitchFamily="18" charset="0"/>
              </a:rPr>
              <a:t>finished</a:t>
            </a:r>
          </a:p>
        </p:txBody>
      </p:sp>
      <p:sp>
        <p:nvSpPr>
          <p:cNvPr id="687114" name="Rectangle 10"/>
          <p:cNvSpPr>
            <a:spLocks noChangeArrowheads="1"/>
          </p:cNvSpPr>
          <p:nvPr/>
        </p:nvSpPr>
        <p:spPr bwMode="auto">
          <a:xfrm>
            <a:off x="3200400" y="2819400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altLang="en-US" sz="2000">
                <a:latin typeface="Times New Roman" panose="02020603050405020304" pitchFamily="18" charset="0"/>
              </a:rPr>
              <a:t>Project 1</a:t>
            </a:r>
          </a:p>
          <a:p>
            <a:pPr algn="r"/>
            <a:r>
              <a:rPr lang="en-US" altLang="en-US" sz="2000">
                <a:latin typeface="Times New Roman" panose="02020603050405020304" pitchFamily="18" charset="0"/>
              </a:rPr>
              <a:t>finished</a:t>
            </a:r>
          </a:p>
        </p:txBody>
      </p:sp>
      <p:sp>
        <p:nvSpPr>
          <p:cNvPr id="687115" name="Rectangle 11"/>
          <p:cNvSpPr>
            <a:spLocks noChangeArrowheads="1"/>
          </p:cNvSpPr>
          <p:nvPr/>
        </p:nvSpPr>
        <p:spPr bwMode="auto">
          <a:xfrm>
            <a:off x="8153400" y="5943600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Project 3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finished</a:t>
            </a:r>
          </a:p>
        </p:txBody>
      </p:sp>
      <p:sp>
        <p:nvSpPr>
          <p:cNvPr id="687116" name="Rectangle 12"/>
          <p:cNvSpPr>
            <a:spLocks noChangeArrowheads="1"/>
          </p:cNvSpPr>
          <p:nvPr/>
        </p:nvSpPr>
        <p:spPr bwMode="auto">
          <a:xfrm>
            <a:off x="6934200" y="5638800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Project 2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finished</a:t>
            </a:r>
          </a:p>
        </p:txBody>
      </p:sp>
      <p:sp>
        <p:nvSpPr>
          <p:cNvPr id="687117" name="Rectangle 13"/>
          <p:cNvSpPr>
            <a:spLocks noChangeArrowheads="1"/>
          </p:cNvSpPr>
          <p:nvPr/>
        </p:nvSpPr>
        <p:spPr bwMode="auto">
          <a:xfrm>
            <a:off x="15240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Planned</a:t>
            </a:r>
          </a:p>
        </p:txBody>
      </p:sp>
      <p:sp>
        <p:nvSpPr>
          <p:cNvPr id="687118" name="Rectangle 14"/>
          <p:cNvSpPr>
            <a:spLocks noChangeArrowheads="1"/>
          </p:cNvSpPr>
          <p:nvPr/>
        </p:nvSpPr>
        <p:spPr bwMode="auto">
          <a:xfrm>
            <a:off x="5410200" y="1981200"/>
            <a:ext cx="2286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Module for project 2</a:t>
            </a:r>
          </a:p>
        </p:txBody>
      </p:sp>
      <p:sp>
        <p:nvSpPr>
          <p:cNvPr id="687119" name="Rectangle 15"/>
          <p:cNvSpPr>
            <a:spLocks noChangeArrowheads="1"/>
          </p:cNvSpPr>
          <p:nvPr/>
        </p:nvSpPr>
        <p:spPr bwMode="auto">
          <a:xfrm>
            <a:off x="8001000" y="1981200"/>
            <a:ext cx="2438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Module for project 3</a:t>
            </a:r>
          </a:p>
        </p:txBody>
      </p:sp>
      <p:sp>
        <p:nvSpPr>
          <p:cNvPr id="687120" name="Rectangle 16"/>
          <p:cNvSpPr>
            <a:spLocks noChangeArrowheads="1"/>
          </p:cNvSpPr>
          <p:nvPr/>
        </p:nvSpPr>
        <p:spPr bwMode="auto">
          <a:xfrm>
            <a:off x="2895600" y="1981200"/>
            <a:ext cx="2286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Module for project 1</a:t>
            </a:r>
          </a:p>
        </p:txBody>
      </p:sp>
      <p:sp>
        <p:nvSpPr>
          <p:cNvPr id="687121" name="Rectangle 17"/>
          <p:cNvSpPr>
            <a:spLocks noChangeArrowheads="1"/>
          </p:cNvSpPr>
          <p:nvPr/>
        </p:nvSpPr>
        <p:spPr bwMode="auto">
          <a:xfrm>
            <a:off x="7696200" y="1981200"/>
            <a:ext cx="304800" cy="571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687122" name="Rectangle 18"/>
          <p:cNvSpPr>
            <a:spLocks noChangeArrowheads="1"/>
          </p:cNvSpPr>
          <p:nvPr/>
        </p:nvSpPr>
        <p:spPr bwMode="auto">
          <a:xfrm>
            <a:off x="5181600" y="1981200"/>
            <a:ext cx="304800" cy="571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687123" name="Rectangle 19"/>
          <p:cNvSpPr>
            <a:spLocks noChangeArrowheads="1"/>
          </p:cNvSpPr>
          <p:nvPr/>
        </p:nvSpPr>
        <p:spPr bwMode="auto">
          <a:xfrm>
            <a:off x="2590800" y="1981200"/>
            <a:ext cx="304800" cy="533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Times New Roman" panose="02020603050405020304" pitchFamily="18" charset="0"/>
            </a:endParaRPr>
          </a:p>
        </p:txBody>
      </p:sp>
      <p:cxnSp>
        <p:nvCxnSpPr>
          <p:cNvPr id="687124" name="AutoShape 20"/>
          <p:cNvCxnSpPr>
            <a:cxnSpLocks noChangeShapeType="1"/>
          </p:cNvCxnSpPr>
          <p:nvPr/>
        </p:nvCxnSpPr>
        <p:spPr bwMode="auto">
          <a:xfrm flipH="1">
            <a:off x="4724400" y="2590800"/>
            <a:ext cx="60960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125" name="Line 21"/>
          <p:cNvSpPr>
            <a:spLocks noChangeShapeType="1"/>
          </p:cNvSpPr>
          <p:nvPr/>
        </p:nvSpPr>
        <p:spPr bwMode="auto">
          <a:xfrm flipV="1">
            <a:off x="4724400" y="2895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26" name="Line 22"/>
          <p:cNvSpPr>
            <a:spLocks noChangeShapeType="1"/>
          </p:cNvSpPr>
          <p:nvPr/>
        </p:nvSpPr>
        <p:spPr bwMode="auto">
          <a:xfrm flipV="1">
            <a:off x="9601200" y="2895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27" name="Line 23"/>
          <p:cNvSpPr>
            <a:spLocks noChangeShapeType="1"/>
          </p:cNvSpPr>
          <p:nvPr/>
        </p:nvSpPr>
        <p:spPr bwMode="auto">
          <a:xfrm flipV="1">
            <a:off x="7239000" y="2895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87128" name="AutoShape 24"/>
          <p:cNvCxnSpPr>
            <a:cxnSpLocks noChangeShapeType="1"/>
          </p:cNvCxnSpPr>
          <p:nvPr/>
        </p:nvCxnSpPr>
        <p:spPr bwMode="auto">
          <a:xfrm flipV="1">
            <a:off x="7239000" y="2514600"/>
            <a:ext cx="6858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29" name="AutoShape 25"/>
          <p:cNvCxnSpPr>
            <a:cxnSpLocks noChangeShapeType="1"/>
            <a:stCxn id="687123" idx="0"/>
            <a:endCxn id="687108" idx="2"/>
          </p:cNvCxnSpPr>
          <p:nvPr/>
        </p:nvCxnSpPr>
        <p:spPr bwMode="auto">
          <a:xfrm flipV="1">
            <a:off x="2743200" y="1524000"/>
            <a:ext cx="152400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30" name="AutoShape 26"/>
          <p:cNvCxnSpPr>
            <a:cxnSpLocks noChangeShapeType="1"/>
            <a:stCxn id="687122" idx="0"/>
            <a:endCxn id="687108" idx="2"/>
          </p:cNvCxnSpPr>
          <p:nvPr/>
        </p:nvCxnSpPr>
        <p:spPr bwMode="auto">
          <a:xfrm flipH="1" flipV="1">
            <a:off x="4267200" y="1524000"/>
            <a:ext cx="106680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31" name="AutoShape 27"/>
          <p:cNvCxnSpPr>
            <a:cxnSpLocks noChangeShapeType="1"/>
            <a:stCxn id="687121" idx="0"/>
            <a:endCxn id="687108" idx="2"/>
          </p:cNvCxnSpPr>
          <p:nvPr/>
        </p:nvCxnSpPr>
        <p:spPr bwMode="auto">
          <a:xfrm flipH="1" flipV="1">
            <a:off x="4267200" y="1524000"/>
            <a:ext cx="358140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132" name="Line 28"/>
          <p:cNvSpPr>
            <a:spLocks noChangeShapeType="1"/>
          </p:cNvSpPr>
          <p:nvPr/>
        </p:nvSpPr>
        <p:spPr bwMode="auto">
          <a:xfrm flipV="1">
            <a:off x="9601200" y="25908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33" name="Rectangle 29"/>
          <p:cNvSpPr>
            <a:spLocks noChangeArrowheads="1"/>
          </p:cNvSpPr>
          <p:nvPr/>
        </p:nvSpPr>
        <p:spPr bwMode="auto">
          <a:xfrm>
            <a:off x="1295400" y="46482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Actual</a:t>
            </a:r>
          </a:p>
        </p:txBody>
      </p:sp>
      <p:graphicFrame>
        <p:nvGraphicFramePr>
          <p:cNvPr id="687134" name="Group 30"/>
          <p:cNvGraphicFramePr>
            <a:graphicFrameLocks noGrp="1"/>
          </p:cNvGraphicFramePr>
          <p:nvPr>
            <p:ph idx="1"/>
          </p:nvPr>
        </p:nvGraphicFramePr>
        <p:xfrm>
          <a:off x="2438400" y="4572000"/>
          <a:ext cx="7924800" cy="457200"/>
        </p:xfrm>
        <a:graphic>
          <a:graphicData uri="http://schemas.openxmlformats.org/drawingml/2006/table">
            <a:tbl>
              <a:tblPr/>
              <a:tblGrid>
                <a:gridCol w="366713">
                  <a:extLst>
                    <a:ext uri="{9D8B030D-6E8A-4147-A177-3AD203B41FA5}">
                      <a16:colId xmlns:a16="http://schemas.microsoft.com/office/drawing/2014/main" val="304593291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4109201987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2561298088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25020044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238411505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956605290"/>
                    </a:ext>
                  </a:extLst>
                </a:gridCol>
                <a:gridCol w="366713">
                  <a:extLst>
                    <a:ext uri="{9D8B030D-6E8A-4147-A177-3AD203B41FA5}">
                      <a16:colId xmlns:a16="http://schemas.microsoft.com/office/drawing/2014/main" val="256328122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380091884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911792310"/>
                    </a:ext>
                  </a:extLst>
                </a:gridCol>
                <a:gridCol w="512763">
                  <a:extLst>
                    <a:ext uri="{9D8B030D-6E8A-4147-A177-3AD203B41FA5}">
                      <a16:colId xmlns:a16="http://schemas.microsoft.com/office/drawing/2014/main" val="43002983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1726775032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251065504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304856152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634712293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3553225231"/>
                    </a:ext>
                  </a:extLst>
                </a:gridCol>
                <a:gridCol w="512763">
                  <a:extLst>
                    <a:ext uri="{9D8B030D-6E8A-4147-A177-3AD203B41FA5}">
                      <a16:colId xmlns:a16="http://schemas.microsoft.com/office/drawing/2014/main" val="3486334815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333049412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973692256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37338"/>
                  </a:ext>
                </a:extLst>
              </a:tr>
            </a:tbl>
          </a:graphicData>
        </a:graphic>
      </p:graphicFrame>
      <p:sp>
        <p:nvSpPr>
          <p:cNvPr id="687174" name="Line 70"/>
          <p:cNvSpPr>
            <a:spLocks noChangeShapeType="1"/>
          </p:cNvSpPr>
          <p:nvPr/>
        </p:nvSpPr>
        <p:spPr bwMode="auto">
          <a:xfrm flipV="1">
            <a:off x="7010400" y="5181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75" name="Line 71"/>
          <p:cNvSpPr>
            <a:spLocks noChangeShapeType="1"/>
          </p:cNvSpPr>
          <p:nvPr/>
        </p:nvSpPr>
        <p:spPr bwMode="auto">
          <a:xfrm flipV="1">
            <a:off x="8153400" y="5638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76" name="Line 72"/>
          <p:cNvSpPr>
            <a:spLocks noChangeShapeType="1"/>
          </p:cNvSpPr>
          <p:nvPr/>
        </p:nvSpPr>
        <p:spPr bwMode="auto">
          <a:xfrm flipV="1">
            <a:off x="9372600" y="6019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77" name="Line 73"/>
          <p:cNvSpPr>
            <a:spLocks noChangeShapeType="1"/>
          </p:cNvSpPr>
          <p:nvPr/>
        </p:nvSpPr>
        <p:spPr bwMode="auto">
          <a:xfrm flipV="1">
            <a:off x="7010400" y="5029200"/>
            <a:ext cx="1828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78" name="Line 74"/>
          <p:cNvSpPr>
            <a:spLocks noChangeShapeType="1"/>
          </p:cNvSpPr>
          <p:nvPr/>
        </p:nvSpPr>
        <p:spPr bwMode="auto">
          <a:xfrm flipV="1">
            <a:off x="8153400" y="5029200"/>
            <a:ext cx="16764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79" name="Line 75"/>
          <p:cNvSpPr>
            <a:spLocks noChangeShapeType="1"/>
          </p:cNvSpPr>
          <p:nvPr/>
        </p:nvSpPr>
        <p:spPr bwMode="auto">
          <a:xfrm flipV="1">
            <a:off x="9372600" y="5029200"/>
            <a:ext cx="9906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0" name="Line 76"/>
          <p:cNvSpPr>
            <a:spLocks noChangeShapeType="1"/>
          </p:cNvSpPr>
          <p:nvPr/>
        </p:nvSpPr>
        <p:spPr bwMode="auto">
          <a:xfrm flipV="1">
            <a:off x="2590800" y="4114800"/>
            <a:ext cx="990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1" name="Line 77"/>
          <p:cNvSpPr>
            <a:spLocks noChangeShapeType="1"/>
          </p:cNvSpPr>
          <p:nvPr/>
        </p:nvSpPr>
        <p:spPr bwMode="auto">
          <a:xfrm flipV="1">
            <a:off x="3505200" y="4114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2" name="Line 78"/>
          <p:cNvSpPr>
            <a:spLocks noChangeShapeType="1"/>
          </p:cNvSpPr>
          <p:nvPr/>
        </p:nvSpPr>
        <p:spPr bwMode="auto">
          <a:xfrm flipH="1" flipV="1">
            <a:off x="3581400" y="4114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3" name="Line 79"/>
          <p:cNvSpPr>
            <a:spLocks noChangeShapeType="1"/>
          </p:cNvSpPr>
          <p:nvPr/>
        </p:nvSpPr>
        <p:spPr bwMode="auto">
          <a:xfrm flipH="1" flipV="1">
            <a:off x="3581400" y="411480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4" name="Line 80"/>
          <p:cNvSpPr>
            <a:spLocks noChangeShapeType="1"/>
          </p:cNvSpPr>
          <p:nvPr/>
        </p:nvSpPr>
        <p:spPr bwMode="auto">
          <a:xfrm flipH="1" flipV="1">
            <a:off x="3581400" y="4114800"/>
            <a:ext cx="2514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5" name="Line 81"/>
          <p:cNvSpPr>
            <a:spLocks noChangeShapeType="1"/>
          </p:cNvSpPr>
          <p:nvPr/>
        </p:nvSpPr>
        <p:spPr bwMode="auto">
          <a:xfrm flipH="1" flipV="1">
            <a:off x="3581400" y="4114800"/>
            <a:ext cx="3429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6" name="Line 82"/>
          <p:cNvSpPr>
            <a:spLocks noChangeShapeType="1"/>
          </p:cNvSpPr>
          <p:nvPr/>
        </p:nvSpPr>
        <p:spPr bwMode="auto">
          <a:xfrm flipH="1" flipV="1">
            <a:off x="3581400" y="4114800"/>
            <a:ext cx="426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7" name="Line 83"/>
          <p:cNvSpPr>
            <a:spLocks noChangeShapeType="1"/>
          </p:cNvSpPr>
          <p:nvPr/>
        </p:nvSpPr>
        <p:spPr bwMode="auto">
          <a:xfrm flipH="1" flipV="1">
            <a:off x="3505200" y="4114800"/>
            <a:ext cx="5257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188" name="Line 84"/>
          <p:cNvSpPr>
            <a:spLocks noChangeShapeType="1"/>
          </p:cNvSpPr>
          <p:nvPr/>
        </p:nvSpPr>
        <p:spPr bwMode="auto">
          <a:xfrm flipH="1" flipV="1">
            <a:off x="3505200" y="4114800"/>
            <a:ext cx="6172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4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F059-1B56-4B1E-B531-817044486B8E}" type="slidenum">
              <a:rPr lang="en-US" altLang="en-US"/>
              <a:pPr/>
              <a:t>142</a:t>
            </a:fld>
            <a:endParaRPr lang="en-US" altLang="en-US"/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Bad Multitasking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Bad multitasking can be reduced by</a:t>
            </a:r>
          </a:p>
          <a:p>
            <a:pPr lvl="2"/>
            <a:r>
              <a:rPr lang="en-US" altLang="en-US" sz="2800" dirty="0"/>
              <a:t>Teach and explain</a:t>
            </a:r>
          </a:p>
          <a:p>
            <a:pPr lvl="2"/>
            <a:r>
              <a:rPr lang="en-US" altLang="en-US" sz="2800" dirty="0"/>
              <a:t>Apply strict control using tactical gating</a:t>
            </a:r>
          </a:p>
          <a:p>
            <a:pPr lvl="2"/>
            <a:r>
              <a:rPr lang="en-US" altLang="en-US" sz="2800" dirty="0"/>
              <a:t>Measure and control the number of tasks assigned to each worker</a:t>
            </a:r>
            <a:endParaRPr lang="en-US" altLang="en-US" sz="3000" dirty="0"/>
          </a:p>
          <a:p>
            <a:pPr>
              <a:buSzPct val="125000"/>
            </a:pPr>
            <a:r>
              <a:rPr lang="en-US" altLang="en-US" sz="3400" dirty="0"/>
              <a:t>A significant reduction of bad multitasking will reduce response times and increase throughput and quality</a:t>
            </a:r>
          </a:p>
        </p:txBody>
      </p:sp>
    </p:spTree>
    <p:extLst>
      <p:ext uri="{BB962C8B-B14F-4D97-AF65-F5344CB8AC3E}">
        <p14:creationId xmlns:p14="http://schemas.microsoft.com/office/powerpoint/2010/main" val="2282940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00F1-40F4-479F-8970-D5F95C168AAD}" type="slidenum">
              <a:rPr lang="en-US" altLang="en-US"/>
              <a:pPr/>
              <a:t>143</a:t>
            </a:fld>
            <a:endParaRPr lang="en-US" alt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Implementing Group Technology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Group technology is an approach where similar tasks are grouped and aggregated under specialized work groups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A hospital ED may be separated into a surgical ED, internal medicine ED, pediatric ED, and gynecological ED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Within each specialized ED, the variance among patients is small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Each specialized ED can thus offer more professional, structured, and uniform medical diagnosis and treatment because each employs the relevant specialists</a:t>
            </a:r>
            <a:endParaRPr lang="en-US" altLang="en-US" sz="3000" dirty="0"/>
          </a:p>
          <a:p>
            <a:pPr>
              <a:lnSpc>
                <a:spcPct val="90000"/>
              </a:lnSpc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9050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488A-7192-43A2-8AE7-4DE70F371BD1}" type="slidenum">
              <a:rPr lang="en-US" altLang="en-US"/>
              <a:pPr/>
              <a:t>144</a:t>
            </a:fld>
            <a:endParaRPr lang="en-US" alt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Implementing Group Technology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The classical approach in </a:t>
            </a:r>
            <a:r>
              <a:rPr lang="en-US" altLang="en-US" sz="3400" dirty="0" smtClean="0"/>
              <a:t>Operations Management </a:t>
            </a:r>
            <a:r>
              <a:rPr lang="en-US" altLang="en-US" sz="3400" dirty="0"/>
              <a:t>is to create teams that specialize functionally, where the customer or product moves among the groups</a:t>
            </a:r>
          </a:p>
          <a:p>
            <a:pPr>
              <a:buSzPct val="125000"/>
            </a:pPr>
            <a:endParaRPr lang="en-US" altLang="en-US" sz="800" dirty="0"/>
          </a:p>
          <a:p>
            <a:pPr lvl="2"/>
            <a:endParaRPr lang="en-US" altLang="en-US" sz="800" dirty="0"/>
          </a:p>
          <a:p>
            <a:pPr>
              <a:buSzPct val="125000"/>
            </a:pPr>
            <a:r>
              <a:rPr lang="en-US" altLang="en-US" sz="3400" dirty="0"/>
              <a:t>In the group technology approach, integrative teams provide the entire service needed by the customers in one place</a:t>
            </a:r>
          </a:p>
          <a:p>
            <a:pPr>
              <a:buSzPct val="125000"/>
            </a:pPr>
            <a:endParaRPr lang="en-US" altLang="en-US" sz="800" dirty="0"/>
          </a:p>
          <a:p>
            <a:pPr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897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58AC-9FF6-4A1B-BCD9-96D2BEFCC294}" type="slidenum">
              <a:rPr lang="en-US" altLang="en-US"/>
              <a:pPr/>
              <a:t>145</a:t>
            </a:fld>
            <a:endParaRPr lang="en-US" altLang="en-US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2800" dirty="0"/>
              <a:t>System Arrangement with Functional Structure</a:t>
            </a:r>
          </a:p>
        </p:txBody>
      </p:sp>
      <p:sp>
        <p:nvSpPr>
          <p:cNvPr id="691204" name="Rectangle 4"/>
          <p:cNvSpPr>
            <a:spLocks noChangeArrowheads="1"/>
          </p:cNvSpPr>
          <p:nvPr/>
        </p:nvSpPr>
        <p:spPr bwMode="auto">
          <a:xfrm>
            <a:off x="2590800" y="1295400"/>
            <a:ext cx="6477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1205" name="Rectangle 5"/>
          <p:cNvSpPr>
            <a:spLocks noChangeArrowheads="1"/>
          </p:cNvSpPr>
          <p:nvPr/>
        </p:nvSpPr>
        <p:spPr bwMode="auto">
          <a:xfrm>
            <a:off x="2819400" y="1524000"/>
            <a:ext cx="27432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1206" name="Rectangle 6"/>
          <p:cNvSpPr>
            <a:spLocks noChangeArrowheads="1"/>
          </p:cNvSpPr>
          <p:nvPr/>
        </p:nvSpPr>
        <p:spPr bwMode="auto">
          <a:xfrm>
            <a:off x="6096000" y="5181600"/>
            <a:ext cx="2590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1207" name="Rectangle 7"/>
          <p:cNvSpPr>
            <a:spLocks noChangeArrowheads="1"/>
          </p:cNvSpPr>
          <p:nvPr/>
        </p:nvSpPr>
        <p:spPr bwMode="auto">
          <a:xfrm>
            <a:off x="2819400" y="3505200"/>
            <a:ext cx="28575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1208" name="Rectangle 8"/>
          <p:cNvSpPr>
            <a:spLocks noChangeArrowheads="1"/>
          </p:cNvSpPr>
          <p:nvPr/>
        </p:nvSpPr>
        <p:spPr bwMode="auto">
          <a:xfrm>
            <a:off x="6019800" y="1524000"/>
            <a:ext cx="2819400" cy="3276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1209" name="Text Box 9"/>
          <p:cNvSpPr txBox="1">
            <a:spLocks noChangeArrowheads="1"/>
          </p:cNvSpPr>
          <p:nvPr/>
        </p:nvSpPr>
        <p:spPr bwMode="auto">
          <a:xfrm>
            <a:off x="2819401" y="1600201"/>
            <a:ext cx="2828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Logistics (kit preparation)</a:t>
            </a:r>
          </a:p>
        </p:txBody>
      </p:sp>
      <p:sp>
        <p:nvSpPr>
          <p:cNvPr id="691210" name="Text Box 10"/>
          <p:cNvSpPr txBox="1">
            <a:spLocks noChangeArrowheads="1"/>
          </p:cNvSpPr>
          <p:nvPr/>
        </p:nvSpPr>
        <p:spPr bwMode="auto">
          <a:xfrm>
            <a:off x="6096000" y="1524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Operating room</a:t>
            </a:r>
          </a:p>
        </p:txBody>
      </p:sp>
      <p:sp>
        <p:nvSpPr>
          <p:cNvPr id="691211" name="Text Box 11"/>
          <p:cNvSpPr txBox="1">
            <a:spLocks noChangeArrowheads="1"/>
          </p:cNvSpPr>
          <p:nvPr/>
        </p:nvSpPr>
        <p:spPr bwMode="auto">
          <a:xfrm>
            <a:off x="2819400" y="3505201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Presurgical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clinic</a:t>
            </a:r>
          </a:p>
        </p:txBody>
      </p:sp>
      <p:sp>
        <p:nvSpPr>
          <p:cNvPr id="691212" name="Text Box 12"/>
          <p:cNvSpPr txBox="1">
            <a:spLocks noChangeArrowheads="1"/>
          </p:cNvSpPr>
          <p:nvPr/>
        </p:nvSpPr>
        <p:spPr bwMode="auto">
          <a:xfrm>
            <a:off x="6629401" y="5181601"/>
            <a:ext cx="175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Recovery room</a:t>
            </a:r>
          </a:p>
        </p:txBody>
      </p:sp>
      <p:sp>
        <p:nvSpPr>
          <p:cNvPr id="691213" name="Line 13"/>
          <p:cNvSpPr>
            <a:spLocks noChangeShapeType="1"/>
          </p:cNvSpPr>
          <p:nvPr/>
        </p:nvSpPr>
        <p:spPr bwMode="auto">
          <a:xfrm>
            <a:off x="1981200" y="2819400"/>
            <a:ext cx="1905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14" name="Line 14"/>
          <p:cNvSpPr>
            <a:spLocks noChangeShapeType="1"/>
          </p:cNvSpPr>
          <p:nvPr/>
        </p:nvSpPr>
        <p:spPr bwMode="auto">
          <a:xfrm>
            <a:off x="3886200" y="2819400"/>
            <a:ext cx="121920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15" name="Line 15"/>
          <p:cNvSpPr>
            <a:spLocks noChangeShapeType="1"/>
          </p:cNvSpPr>
          <p:nvPr/>
        </p:nvSpPr>
        <p:spPr bwMode="auto">
          <a:xfrm flipV="1">
            <a:off x="5105400" y="3200400"/>
            <a:ext cx="19812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16" name="Line 16"/>
          <p:cNvSpPr>
            <a:spLocks noChangeShapeType="1"/>
          </p:cNvSpPr>
          <p:nvPr/>
        </p:nvSpPr>
        <p:spPr bwMode="auto">
          <a:xfrm>
            <a:off x="7086600" y="3200400"/>
            <a:ext cx="129540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17" name="Line 17"/>
          <p:cNvSpPr>
            <a:spLocks noChangeShapeType="1"/>
          </p:cNvSpPr>
          <p:nvPr/>
        </p:nvSpPr>
        <p:spPr bwMode="auto">
          <a:xfrm flipV="1">
            <a:off x="8382000" y="3352800"/>
            <a:ext cx="9144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18" name="Line 18"/>
          <p:cNvSpPr>
            <a:spLocks noChangeShapeType="1"/>
          </p:cNvSpPr>
          <p:nvPr/>
        </p:nvSpPr>
        <p:spPr bwMode="auto">
          <a:xfrm flipV="1">
            <a:off x="2209800" y="2590800"/>
            <a:ext cx="17526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19" name="Line 19"/>
          <p:cNvSpPr>
            <a:spLocks noChangeShapeType="1"/>
          </p:cNvSpPr>
          <p:nvPr/>
        </p:nvSpPr>
        <p:spPr bwMode="auto">
          <a:xfrm>
            <a:off x="3962400" y="2590800"/>
            <a:ext cx="312420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20" name="Line 20"/>
          <p:cNvSpPr>
            <a:spLocks noChangeShapeType="1"/>
          </p:cNvSpPr>
          <p:nvPr/>
        </p:nvSpPr>
        <p:spPr bwMode="auto">
          <a:xfrm flipH="1">
            <a:off x="6248400" y="3581400"/>
            <a:ext cx="8382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21" name="Line 21"/>
          <p:cNvSpPr>
            <a:spLocks noChangeShapeType="1"/>
          </p:cNvSpPr>
          <p:nvPr/>
        </p:nvSpPr>
        <p:spPr bwMode="auto">
          <a:xfrm flipV="1">
            <a:off x="6248400" y="5562600"/>
            <a:ext cx="3200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22" name="Line 22"/>
          <p:cNvSpPr>
            <a:spLocks noChangeShapeType="1"/>
          </p:cNvSpPr>
          <p:nvPr/>
        </p:nvSpPr>
        <p:spPr bwMode="auto">
          <a:xfrm flipV="1">
            <a:off x="2209800" y="3886200"/>
            <a:ext cx="12192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23" name="Line 23"/>
          <p:cNvSpPr>
            <a:spLocks noChangeShapeType="1"/>
          </p:cNvSpPr>
          <p:nvPr/>
        </p:nvSpPr>
        <p:spPr bwMode="auto">
          <a:xfrm flipV="1">
            <a:off x="3429000" y="2286000"/>
            <a:ext cx="76200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24" name="Line 24"/>
          <p:cNvSpPr>
            <a:spLocks noChangeShapeType="1"/>
          </p:cNvSpPr>
          <p:nvPr/>
        </p:nvSpPr>
        <p:spPr bwMode="auto">
          <a:xfrm>
            <a:off x="4191000" y="2286000"/>
            <a:ext cx="22860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225" name="Line 25"/>
          <p:cNvSpPr>
            <a:spLocks noChangeShapeType="1"/>
          </p:cNvSpPr>
          <p:nvPr/>
        </p:nvSpPr>
        <p:spPr bwMode="auto">
          <a:xfrm flipV="1">
            <a:off x="6477000" y="1981200"/>
            <a:ext cx="2895600" cy="609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63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7A6A-1A42-4AB7-81BF-F58CCFC43FFA}" type="slidenum">
              <a:rPr lang="en-US" altLang="en-US"/>
              <a:pPr/>
              <a:t>146</a:t>
            </a:fld>
            <a:endParaRPr lang="en-US" altLang="en-US"/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2800" dirty="0"/>
              <a:t>System Arrangement Using Group Technology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2133600" y="1295400"/>
            <a:ext cx="7924800" cy="464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29" name="Rectangle 5"/>
          <p:cNvSpPr>
            <a:spLocks noChangeArrowheads="1"/>
          </p:cNvSpPr>
          <p:nvPr/>
        </p:nvSpPr>
        <p:spPr bwMode="auto">
          <a:xfrm>
            <a:off x="2628900" y="1828800"/>
            <a:ext cx="7010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30" name="Rectangle 6"/>
          <p:cNvSpPr>
            <a:spLocks noChangeArrowheads="1"/>
          </p:cNvSpPr>
          <p:nvPr/>
        </p:nvSpPr>
        <p:spPr bwMode="auto">
          <a:xfrm>
            <a:off x="2628900" y="3200400"/>
            <a:ext cx="7010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31" name="Rectangle 7"/>
          <p:cNvSpPr>
            <a:spLocks noChangeArrowheads="1"/>
          </p:cNvSpPr>
          <p:nvPr/>
        </p:nvSpPr>
        <p:spPr bwMode="auto">
          <a:xfrm>
            <a:off x="2628900" y="4648200"/>
            <a:ext cx="7010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232" name="Line 8"/>
          <p:cNvSpPr>
            <a:spLocks noChangeShapeType="1"/>
          </p:cNvSpPr>
          <p:nvPr/>
        </p:nvSpPr>
        <p:spPr bwMode="auto">
          <a:xfrm>
            <a:off x="2133600" y="22860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2233" name="Line 9"/>
          <p:cNvSpPr>
            <a:spLocks noChangeShapeType="1"/>
          </p:cNvSpPr>
          <p:nvPr/>
        </p:nvSpPr>
        <p:spPr bwMode="auto">
          <a:xfrm>
            <a:off x="2133600" y="36576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2234" name="Line 10"/>
          <p:cNvSpPr>
            <a:spLocks noChangeShapeType="1"/>
          </p:cNvSpPr>
          <p:nvPr/>
        </p:nvSpPr>
        <p:spPr bwMode="auto">
          <a:xfrm>
            <a:off x="2133600" y="51054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2235" name="Text Box 11"/>
          <p:cNvSpPr txBox="1">
            <a:spLocks noChangeArrowheads="1"/>
          </p:cNvSpPr>
          <p:nvPr/>
        </p:nvSpPr>
        <p:spPr bwMode="auto">
          <a:xfrm>
            <a:off x="2743200" y="1841500"/>
            <a:ext cx="12080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Logistics</a:t>
            </a:r>
          </a:p>
        </p:txBody>
      </p:sp>
      <p:sp>
        <p:nvSpPr>
          <p:cNvPr id="692236" name="Text Box 12"/>
          <p:cNvSpPr txBox="1">
            <a:spLocks noChangeArrowheads="1"/>
          </p:cNvSpPr>
          <p:nvPr/>
        </p:nvSpPr>
        <p:spPr bwMode="auto">
          <a:xfrm>
            <a:off x="3352800" y="3211514"/>
            <a:ext cx="12080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Logistics</a:t>
            </a:r>
          </a:p>
        </p:txBody>
      </p:sp>
      <p:sp>
        <p:nvSpPr>
          <p:cNvPr id="692237" name="Text Box 13"/>
          <p:cNvSpPr txBox="1">
            <a:spLocks noChangeArrowheads="1"/>
          </p:cNvSpPr>
          <p:nvPr/>
        </p:nvSpPr>
        <p:spPr bwMode="auto">
          <a:xfrm>
            <a:off x="5275264" y="4672014"/>
            <a:ext cx="12080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Logistics</a:t>
            </a:r>
          </a:p>
        </p:txBody>
      </p:sp>
      <p:sp>
        <p:nvSpPr>
          <p:cNvPr id="692238" name="Text Box 14"/>
          <p:cNvSpPr txBox="1">
            <a:spLocks noChangeArrowheads="1"/>
          </p:cNvSpPr>
          <p:nvPr/>
        </p:nvSpPr>
        <p:spPr bwMode="auto">
          <a:xfrm>
            <a:off x="4029076" y="1841500"/>
            <a:ext cx="13954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Presurgery</a:t>
            </a:r>
          </a:p>
        </p:txBody>
      </p:sp>
      <p:sp>
        <p:nvSpPr>
          <p:cNvPr id="692239" name="Text Box 15"/>
          <p:cNvSpPr txBox="1">
            <a:spLocks noChangeArrowheads="1"/>
          </p:cNvSpPr>
          <p:nvPr/>
        </p:nvSpPr>
        <p:spPr bwMode="auto">
          <a:xfrm>
            <a:off x="3200401" y="4672014"/>
            <a:ext cx="1395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Presurgery</a:t>
            </a:r>
          </a:p>
        </p:txBody>
      </p:sp>
      <p:sp>
        <p:nvSpPr>
          <p:cNvPr id="692240" name="Text Box 16"/>
          <p:cNvSpPr txBox="1">
            <a:spLocks noChangeArrowheads="1"/>
          </p:cNvSpPr>
          <p:nvPr/>
        </p:nvSpPr>
        <p:spPr bwMode="auto">
          <a:xfrm>
            <a:off x="5502275" y="1839914"/>
            <a:ext cx="19621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Operating room</a:t>
            </a:r>
          </a:p>
        </p:txBody>
      </p:sp>
      <p:sp>
        <p:nvSpPr>
          <p:cNvPr id="692241" name="Text Box 17"/>
          <p:cNvSpPr txBox="1">
            <a:spLocks noChangeArrowheads="1"/>
          </p:cNvSpPr>
          <p:nvPr/>
        </p:nvSpPr>
        <p:spPr bwMode="auto">
          <a:xfrm>
            <a:off x="7162800" y="4672014"/>
            <a:ext cx="19621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Operating room</a:t>
            </a:r>
          </a:p>
        </p:txBody>
      </p:sp>
      <p:sp>
        <p:nvSpPr>
          <p:cNvPr id="692242" name="Text Box 18"/>
          <p:cNvSpPr txBox="1">
            <a:spLocks noChangeArrowheads="1"/>
          </p:cNvSpPr>
          <p:nvPr/>
        </p:nvSpPr>
        <p:spPr bwMode="auto">
          <a:xfrm>
            <a:off x="5032375" y="3211514"/>
            <a:ext cx="19621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Operating room</a:t>
            </a:r>
          </a:p>
        </p:txBody>
      </p:sp>
      <p:sp>
        <p:nvSpPr>
          <p:cNvPr id="692243" name="Text Box 19"/>
          <p:cNvSpPr txBox="1">
            <a:spLocks noChangeArrowheads="1"/>
          </p:cNvSpPr>
          <p:nvPr/>
        </p:nvSpPr>
        <p:spPr bwMode="auto">
          <a:xfrm>
            <a:off x="7543801" y="1841500"/>
            <a:ext cx="19145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Recovery room</a:t>
            </a:r>
          </a:p>
        </p:txBody>
      </p:sp>
      <p:sp>
        <p:nvSpPr>
          <p:cNvPr id="692244" name="Text Box 20"/>
          <p:cNvSpPr txBox="1">
            <a:spLocks noChangeArrowheads="1"/>
          </p:cNvSpPr>
          <p:nvPr/>
        </p:nvSpPr>
        <p:spPr bwMode="auto">
          <a:xfrm>
            <a:off x="7467601" y="3213100"/>
            <a:ext cx="19145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latin typeface="Times New Roman" panose="02020603050405020304" pitchFamily="18" charset="0"/>
              </a:rPr>
              <a:t>Recovery room</a:t>
            </a:r>
          </a:p>
        </p:txBody>
      </p:sp>
    </p:spTree>
    <p:extLst>
      <p:ext uri="{BB962C8B-B14F-4D97-AF65-F5344CB8AC3E}">
        <p14:creationId xmlns:p14="http://schemas.microsoft.com/office/powerpoint/2010/main" val="2821954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A93D-49C3-49FF-A233-65E76AE67B5F}" type="slidenum">
              <a:rPr lang="en-US" altLang="en-US"/>
              <a:pPr/>
              <a:t>147</a:t>
            </a:fld>
            <a:endParaRPr lang="en-US" altLang="en-US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Implementing Group Technology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/>
              <a:t>The two previous </a:t>
            </a:r>
            <a:r>
              <a:rPr lang="en-US" altLang="en-US" sz="3000" dirty="0" smtClean="0"/>
              <a:t>hidden pages </a:t>
            </a:r>
            <a:r>
              <a:rPr lang="en-US" altLang="en-US" sz="3000" dirty="0"/>
              <a:t>demonstrate how a complex work flow under the functional structure becomes simpler under the group technology approach</a:t>
            </a:r>
          </a:p>
          <a:p>
            <a:pPr>
              <a:buSzPct val="125000"/>
            </a:pPr>
            <a:r>
              <a:rPr lang="en-US" altLang="en-US" sz="3000" dirty="0"/>
              <a:t>The group technology approach generates a collective responsibility and accountability of the group to the customer or the product</a:t>
            </a:r>
          </a:p>
          <a:p>
            <a:pPr>
              <a:buSzPct val="125000"/>
            </a:pPr>
            <a:r>
              <a:rPr lang="en-US" altLang="en-US" sz="3000" dirty="0"/>
              <a:t>It yields faster response times, a reduction in WIP, and increased output</a:t>
            </a:r>
          </a:p>
          <a:p>
            <a:pPr>
              <a:buSzPct val="125000"/>
            </a:pPr>
            <a:r>
              <a:rPr lang="en-US" altLang="en-US" sz="3000" dirty="0" smtClean="0"/>
              <a:t>In a claims department of a health insurance company, every customer had to go through five steps</a:t>
            </a:r>
          </a:p>
          <a:p>
            <a:pPr lvl="2"/>
            <a:r>
              <a:rPr lang="en-US" altLang="en-US" sz="2400" dirty="0" smtClean="0"/>
              <a:t>See next page for before and after</a:t>
            </a:r>
            <a:endParaRPr lang="en-US" altLang="en-US" sz="2600" dirty="0" smtClean="0"/>
          </a:p>
          <a:p>
            <a:pPr>
              <a:buSzPct val="125000"/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54868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7754-0112-4E6A-8845-756B6B56B8D6}" type="slidenum">
              <a:rPr lang="en-US" altLang="en-US"/>
              <a:pPr/>
              <a:t>148</a:t>
            </a:fld>
            <a:endParaRPr lang="en-US" altLang="en-US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altLang="en-US" sz="2800" dirty="0"/>
              <a:t>The Claims Department Before/After Group Technology</a:t>
            </a:r>
          </a:p>
        </p:txBody>
      </p:sp>
      <p:sp>
        <p:nvSpPr>
          <p:cNvPr id="696324" name="Rectangle 4"/>
          <p:cNvSpPr>
            <a:spLocks noChangeArrowheads="1"/>
          </p:cNvSpPr>
          <p:nvPr/>
        </p:nvSpPr>
        <p:spPr bwMode="auto">
          <a:xfrm>
            <a:off x="3276600" y="44958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Team 1</a:t>
            </a:r>
          </a:p>
        </p:txBody>
      </p:sp>
      <p:sp>
        <p:nvSpPr>
          <p:cNvPr id="696325" name="Rectangle 5"/>
          <p:cNvSpPr>
            <a:spLocks noChangeArrowheads="1"/>
          </p:cNvSpPr>
          <p:nvPr/>
        </p:nvSpPr>
        <p:spPr bwMode="auto">
          <a:xfrm>
            <a:off x="2971800" y="20574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Before:</a:t>
            </a:r>
          </a:p>
        </p:txBody>
      </p:sp>
      <p:sp>
        <p:nvSpPr>
          <p:cNvPr id="696326" name="Rectangle 6"/>
          <p:cNvSpPr>
            <a:spLocks noChangeArrowheads="1"/>
          </p:cNvSpPr>
          <p:nvPr/>
        </p:nvSpPr>
        <p:spPr bwMode="auto">
          <a:xfrm>
            <a:off x="1524000" y="45720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After:</a:t>
            </a:r>
          </a:p>
        </p:txBody>
      </p:sp>
      <p:sp>
        <p:nvSpPr>
          <p:cNvPr id="696327" name="Rectangle 7"/>
          <p:cNvSpPr>
            <a:spLocks noChangeArrowheads="1"/>
          </p:cNvSpPr>
          <p:nvPr/>
        </p:nvSpPr>
        <p:spPr bwMode="auto">
          <a:xfrm>
            <a:off x="5562600" y="1812925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>
                <a:latin typeface="Times New Roman" panose="02020603050405020304" pitchFamily="18" charset="0"/>
              </a:rPr>
              <a:t>Checking and verifying</a:t>
            </a:r>
          </a:p>
        </p:txBody>
      </p:sp>
      <p:sp>
        <p:nvSpPr>
          <p:cNvPr id="696328" name="Rectangle 8"/>
          <p:cNvSpPr>
            <a:spLocks noChangeArrowheads="1"/>
          </p:cNvSpPr>
          <p:nvPr/>
        </p:nvSpPr>
        <p:spPr bwMode="auto">
          <a:xfrm>
            <a:off x="3162300" y="4991100"/>
            <a:ext cx="1752600" cy="1524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Receiving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Checking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   and verifying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Accounting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Approving</a:t>
            </a:r>
          </a:p>
        </p:txBody>
      </p:sp>
      <p:sp>
        <p:nvSpPr>
          <p:cNvPr id="696329" name="Rectangle 9"/>
          <p:cNvSpPr>
            <a:spLocks noChangeArrowheads="1"/>
          </p:cNvSpPr>
          <p:nvPr/>
        </p:nvSpPr>
        <p:spPr bwMode="auto">
          <a:xfrm>
            <a:off x="7829550" y="44958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Team 3</a:t>
            </a:r>
          </a:p>
        </p:txBody>
      </p:sp>
      <p:sp>
        <p:nvSpPr>
          <p:cNvPr id="696330" name="Rectangle 10"/>
          <p:cNvSpPr>
            <a:spLocks noChangeArrowheads="1"/>
          </p:cNvSpPr>
          <p:nvPr/>
        </p:nvSpPr>
        <p:spPr bwMode="auto">
          <a:xfrm>
            <a:off x="5562600" y="12192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>
                <a:latin typeface="Times New Roman" panose="02020603050405020304" pitchFamily="18" charset="0"/>
              </a:rPr>
              <a:t>Receiving</a:t>
            </a:r>
          </a:p>
        </p:txBody>
      </p:sp>
      <p:sp>
        <p:nvSpPr>
          <p:cNvPr id="696331" name="Rectangle 11"/>
          <p:cNvSpPr>
            <a:spLocks noChangeArrowheads="1"/>
          </p:cNvSpPr>
          <p:nvPr/>
        </p:nvSpPr>
        <p:spPr bwMode="auto">
          <a:xfrm>
            <a:off x="5562600" y="3595688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>
                <a:latin typeface="Times New Roman" panose="02020603050405020304" pitchFamily="18" charset="0"/>
              </a:rPr>
              <a:t>Customer service</a:t>
            </a:r>
          </a:p>
        </p:txBody>
      </p:sp>
      <p:sp>
        <p:nvSpPr>
          <p:cNvPr id="696332" name="Rectangle 12"/>
          <p:cNvSpPr>
            <a:spLocks noChangeArrowheads="1"/>
          </p:cNvSpPr>
          <p:nvPr/>
        </p:nvSpPr>
        <p:spPr bwMode="auto">
          <a:xfrm>
            <a:off x="5562600" y="44958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Team 2</a:t>
            </a:r>
          </a:p>
        </p:txBody>
      </p:sp>
      <p:sp>
        <p:nvSpPr>
          <p:cNvPr id="696333" name="Rectangle 13"/>
          <p:cNvSpPr>
            <a:spLocks noChangeArrowheads="1"/>
          </p:cNvSpPr>
          <p:nvPr/>
        </p:nvSpPr>
        <p:spPr bwMode="auto">
          <a:xfrm>
            <a:off x="5562600" y="3001963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>
                <a:latin typeface="Times New Roman" panose="02020603050405020304" pitchFamily="18" charset="0"/>
              </a:rPr>
              <a:t>Approving</a:t>
            </a:r>
          </a:p>
        </p:txBody>
      </p:sp>
      <p:sp>
        <p:nvSpPr>
          <p:cNvPr id="696334" name="Rectangle 14"/>
          <p:cNvSpPr>
            <a:spLocks noChangeArrowheads="1"/>
          </p:cNvSpPr>
          <p:nvPr/>
        </p:nvSpPr>
        <p:spPr bwMode="auto">
          <a:xfrm>
            <a:off x="5562600" y="240665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>
                <a:latin typeface="Times New Roman" panose="02020603050405020304" pitchFamily="18" charset="0"/>
              </a:rPr>
              <a:t>Accounting</a:t>
            </a:r>
          </a:p>
        </p:txBody>
      </p:sp>
      <p:sp>
        <p:nvSpPr>
          <p:cNvPr id="696335" name="Line 15"/>
          <p:cNvSpPr>
            <a:spLocks noChangeShapeType="1"/>
          </p:cNvSpPr>
          <p:nvPr/>
        </p:nvSpPr>
        <p:spPr bwMode="auto">
          <a:xfrm>
            <a:off x="6323014" y="99695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36" name="Line 16"/>
          <p:cNvSpPr>
            <a:spLocks noChangeShapeType="1"/>
          </p:cNvSpPr>
          <p:nvPr/>
        </p:nvSpPr>
        <p:spPr bwMode="auto">
          <a:xfrm>
            <a:off x="6324600" y="3968750"/>
            <a:ext cx="1588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37" name="Line 17"/>
          <p:cNvSpPr>
            <a:spLocks noChangeShapeType="1"/>
          </p:cNvSpPr>
          <p:nvPr/>
        </p:nvSpPr>
        <p:spPr bwMode="auto">
          <a:xfrm>
            <a:off x="6323014" y="1592263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38" name="Line 18"/>
          <p:cNvSpPr>
            <a:spLocks noChangeShapeType="1"/>
          </p:cNvSpPr>
          <p:nvPr/>
        </p:nvSpPr>
        <p:spPr bwMode="auto">
          <a:xfrm>
            <a:off x="6324600" y="2185988"/>
            <a:ext cx="1588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39" name="Line 19"/>
          <p:cNvSpPr>
            <a:spLocks noChangeShapeType="1"/>
          </p:cNvSpPr>
          <p:nvPr/>
        </p:nvSpPr>
        <p:spPr bwMode="auto">
          <a:xfrm>
            <a:off x="6324600" y="2781300"/>
            <a:ext cx="1588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40" name="Line 20"/>
          <p:cNvSpPr>
            <a:spLocks noChangeShapeType="1"/>
          </p:cNvSpPr>
          <p:nvPr/>
        </p:nvSpPr>
        <p:spPr bwMode="auto">
          <a:xfrm>
            <a:off x="6324600" y="3375025"/>
            <a:ext cx="1588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41" name="Rectangle 21"/>
          <p:cNvSpPr>
            <a:spLocks noChangeArrowheads="1"/>
          </p:cNvSpPr>
          <p:nvPr/>
        </p:nvSpPr>
        <p:spPr bwMode="auto">
          <a:xfrm>
            <a:off x="5448300" y="4991100"/>
            <a:ext cx="1752600" cy="1524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Receiving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Checking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   and verifying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Accounting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Approving</a:t>
            </a:r>
          </a:p>
        </p:txBody>
      </p:sp>
      <p:sp>
        <p:nvSpPr>
          <p:cNvPr id="696342" name="Rectangle 22"/>
          <p:cNvSpPr>
            <a:spLocks noChangeArrowheads="1"/>
          </p:cNvSpPr>
          <p:nvPr/>
        </p:nvSpPr>
        <p:spPr bwMode="auto">
          <a:xfrm>
            <a:off x="7715250" y="4991100"/>
            <a:ext cx="1752600" cy="1524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Receiving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Checking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   and verifying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Accounting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Approving</a:t>
            </a:r>
          </a:p>
        </p:txBody>
      </p:sp>
    </p:spTree>
    <p:extLst>
      <p:ext uri="{BB962C8B-B14F-4D97-AF65-F5344CB8AC3E}">
        <p14:creationId xmlns:p14="http://schemas.microsoft.com/office/powerpoint/2010/main" val="265811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B458-C783-46AF-BEF5-BF81F07F2757}" type="slidenum">
              <a:rPr lang="en-US" altLang="en-US"/>
              <a:pPr/>
              <a:t>149</a:t>
            </a:fld>
            <a:endParaRPr lang="en-US" alt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Implementing Group Technology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 full (100%) group technology can only rarely be achieved</a:t>
            </a:r>
          </a:p>
          <a:p>
            <a:pPr>
              <a:buSzPct val="125000"/>
            </a:pPr>
            <a:r>
              <a:rPr lang="en-US" altLang="en-US" sz="3400" dirty="0"/>
              <a:t>There are usually some common resources shared by several groups</a:t>
            </a:r>
          </a:p>
          <a:p>
            <a:pPr lvl="2"/>
            <a:r>
              <a:rPr lang="en-US" altLang="en-US" sz="2800" dirty="0"/>
              <a:t>E.g., imaging services can be common for all the specialized EDs in the earlier example</a:t>
            </a:r>
            <a:endParaRPr lang="en-US" altLang="en-US" sz="3000" dirty="0"/>
          </a:p>
          <a:p>
            <a:pPr>
              <a:buSzPct val="125000"/>
            </a:pPr>
            <a:r>
              <a:rPr lang="en-US" altLang="en-US" sz="3400" dirty="0"/>
              <a:t>Group technology can succeed where</a:t>
            </a:r>
          </a:p>
          <a:p>
            <a:pPr lvl="2"/>
            <a:r>
              <a:rPr lang="en-US" altLang="en-US" sz="2800" dirty="0"/>
              <a:t>Work volume justifies a specialized group</a:t>
            </a:r>
          </a:p>
          <a:p>
            <a:pPr lvl="2"/>
            <a:r>
              <a:rPr lang="en-US" altLang="en-US" sz="2800" dirty="0"/>
              <a:t>The resources shared by the various teams are not bottlenecks</a:t>
            </a:r>
          </a:p>
          <a:p>
            <a:pPr lvl="2"/>
            <a:r>
              <a:rPr lang="en-US" altLang="en-US" sz="2800" dirty="0"/>
              <a:t>Team spirit can be created</a:t>
            </a:r>
            <a:endParaRPr lang="en-US" altLang="en-US" sz="3000" dirty="0"/>
          </a:p>
          <a:p>
            <a:pPr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48652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68D9-84C3-434A-AD0E-9B2EE1C2E3E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000" dirty="0"/>
              <a:t>The Pareto </a:t>
            </a:r>
            <a:r>
              <a:rPr lang="en-US" altLang="en-US" sz="3000" dirty="0" smtClean="0"/>
              <a:t>Rule</a:t>
            </a:r>
            <a:endParaRPr lang="en-US" altLang="en-US" sz="3000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Pareto discovered that approx. 20% of the population has approx. 80% of world wealth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600" dirty="0"/>
              <a:t>This is called the “20-80 rule” and it describes many phenomena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20% of the patients in a hospital ward consume 80% of caregivers’ time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20% of patients consume 80% of medications</a:t>
            </a:r>
          </a:p>
        </p:txBody>
      </p:sp>
    </p:spTree>
    <p:extLst>
      <p:ext uri="{BB962C8B-B14F-4D97-AF65-F5344CB8AC3E}">
        <p14:creationId xmlns:p14="http://schemas.microsoft.com/office/powerpoint/2010/main" val="312075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Bottleneck, the critical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hospital, usually physicians are</a:t>
            </a:r>
          </a:p>
          <a:p>
            <a:pPr lvl="1"/>
            <a:r>
              <a:rPr lang="en-US" dirty="0" smtClean="0"/>
              <a:t>The bottleneck, critical resource, and most expensive resource</a:t>
            </a:r>
          </a:p>
          <a:p>
            <a:r>
              <a:rPr lang="en-US" dirty="0" smtClean="0"/>
              <a:t>So the point of JIT is to be willing to reduce the efficiency of non-physician activities to ensure efficiency of physician activities</a:t>
            </a:r>
          </a:p>
          <a:p>
            <a:r>
              <a:rPr lang="en-US" dirty="0" smtClean="0"/>
              <a:t>Let’s look at “complete kits” to understand how and why this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5279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48CA-ED47-43B1-AC68-D944B0E1BD1F}" type="slidenum">
              <a:rPr lang="en-US" altLang="en-US"/>
              <a:pPr/>
              <a:t>151</a:t>
            </a:fld>
            <a:endParaRPr lang="en-US" alt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What is a Complete Kit?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A complete kit in health care is the set of components and materials, medical documents, laboratory results, and other information needed to complete a given procedure, medical process or task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in-kit of a given task is the matter and data required as an input to an operation or medical procedure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out-kit of a given task is all the material and data required as an output of an operation or medical procedure</a:t>
            </a:r>
          </a:p>
        </p:txBody>
      </p:sp>
    </p:spTree>
    <p:extLst>
      <p:ext uri="{BB962C8B-B14F-4D97-AF65-F5344CB8AC3E}">
        <p14:creationId xmlns:p14="http://schemas.microsoft.com/office/powerpoint/2010/main" val="14391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1600-AADC-454E-A004-6643827D1A1B}" type="slidenum">
              <a:rPr lang="en-US" altLang="en-US"/>
              <a:pPr/>
              <a:t>152</a:t>
            </a:fld>
            <a:endParaRPr lang="en-US" alt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Drawbacks of an Incomplete Kit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To appreciate the value of a complete kit, it is important to understand the disadvantages of working with an incomplete kit</a:t>
            </a:r>
          </a:p>
          <a:p>
            <a:pPr>
              <a:buSzPct val="125000"/>
            </a:pPr>
            <a:r>
              <a:rPr lang="en-US" altLang="en-US" sz="3400" dirty="0" smtClean="0"/>
              <a:t>Consider three </a:t>
            </a:r>
            <a:r>
              <a:rPr lang="en-US" altLang="en-US" sz="3400" dirty="0"/>
              <a:t>areas of the health care environment</a:t>
            </a:r>
          </a:p>
          <a:p>
            <a:pPr lvl="2"/>
            <a:r>
              <a:rPr lang="en-US" altLang="en-US" sz="2800" dirty="0"/>
              <a:t>The ED</a:t>
            </a:r>
          </a:p>
          <a:p>
            <a:pPr lvl="2"/>
            <a:r>
              <a:rPr lang="en-US" altLang="en-US" sz="2800" dirty="0"/>
              <a:t>The OR</a:t>
            </a:r>
          </a:p>
          <a:p>
            <a:pPr lvl="2"/>
            <a:r>
              <a:rPr lang="en-US" altLang="en-US" sz="2800" dirty="0"/>
              <a:t>Pharmaceutical purchasing</a:t>
            </a:r>
            <a:endParaRPr lang="en-US" altLang="en-US" sz="3000" dirty="0"/>
          </a:p>
          <a:p>
            <a:pPr>
              <a:buSzPct val="125000"/>
            </a:pP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76592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5236-F2C6-425B-8B7E-21311260E51D}" type="slidenum">
              <a:rPr lang="en-US" altLang="en-US"/>
              <a:pPr/>
              <a:t>153</a:t>
            </a:fld>
            <a:endParaRPr lang="en-US" alt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More Work in Process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For the ED, the process includes</a:t>
            </a:r>
          </a:p>
          <a:p>
            <a:pPr lvl="2"/>
            <a:r>
              <a:rPr lang="en-US" altLang="en-US" sz="2800" dirty="0"/>
              <a:t>Taking the medical history of a patient</a:t>
            </a:r>
          </a:p>
          <a:p>
            <a:pPr lvl="2"/>
            <a:r>
              <a:rPr lang="en-US" altLang="en-US" sz="2800" dirty="0"/>
              <a:t>Physical examinations by nurses and doctors</a:t>
            </a:r>
          </a:p>
          <a:p>
            <a:pPr lvl="2"/>
            <a:r>
              <a:rPr lang="en-US" altLang="en-US" sz="2800" dirty="0"/>
              <a:t>Medical tests</a:t>
            </a:r>
          </a:p>
          <a:p>
            <a:pPr lvl="2"/>
            <a:r>
              <a:rPr lang="en-US" altLang="en-US" sz="2800" dirty="0"/>
              <a:t>The conclusion reached by the doctor (discharge, admit, or transfer</a:t>
            </a:r>
            <a:r>
              <a:rPr lang="en-US" altLang="en-US" sz="2800" dirty="0" smtClean="0"/>
              <a:t>)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943066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76E-C4A2-46CE-B9BE-6B0709178AB0}" type="slidenum">
              <a:rPr lang="en-US" altLang="en-US"/>
              <a:pPr/>
              <a:t>154</a:t>
            </a:fld>
            <a:endParaRPr lang="en-US" alt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More Work in Process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An ED example of an incomplete kit</a:t>
            </a:r>
          </a:p>
          <a:p>
            <a:pPr lvl="2"/>
            <a:r>
              <a:rPr lang="en-US" altLang="en-US" sz="3000" dirty="0"/>
              <a:t>Suppose a specialist consultation is requested for a patient in the ED</a:t>
            </a:r>
          </a:p>
          <a:p>
            <a:pPr lvl="2"/>
            <a:r>
              <a:rPr lang="en-US" altLang="en-US" sz="3000" dirty="0"/>
              <a:t>The consultant begins, but not all lab results, imaging results, and an electrocardiogram are available</a:t>
            </a:r>
          </a:p>
          <a:p>
            <a:pPr lvl="2"/>
            <a:r>
              <a:rPr lang="en-US" altLang="en-US" sz="3000" dirty="0"/>
              <a:t>The specialist may need another visit later on </a:t>
            </a:r>
          </a:p>
          <a:p>
            <a:pPr lvl="2"/>
            <a:r>
              <a:rPr lang="en-US" altLang="en-US" sz="3000" dirty="0"/>
              <a:t>The patient must wait</a:t>
            </a:r>
          </a:p>
          <a:p>
            <a:pPr lvl="2"/>
            <a:r>
              <a:rPr lang="en-US" altLang="en-US" sz="3000" dirty="0"/>
              <a:t>The consulting physician may become busy elsewhere and may become a bottleneck</a:t>
            </a:r>
          </a:p>
        </p:txBody>
      </p:sp>
    </p:spTree>
    <p:extLst>
      <p:ext uri="{BB962C8B-B14F-4D97-AF65-F5344CB8AC3E}">
        <p14:creationId xmlns:p14="http://schemas.microsoft.com/office/powerpoint/2010/main" val="29097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9833-3501-47BF-B4CE-C8072D1D7555}" type="slidenum">
              <a:rPr lang="en-US" altLang="en-US"/>
              <a:pPr/>
              <a:t>155</a:t>
            </a:fld>
            <a:endParaRPr lang="en-US" alt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Longer Response Time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/>
              <a:t>In the OR, the response time would be the time from when a patient is moved to the OR until he or she is moved back to the ward or to the intensive care unit</a:t>
            </a:r>
          </a:p>
          <a:p>
            <a:pPr>
              <a:buSzPct val="125000"/>
            </a:pPr>
            <a:r>
              <a:rPr lang="en-US" altLang="en-US" sz="3000" dirty="0" smtClean="0"/>
              <a:t>Suppose </a:t>
            </a:r>
            <a:r>
              <a:rPr lang="en-US" altLang="en-US" sz="3000" dirty="0"/>
              <a:t>a patient arrives in the OR without a complete kit</a:t>
            </a:r>
          </a:p>
          <a:p>
            <a:pPr lvl="2"/>
            <a:r>
              <a:rPr lang="en-US" altLang="en-US" sz="2400" dirty="0"/>
              <a:t>E.g., electrolyte data not available</a:t>
            </a:r>
          </a:p>
          <a:p>
            <a:pPr>
              <a:buSzPct val="125000"/>
            </a:pPr>
            <a:r>
              <a:rPr lang="en-US" altLang="en-US" sz="3000" dirty="0"/>
              <a:t>The anesthetist may decide to wait until the data becomes available (after a blood test) or may postpone surgery </a:t>
            </a:r>
            <a:r>
              <a:rPr lang="en-US" altLang="en-US" sz="3000" dirty="0" smtClean="0"/>
              <a:t>-</a:t>
            </a:r>
            <a:r>
              <a:rPr lang="en-US" altLang="en-US" sz="3000" dirty="0" smtClean="0">
                <a:sym typeface="WP MathA" pitchFamily="2" charset="2"/>
              </a:rPr>
              <a:t> </a:t>
            </a:r>
            <a:r>
              <a:rPr lang="en-US" altLang="en-US" sz="3000" dirty="0">
                <a:sym typeface="WP MathA" pitchFamily="2" charset="2"/>
              </a:rPr>
              <a:t>longer response time</a:t>
            </a:r>
          </a:p>
        </p:txBody>
      </p:sp>
    </p:spTree>
    <p:extLst>
      <p:ext uri="{BB962C8B-B14F-4D97-AF65-F5344CB8AC3E}">
        <p14:creationId xmlns:p14="http://schemas.microsoft.com/office/powerpoint/2010/main" val="40600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58516-250E-4B76-87A0-38FF5C0262C0}" type="slidenum">
              <a:rPr lang="en-US" altLang="en-US"/>
              <a:pPr/>
              <a:t>156</a:t>
            </a:fld>
            <a:endParaRPr lang="en-US" altLang="en-US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000" dirty="0"/>
              <a:t>High Variance of Quoted and Planned Response Times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When a patient arrives with a complete kit for a routine procedure or test (e.g., colonoscopy), it is easy to predict the procedure response time</a:t>
            </a:r>
          </a:p>
          <a:p>
            <a:pPr lvl="2"/>
            <a:r>
              <a:rPr lang="en-US" altLang="en-US" sz="2800" dirty="0"/>
              <a:t>The response time deviation is relatively small</a:t>
            </a:r>
            <a:endParaRPr lang="en-US" altLang="en-US" sz="3000" dirty="0"/>
          </a:p>
          <a:p>
            <a:pPr>
              <a:buSzPct val="125000"/>
            </a:pPr>
            <a:r>
              <a:rPr lang="en-US" altLang="en-US" sz="3400" dirty="0"/>
              <a:t>When a patient arrives with an incomplete kit, the response time variance increases</a:t>
            </a:r>
          </a:p>
          <a:p>
            <a:pPr lvl="2"/>
            <a:r>
              <a:rPr lang="en-US" altLang="en-US" sz="2800" dirty="0"/>
              <a:t>Prediction, scheduling, and planning becomes difficult</a:t>
            </a:r>
          </a:p>
          <a:p>
            <a:pPr lvl="2"/>
            <a:r>
              <a:rPr lang="en-US" altLang="en-US" sz="2800" dirty="0"/>
              <a:t>This leads to inefficient performance</a:t>
            </a:r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1003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AA1E-AC89-4C33-BD89-4D98E16B6992}" type="slidenum">
              <a:rPr lang="en-US" altLang="en-US"/>
              <a:pPr/>
              <a:t>157</a:t>
            </a:fld>
            <a:endParaRPr lang="en-US" alt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Poor Quality and More Reworking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Patients arriving with incomplete kits tend to wait too long in inadequate facilities</a:t>
            </a:r>
          </a:p>
          <a:p>
            <a:pPr>
              <a:buSzPct val="125000"/>
            </a:pPr>
            <a:r>
              <a:rPr lang="en-US" altLang="en-US" sz="3400" dirty="0"/>
              <a:t>When missing items or information arrive, doctors must review them </a:t>
            </a:r>
            <a:r>
              <a:rPr lang="en-US" altLang="en-US" sz="3400" dirty="0" smtClean="0">
                <a:sym typeface="WP MathA" pitchFamily="2" charset="2"/>
              </a:rPr>
              <a:t>- </a:t>
            </a:r>
            <a:r>
              <a:rPr lang="en-US" altLang="en-US" sz="3400" dirty="0">
                <a:sym typeface="WP MathA" pitchFamily="2" charset="2"/>
              </a:rPr>
              <a:t>poor</a:t>
            </a:r>
            <a:r>
              <a:rPr lang="en-US" altLang="en-US" sz="3400" dirty="0">
                <a:cs typeface="Times New Roman" panose="02020603050405020304" pitchFamily="18" charset="0"/>
                <a:sym typeface="WP MathA" pitchFamily="2" charset="2"/>
              </a:rPr>
              <a:t>-</a:t>
            </a:r>
            <a:r>
              <a:rPr lang="en-US" altLang="en-US" sz="3400" dirty="0">
                <a:sym typeface="WP MathA" pitchFamily="2" charset="2"/>
              </a:rPr>
              <a:t>quality service</a:t>
            </a:r>
          </a:p>
          <a:p>
            <a:pPr>
              <a:buSzPct val="125000"/>
            </a:pPr>
            <a:r>
              <a:rPr lang="en-US" altLang="en-US" sz="3400" dirty="0">
                <a:sym typeface="WP MathA" pitchFamily="2" charset="2"/>
              </a:rPr>
              <a:t>The clinical outcome may be impaired due to the delay</a:t>
            </a:r>
          </a:p>
          <a:p>
            <a:pPr>
              <a:buSzPct val="125000"/>
            </a:pPr>
            <a:r>
              <a:rPr lang="en-US" altLang="en-US" sz="3400" dirty="0">
                <a:sym typeface="WP MathA" pitchFamily="2" charset="2"/>
              </a:rPr>
              <a:t>Since several different physicians from different shifts may need to interface with the patient, delays may be exacerbated</a:t>
            </a:r>
          </a:p>
        </p:txBody>
      </p:sp>
    </p:spTree>
    <p:extLst>
      <p:ext uri="{BB962C8B-B14F-4D97-AF65-F5344CB8AC3E}">
        <p14:creationId xmlns:p14="http://schemas.microsoft.com/office/powerpoint/2010/main" val="24788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8778-9806-4A30-ADAE-84C46B2EED08}" type="slidenum">
              <a:rPr lang="en-US" altLang="en-US"/>
              <a:pPr/>
              <a:t>158</a:t>
            </a:fld>
            <a:endParaRPr lang="en-US" altLang="en-US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Impact on an Operating Room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90601"/>
            <a:ext cx="89154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/>
              <a:t>The number of patients being operated on in a specific time interval is the throughput of an OR</a:t>
            </a:r>
          </a:p>
          <a:p>
            <a:pPr>
              <a:buSzPct val="125000"/>
            </a:pPr>
            <a:r>
              <a:rPr lang="en-US" altLang="en-US" sz="3000" dirty="0"/>
              <a:t>Using an incomplete kit in the OR causes a decline in throughput</a:t>
            </a:r>
          </a:p>
          <a:p>
            <a:pPr>
              <a:buSzPct val="125000"/>
            </a:pPr>
            <a:r>
              <a:rPr lang="en-US" altLang="en-US" sz="3000" dirty="0"/>
              <a:t>Using an incomplete kit increases the required time per patient </a:t>
            </a:r>
          </a:p>
          <a:p>
            <a:pPr lvl="2"/>
            <a:r>
              <a:rPr lang="en-US" altLang="en-US" sz="2400" dirty="0"/>
              <a:t>Due to duplicate handling</a:t>
            </a:r>
            <a:endParaRPr lang="en-US" altLang="en-US" sz="2600" dirty="0"/>
          </a:p>
          <a:p>
            <a:pPr>
              <a:buSzPct val="125000"/>
            </a:pPr>
            <a:endParaRPr lang="en-US" altLang="en-US" sz="30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9657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460B-AD32-4CFE-AFC1-71A7355D5BD4}" type="slidenum">
              <a:rPr lang="en-US" altLang="en-US"/>
              <a:pPr/>
              <a:t>159</a:t>
            </a:fld>
            <a:endParaRPr lang="en-US" alt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More Drawbacks of an Incomplete Kit</a:t>
            </a: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 high WIP causes higher operating expense due to more holding costs, more scrap, and more work put into the task</a:t>
            </a:r>
          </a:p>
          <a:p>
            <a:pPr>
              <a:buSzPct val="125000"/>
            </a:pPr>
            <a:r>
              <a:rPr lang="en-US" altLang="en-US" sz="3400" dirty="0"/>
              <a:t>Decline in staff </a:t>
            </a:r>
            <a:r>
              <a:rPr lang="en-US" altLang="en-US" sz="3400" dirty="0" smtClean="0"/>
              <a:t>motivation</a:t>
            </a:r>
            <a:endParaRPr lang="en-US" altLang="en-US" sz="800" dirty="0"/>
          </a:p>
          <a:p>
            <a:pPr lvl="2"/>
            <a:r>
              <a:rPr lang="en-US" altLang="en-US" sz="2800" dirty="0"/>
              <a:t>Using an incomplete kit goes against the grain</a:t>
            </a:r>
          </a:p>
          <a:p>
            <a:pPr lvl="2"/>
            <a:r>
              <a:rPr lang="en-US" altLang="en-US" sz="2800" dirty="0"/>
              <a:t>E.g., consider a physician on duty in the ED needing to see many patients unnecessarily two or more times because a complete kit is not available the first time </a:t>
            </a:r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24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33A5-C19A-47CC-A094-4A58BE5E70F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Other Examples of the Pareto Rule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20% of medications account for 80% of pharmaceutical costs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20% of laboratory tests account for 80% of laboratory costs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20% of suppliers provide about 80% of the value of products, materials, and components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20% of hospital inventory items constitute about 80% of the total inventory value</a:t>
            </a:r>
          </a:p>
        </p:txBody>
      </p:sp>
    </p:spTree>
    <p:extLst>
      <p:ext uri="{BB962C8B-B14F-4D97-AF65-F5344CB8AC3E}">
        <p14:creationId xmlns:p14="http://schemas.microsoft.com/office/powerpoint/2010/main" val="21955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09EA-2186-4155-AAEE-C881C56D4759}" type="slidenum">
              <a:rPr lang="en-US" altLang="en-US"/>
              <a:pPr/>
              <a:t>160</a:t>
            </a:fld>
            <a:endParaRPr lang="en-US" altLang="en-US"/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What Stops People from Using a Complete Kit?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The efficiencies syndrome</a:t>
            </a:r>
          </a:p>
          <a:p>
            <a:pPr lvl="2"/>
            <a:r>
              <a:rPr lang="en-US" altLang="en-US" sz="2800" dirty="0"/>
              <a:t>This is the urge to have resources utilized as much as possible</a:t>
            </a:r>
          </a:p>
          <a:p>
            <a:pPr lvl="2"/>
            <a:r>
              <a:rPr lang="en-US" altLang="en-US" sz="2800" dirty="0"/>
              <a:t>The basic remedy is a major change in the management of the organization, incorporating the complete kit approach into the overall concept</a:t>
            </a:r>
            <a:endParaRPr lang="en-US" altLang="en-US" sz="3000" dirty="0"/>
          </a:p>
          <a:p>
            <a:pPr>
              <a:buSzPct val="125000"/>
            </a:pPr>
            <a:r>
              <a:rPr lang="en-US" altLang="en-US" sz="3400" dirty="0"/>
              <a:t>Pressure for an immediate response</a:t>
            </a:r>
          </a:p>
          <a:p>
            <a:pPr lvl="2"/>
            <a:r>
              <a:rPr lang="en-US" altLang="en-US" sz="2800" dirty="0"/>
              <a:t>E.g., sometimes a physician in the ED starts treating a patient with an incomplete kit due to pressure for an immediate response</a:t>
            </a:r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652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8241-A00C-48EE-BE2A-C39D8C396CAC}" type="slidenum">
              <a:rPr lang="en-US" altLang="en-US"/>
              <a:pPr/>
              <a:t>161</a:t>
            </a:fld>
            <a:endParaRPr lang="en-US" alt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Staff Eagerness to Show Goodwill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In response to pressure from management, nurses and physicians express their goodwill by releasing incomplete kits to the medical or surgical ward</a:t>
            </a:r>
          </a:p>
          <a:p>
            <a:pPr>
              <a:buSzPct val="125000"/>
            </a:pPr>
            <a:r>
              <a:rPr lang="en-US" altLang="en-US" sz="3400" dirty="0"/>
              <a:t>The conflict is represented below</a:t>
            </a:r>
            <a:endParaRPr lang="en-US" altLang="en-US" sz="3200" dirty="0"/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  <p:grpSp>
        <p:nvGrpSpPr>
          <p:cNvPr id="708620" name="Group 12"/>
          <p:cNvGrpSpPr>
            <a:grpSpLocks/>
          </p:cNvGrpSpPr>
          <p:nvPr/>
        </p:nvGrpSpPr>
        <p:grpSpPr bwMode="auto">
          <a:xfrm>
            <a:off x="3317875" y="3810001"/>
            <a:ext cx="4279900" cy="2619375"/>
            <a:chOff x="1440" y="2496"/>
            <a:chExt cx="2696" cy="1650"/>
          </a:xfrm>
        </p:grpSpPr>
        <p:sp>
          <p:nvSpPr>
            <p:cNvPr id="708613" name="Text Box 5"/>
            <p:cNvSpPr txBox="1">
              <a:spLocks noChangeArrowheads="1"/>
            </p:cNvSpPr>
            <p:nvPr/>
          </p:nvSpPr>
          <p:spPr bwMode="auto">
            <a:xfrm>
              <a:off x="2417" y="2496"/>
              <a:ext cx="807" cy="5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Use an </a:t>
              </a:r>
            </a:p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Incomplete </a:t>
              </a:r>
            </a:p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Kit?</a:t>
              </a:r>
            </a:p>
          </p:txBody>
        </p:sp>
        <p:sp>
          <p:nvSpPr>
            <p:cNvPr id="708614" name="Text Box 6"/>
            <p:cNvSpPr txBox="1">
              <a:spLocks noChangeArrowheads="1"/>
            </p:cNvSpPr>
            <p:nvPr/>
          </p:nvSpPr>
          <p:spPr bwMode="auto">
            <a:xfrm>
              <a:off x="1440" y="3564"/>
              <a:ext cx="561" cy="4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Start  </a:t>
              </a:r>
            </a:p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earlier  </a:t>
              </a:r>
            </a:p>
          </p:txBody>
        </p:sp>
        <p:sp>
          <p:nvSpPr>
            <p:cNvPr id="708615" name="Text Box 7"/>
            <p:cNvSpPr txBox="1">
              <a:spLocks noChangeArrowheads="1"/>
            </p:cNvSpPr>
            <p:nvPr/>
          </p:nvSpPr>
          <p:spPr bwMode="auto">
            <a:xfrm>
              <a:off x="3422" y="3564"/>
              <a:ext cx="714" cy="5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Wait, but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less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reworking</a:t>
              </a:r>
            </a:p>
          </p:txBody>
        </p:sp>
        <p:sp>
          <p:nvSpPr>
            <p:cNvPr id="708616" name="Line 8"/>
            <p:cNvSpPr>
              <a:spLocks noChangeShapeType="1"/>
            </p:cNvSpPr>
            <p:nvPr/>
          </p:nvSpPr>
          <p:spPr bwMode="auto">
            <a:xfrm flipH="1">
              <a:off x="1728" y="3264"/>
              <a:ext cx="57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8617" name="Line 9"/>
            <p:cNvSpPr>
              <a:spLocks noChangeShapeType="1"/>
            </p:cNvSpPr>
            <p:nvPr/>
          </p:nvSpPr>
          <p:spPr bwMode="auto">
            <a:xfrm>
              <a:off x="3360" y="3264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8618" name="Text Box 10"/>
            <p:cNvSpPr txBox="1">
              <a:spLocks noChangeArrowheads="1"/>
            </p:cNvSpPr>
            <p:nvPr/>
          </p:nvSpPr>
          <p:spPr bwMode="auto">
            <a:xfrm>
              <a:off x="1676" y="3168"/>
              <a:ext cx="3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Yes</a:t>
              </a:r>
            </a:p>
          </p:txBody>
        </p:sp>
        <p:sp>
          <p:nvSpPr>
            <p:cNvPr id="708619" name="Text Box 11"/>
            <p:cNvSpPr txBox="1">
              <a:spLocks noChangeArrowheads="1"/>
            </p:cNvSpPr>
            <p:nvPr/>
          </p:nvSpPr>
          <p:spPr bwMode="auto">
            <a:xfrm>
              <a:off x="3756" y="3168"/>
              <a:ext cx="2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30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A949-3A71-4209-9CFA-EA01B191A0F6}" type="slidenum">
              <a:rPr lang="en-US" altLang="en-US"/>
              <a:pPr/>
              <a:t>162</a:t>
            </a:fld>
            <a:endParaRPr lang="en-US" alt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The Complete Kit Concept in Health Care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General rule: A gatekeeper should be designated as the only person authorized to release jobs</a:t>
            </a:r>
          </a:p>
          <a:p>
            <a:pPr>
              <a:buSzPct val="125000"/>
            </a:pPr>
            <a:r>
              <a:rPr lang="en-US" altLang="en-US" sz="3400" dirty="0"/>
              <a:t>A colonoscopy is one of the most significant diagnostic and therapeutic applications of endoscopy</a:t>
            </a:r>
          </a:p>
          <a:p>
            <a:pPr lvl="2"/>
            <a:r>
              <a:rPr lang="en-US" altLang="en-US" sz="2800" dirty="0"/>
              <a:t>It can diagnose potentially curable colonic cancers that are missed by other techniques</a:t>
            </a:r>
          </a:p>
          <a:p>
            <a:pPr lvl="2"/>
            <a:r>
              <a:rPr lang="en-US" altLang="en-US" sz="2800" dirty="0"/>
              <a:t>At least 24 hours of patient preparation is required</a:t>
            </a:r>
          </a:p>
          <a:p>
            <a:pPr lvl="2"/>
            <a:r>
              <a:rPr lang="en-US" altLang="en-US" sz="2800" dirty="0"/>
              <a:t>Patients are given a checklist</a:t>
            </a:r>
          </a:p>
          <a:p>
            <a:pPr lvl="2"/>
            <a:r>
              <a:rPr lang="en-US" altLang="en-US" sz="2800" dirty="0"/>
              <a:t>But, some cancel and others show up not-fully prepared</a:t>
            </a:r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241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4C64-7FB5-46F2-A4A8-04EA5FC5320E}" type="slidenum">
              <a:rPr lang="en-US" altLang="en-US"/>
              <a:pPr/>
              <a:t>163</a:t>
            </a:fld>
            <a:endParaRPr lang="en-US" altLang="en-US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Incomplete Kits and Colonoscopies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It is important to instruct the staff not to schedule patients for </a:t>
            </a:r>
            <a:r>
              <a:rPr lang="en-US" altLang="en-US" sz="3400" dirty="0" err="1"/>
              <a:t>colonscopy</a:t>
            </a:r>
            <a:r>
              <a:rPr lang="en-US" altLang="en-US" sz="3400" dirty="0"/>
              <a:t> who have not undergone full preparation</a:t>
            </a:r>
          </a:p>
          <a:p>
            <a:pPr>
              <a:buSzPct val="125000"/>
            </a:pPr>
            <a:r>
              <a:rPr lang="en-US" altLang="en-US" sz="3400" dirty="0"/>
              <a:t>What can be done?</a:t>
            </a:r>
          </a:p>
          <a:p>
            <a:pPr lvl="2"/>
            <a:r>
              <a:rPr lang="en-US" altLang="en-US" sz="2800" dirty="0"/>
              <a:t>Three days before the scheduled date, each patient should be phoned and reminded of the instructions</a:t>
            </a:r>
          </a:p>
          <a:p>
            <a:pPr lvl="2"/>
            <a:r>
              <a:rPr lang="en-US" altLang="en-US" sz="2800" dirty="0"/>
              <a:t>If a patient cancels at this time, another can be scheduled</a:t>
            </a:r>
          </a:p>
          <a:p>
            <a:pPr lvl="2"/>
            <a:r>
              <a:rPr lang="en-US" altLang="en-US" sz="2800" dirty="0"/>
              <a:t>If the cancellation rate is (still) at 10%, one should overbook by 10%</a:t>
            </a:r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0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A054-0287-4FEB-B5A4-025DF51AA913}" type="slidenum">
              <a:rPr lang="en-US" altLang="en-US"/>
              <a:pPr/>
              <a:t>164</a:t>
            </a:fld>
            <a:endParaRPr lang="en-US" altLang="en-US"/>
          </a:p>
        </p:txBody>
      </p:sp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Incomplete Kits and Hernia Surgery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 smtClean="0"/>
              <a:t>Consider a patient scheduled </a:t>
            </a:r>
            <a:r>
              <a:rPr lang="en-US" altLang="en-US" sz="3000" dirty="0"/>
              <a:t>for hernia surgery </a:t>
            </a:r>
          </a:p>
          <a:p>
            <a:pPr>
              <a:buSzPct val="125000"/>
            </a:pPr>
            <a:r>
              <a:rPr lang="en-US" altLang="en-US" sz="3000" dirty="0"/>
              <a:t>Upon checking in to the hospital, he was asked what medications he was taking</a:t>
            </a:r>
          </a:p>
          <a:p>
            <a:pPr>
              <a:buSzPct val="125000"/>
            </a:pPr>
            <a:r>
              <a:rPr lang="en-US" altLang="en-US" sz="3000" dirty="0"/>
              <a:t>He was taking vitamins and low-dose aspirin</a:t>
            </a:r>
          </a:p>
          <a:p>
            <a:pPr>
              <a:buSzPct val="125000"/>
            </a:pPr>
            <a:r>
              <a:rPr lang="en-US" altLang="en-US" sz="3000" dirty="0"/>
              <a:t>He should have been instructed to stop taking aspirin 10 days before surgery, but he had not</a:t>
            </a:r>
          </a:p>
          <a:p>
            <a:pPr>
              <a:buSzPct val="125000"/>
            </a:pPr>
            <a:r>
              <a:rPr lang="en-US" altLang="en-US" sz="3000" dirty="0"/>
              <a:t>The admission was cancelled and the surgery postponed</a:t>
            </a:r>
          </a:p>
          <a:p>
            <a:pPr>
              <a:buSzPct val="125000"/>
            </a:pPr>
            <a:r>
              <a:rPr lang="en-US" altLang="en-US" sz="3000" dirty="0"/>
              <a:t>Adverse effects: Empty bed in the ward, vacant slot in OR schedule, patient’s time was wasted, etc.</a:t>
            </a:r>
          </a:p>
          <a:p>
            <a:pPr>
              <a:buSzPct val="125000"/>
            </a:pPr>
            <a:endParaRPr lang="en-US" altLang="en-US" sz="30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31710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97D4-0A96-463B-A9A6-2EECEFE47797}" type="slidenum">
              <a:rPr lang="en-US" altLang="en-US"/>
              <a:pPr/>
              <a:t>165</a:t>
            </a:fld>
            <a:endParaRPr lang="en-US" altLang="en-US"/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Implementing the Complete Kit in Health Care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The introduction of a complete kit process has to be part of a major change in the organization</a:t>
            </a:r>
          </a:p>
          <a:p>
            <a:pPr>
              <a:buSzPct val="125000"/>
            </a:pPr>
            <a:r>
              <a:rPr lang="en-US" altLang="en-US" sz="3400" dirty="0"/>
              <a:t>Top management has to be involved in the process</a:t>
            </a:r>
          </a:p>
          <a:p>
            <a:pPr>
              <a:buSzPct val="125000"/>
            </a:pPr>
            <a:r>
              <a:rPr lang="en-US" altLang="en-US" sz="3400" dirty="0"/>
              <a:t>One person in each department has to be appointed to take charge</a:t>
            </a:r>
          </a:p>
          <a:p>
            <a:pPr>
              <a:buSzPct val="125000"/>
            </a:pPr>
            <a:r>
              <a:rPr lang="en-US" altLang="en-US" sz="3400" dirty="0"/>
              <a:t>The process must be monitored</a:t>
            </a:r>
          </a:p>
          <a:p>
            <a:pPr>
              <a:buSzPct val="125000"/>
            </a:pPr>
            <a:r>
              <a:rPr lang="en-US" altLang="en-US" sz="3400" dirty="0"/>
              <a:t>Employees and internal customers need to be informed of the change</a:t>
            </a:r>
          </a:p>
          <a:p>
            <a:pPr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344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E7F40-A218-40A3-BB65-651EE5837822}" type="slidenum">
              <a:rPr lang="en-US" altLang="en-US"/>
              <a:pPr/>
              <a:t>166</a:t>
            </a:fld>
            <a:endParaRPr lang="en-US" altLang="en-US"/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Implementing the Complete Kit in Health Care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External customers (e.g., HMOs) should be notified that they will get better due-date performance and response times if they submit a complete kit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Components and materials should be ordered in complete kits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All activities should be synchronized, ensuring that the out-kit of the current activity is the in-kit of the next one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Components and procedures need to be standardized whenever possible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413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C7AB-68F7-4C32-AE72-48E139C07CC4}" type="slidenum">
              <a:rPr lang="en-US" altLang="en-US"/>
              <a:pPr/>
              <a:t>167</a:t>
            </a:fld>
            <a:endParaRPr lang="en-US" altLang="en-US"/>
          </a:p>
        </p:txBody>
      </p:sp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Implications for Health Care MIS Departments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management information system (MIS) department in a health care organization has to support activities with certain tools to enable a kit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Most of the items in a medical kit are medical information and data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An MIS plays a major role in reinforcing and implementing the complete kit paradigm and should be designed accordingly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Using an intranet with an automatic checklist is a good starting point</a:t>
            </a:r>
            <a:endParaRPr lang="en-US" altLang="en-US" sz="3400" dirty="0">
              <a:sym typeface="WP Math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899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A63D-F252-475E-85CC-7AB71574A145}" type="slidenum">
              <a:rPr lang="en-US" altLang="en-US"/>
              <a:pPr/>
              <a:t>168</a:t>
            </a:fld>
            <a:endParaRPr lang="en-US" altLang="en-US"/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2700" dirty="0"/>
              <a:t>Implications for Medical Purchasing/Logistics Departments 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/>
              <a:t>The purchasing department would change its procedures </a:t>
            </a:r>
          </a:p>
          <a:p>
            <a:pPr>
              <a:buSzPct val="125000"/>
            </a:pPr>
            <a:r>
              <a:rPr lang="en-US" altLang="en-US" sz="3000" dirty="0"/>
              <a:t>It would purchase complete kits</a:t>
            </a:r>
          </a:p>
          <a:p>
            <a:pPr lvl="2"/>
            <a:r>
              <a:rPr lang="en-US" altLang="en-US" sz="2400" dirty="0"/>
              <a:t>The orders would be in kits, rather than components</a:t>
            </a:r>
          </a:p>
          <a:p>
            <a:pPr lvl="2"/>
            <a:r>
              <a:rPr lang="en-US" altLang="en-US" sz="2400" dirty="0"/>
              <a:t>The complete kit of a colonoscopy includes an endoscope, various medications, a resuscitation cart, etc.</a:t>
            </a:r>
            <a:endParaRPr lang="en-US" altLang="en-US" sz="2600" dirty="0"/>
          </a:p>
          <a:p>
            <a:pPr>
              <a:buSzPct val="125000"/>
            </a:pPr>
            <a:r>
              <a:rPr lang="en-US" altLang="en-US" sz="3000" dirty="0"/>
              <a:t>Purchasing departments would work with fewer suppliers and purchase more items from each supplier</a:t>
            </a:r>
          </a:p>
          <a:p>
            <a:pPr>
              <a:buSzPct val="125000"/>
            </a:pPr>
            <a:r>
              <a:rPr lang="en-US" altLang="en-US" sz="3000" dirty="0"/>
              <a:t>Suppliers would be evaluated based on price, response time, quality, and completeness of kits</a:t>
            </a:r>
          </a:p>
        </p:txBody>
      </p:sp>
    </p:spTree>
    <p:extLst>
      <p:ext uri="{BB962C8B-B14F-4D97-AF65-F5344CB8AC3E}">
        <p14:creationId xmlns:p14="http://schemas.microsoft.com/office/powerpoint/2010/main" val="36558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675A-392B-4FC2-901F-12696D5364EB}" type="slidenum">
              <a:rPr lang="en-US" altLang="en-US"/>
              <a:pPr/>
              <a:t>169</a:t>
            </a:fld>
            <a:endParaRPr lang="en-US" altLang="en-US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Complete Kit Summary 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 study of health care organizations that have implemented the complete kit concept shows that it has reduced WIP and cut response time by a factor of three</a:t>
            </a:r>
          </a:p>
          <a:p>
            <a:pPr>
              <a:buSzPct val="125000"/>
            </a:pPr>
            <a:r>
              <a:rPr lang="en-US" altLang="en-US" sz="3400" dirty="0"/>
              <a:t>Major improvements are possible in the following areas of health care</a:t>
            </a:r>
          </a:p>
          <a:p>
            <a:pPr lvl="2"/>
            <a:r>
              <a:rPr lang="en-US" altLang="en-US" sz="2800" dirty="0"/>
              <a:t>EDs</a:t>
            </a:r>
          </a:p>
          <a:p>
            <a:pPr lvl="2"/>
            <a:r>
              <a:rPr lang="en-US" altLang="en-US" sz="2800" dirty="0"/>
              <a:t>ORs</a:t>
            </a:r>
          </a:p>
          <a:p>
            <a:pPr lvl="2"/>
            <a:r>
              <a:rPr lang="en-US" altLang="en-US" sz="2800" dirty="0"/>
              <a:t>Outpatient clinics</a:t>
            </a:r>
          </a:p>
          <a:p>
            <a:pPr lvl="2"/>
            <a:r>
              <a:rPr lang="en-US" altLang="en-US" sz="2800" dirty="0"/>
              <a:t>Radiology departments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6344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6C54-78B3-458F-95DF-50021D3E2EB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ABC Classification: An Example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Group A: 20% of patients in a ward account for 80% of ward expenses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Group B: 30% of patients in a ward account for 10% of ward expenses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600" dirty="0"/>
              <a:t>Group C: 50% of patients in a ward account for 10% of ward expenses</a:t>
            </a:r>
          </a:p>
          <a:p>
            <a:pPr>
              <a:buSzPct val="125000"/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520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69509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group pick a different aspect of healthcare</a:t>
            </a:r>
          </a:p>
          <a:p>
            <a:pPr lvl="1"/>
            <a:r>
              <a:rPr lang="en-US" dirty="0" smtClean="0"/>
              <a:t>Hospitals</a:t>
            </a:r>
          </a:p>
          <a:p>
            <a:pPr lvl="1"/>
            <a:r>
              <a:rPr lang="en-US" dirty="0" smtClean="0"/>
              <a:t>Urgent Care Clinics</a:t>
            </a:r>
          </a:p>
          <a:p>
            <a:pPr lvl="1"/>
            <a:r>
              <a:rPr lang="en-US" dirty="0" smtClean="0"/>
              <a:t>Specialty Clinic</a:t>
            </a:r>
          </a:p>
          <a:p>
            <a:pPr lvl="1"/>
            <a:r>
              <a:rPr lang="en-US" dirty="0" smtClean="0"/>
              <a:t>Pharmacies</a:t>
            </a:r>
          </a:p>
          <a:p>
            <a:pPr lvl="1"/>
            <a:r>
              <a:rPr lang="en-US" dirty="0" smtClean="0"/>
              <a:t>Pharmaceutical manufacturing</a:t>
            </a:r>
          </a:p>
          <a:p>
            <a:pPr lvl="1"/>
            <a:r>
              <a:rPr lang="en-US" dirty="0" smtClean="0"/>
              <a:t>Medical equipment manufacturing</a:t>
            </a:r>
          </a:p>
          <a:p>
            <a:pPr lvl="1"/>
            <a:r>
              <a:rPr lang="en-US" dirty="0" smtClean="0"/>
              <a:t>Insurance</a:t>
            </a:r>
          </a:p>
          <a:p>
            <a:pPr lvl="1"/>
            <a:r>
              <a:rPr lang="en-US" dirty="0" smtClean="0"/>
              <a:t>Dental Clinic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09145" y="1825625"/>
            <a:ext cx="42695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Identify major critical  resources and bottlenecks (one or two)</a:t>
            </a:r>
          </a:p>
          <a:p>
            <a:r>
              <a:rPr lang="en-US" dirty="0" smtClean="0"/>
              <a:t>Where might WIP wastage arise?</a:t>
            </a:r>
          </a:p>
          <a:p>
            <a:r>
              <a:rPr lang="en-US" dirty="0" smtClean="0"/>
              <a:t>How might JIT methods alleviate these?</a:t>
            </a:r>
          </a:p>
        </p:txBody>
      </p:sp>
    </p:spTree>
    <p:extLst>
      <p:ext uri="{BB962C8B-B14F-4D97-AF65-F5344CB8AC3E}">
        <p14:creationId xmlns:p14="http://schemas.microsoft.com/office/powerpoint/2010/main" val="3415634412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09655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Next Class</a:t>
            </a:r>
          </a:p>
          <a:p>
            <a:pPr lvl="1"/>
            <a:r>
              <a:rPr lang="en-US" dirty="0" smtClean="0"/>
              <a:t>Floods</a:t>
            </a:r>
            <a:endParaRPr lang="en-US" dirty="0" smtClean="0"/>
          </a:p>
          <a:p>
            <a:pPr lvl="1"/>
            <a:r>
              <a:rPr lang="en-US" dirty="0" smtClean="0"/>
              <a:t>Disasters</a:t>
            </a:r>
          </a:p>
          <a:p>
            <a:pPr lvl="1"/>
            <a:r>
              <a:rPr lang="en-US" dirty="0" smtClean="0"/>
              <a:t>FEMA</a:t>
            </a:r>
          </a:p>
          <a:p>
            <a:pPr lvl="1"/>
            <a:r>
              <a:rPr lang="en-US" dirty="0" smtClean="0"/>
              <a:t>Memorial Medical Center Disaster </a:t>
            </a:r>
            <a:endParaRPr lang="en-US" dirty="0" smtClean="0"/>
          </a:p>
          <a:p>
            <a:pPr lvl="1"/>
            <a:r>
              <a:rPr lang="en-US" dirty="0" smtClean="0"/>
              <a:t>Discussion</a:t>
            </a:r>
          </a:p>
          <a:p>
            <a:r>
              <a:rPr lang="en-US" dirty="0" smtClean="0"/>
              <a:t>Next Tuesday</a:t>
            </a:r>
          </a:p>
          <a:p>
            <a:pPr lvl="1"/>
            <a:r>
              <a:rPr lang="en-US" dirty="0" smtClean="0"/>
              <a:t>Pandemic and post-pandemic care</a:t>
            </a:r>
            <a:endParaRPr lang="en-US" dirty="0" smtClean="0"/>
          </a:p>
          <a:p>
            <a:r>
              <a:rPr lang="en-US" dirty="0" smtClean="0"/>
              <a:t>Next Thursday</a:t>
            </a:r>
          </a:p>
          <a:p>
            <a:pPr lvl="1"/>
            <a:r>
              <a:rPr lang="en-US" dirty="0" smtClean="0"/>
              <a:t>Review for exam</a:t>
            </a:r>
          </a:p>
          <a:p>
            <a:r>
              <a:rPr lang="en-US" dirty="0" smtClean="0"/>
              <a:t>Tuesday October 15</a:t>
            </a:r>
          </a:p>
          <a:p>
            <a:pPr lvl="1"/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61891" y="680316"/>
            <a:ext cx="616065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Today’s lecture </a:t>
            </a:r>
            <a:r>
              <a:rPr lang="en-US" sz="2600" dirty="0" smtClean="0"/>
              <a:t>finished the operations management unit</a:t>
            </a:r>
            <a:endParaRPr lang="en-US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Second </a:t>
            </a:r>
            <a:r>
              <a:rPr lang="en-US" sz="2600" dirty="0" smtClean="0"/>
              <a:t>half of the </a:t>
            </a:r>
            <a:r>
              <a:rPr lang="en-US" sz="2600" dirty="0" smtClean="0"/>
              <a:t>semester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Strategic planning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Marketing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HR, physicians, nursing and staffing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Insurance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Long term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Economics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Competition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Market failure</a:t>
            </a:r>
            <a:endParaRPr lang="en-US" sz="2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Industry consolidation, diversification, and alliances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3934300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ECE1-FF2C-4535-BF8C-2779F5952B6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Pareto-Based Focusing Method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Classification:  Classify the sources of the phenomenon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Differentiation:  Apply a differential policy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Resource allocation: Assign resources appropriately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An application in a large HMO is presented next</a:t>
            </a:r>
          </a:p>
          <a:p>
            <a:pPr>
              <a:buSzPct val="125000"/>
            </a:pPr>
            <a:endParaRPr lang="en-US" altLang="en-US" sz="1000" dirty="0"/>
          </a:p>
          <a:p>
            <a:pPr lvl="2"/>
            <a:r>
              <a:rPr lang="en-US" altLang="en-US" sz="2800" dirty="0"/>
              <a:t>The purchasing department is a system bottleneck</a:t>
            </a:r>
          </a:p>
          <a:p>
            <a:pPr lvl="2"/>
            <a:endParaRPr lang="en-US" altLang="en-US" sz="1000" dirty="0"/>
          </a:p>
          <a:p>
            <a:pPr lvl="2"/>
            <a:r>
              <a:rPr lang="en-US" altLang="en-US" sz="2800" dirty="0"/>
              <a:t>It does not have the time to negotiate carefully with all suppliers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056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A8DC-C4BE-4941-B643-19C10D82785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Classification of Suppliers by Purchasers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Group A suppliers: The big suppliers are 20% of all suppliers and account for 80% of the dollar value of all purchases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B suppliers: The 30% medium-size suppliers account for 10% of the total value of purchases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C suppliers: The small suppliers constitute 50% of all suppliers but only 10% of purchase value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42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October 15 penciled in for the midterm (for 3221 and for 3240)</a:t>
            </a:r>
          </a:p>
          <a:p>
            <a:pPr lvl="1"/>
            <a:r>
              <a:rPr lang="en-US" dirty="0" smtClean="0"/>
              <a:t>5 students are in both classes…</a:t>
            </a:r>
          </a:p>
          <a:p>
            <a:r>
              <a:rPr lang="en-US" dirty="0" smtClean="0"/>
              <a:t>If I moved a midterm, I’d move it </a:t>
            </a:r>
            <a:r>
              <a:rPr lang="en-US" smtClean="0"/>
              <a:t>to the 10</a:t>
            </a:r>
            <a:r>
              <a:rPr lang="en-US" baseline="30000" smtClean="0"/>
              <a:t>th</a:t>
            </a:r>
            <a:r>
              <a:rPr lang="en-US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75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3B93-9799-4793-AD25-7D52C19FBB2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 Differential Policy for Each Supplier Group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Group A suppliers: Comprehensive negotiations at the beginning of the year, detailed negotiations on the largest purchasing orders throughout the year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B suppliers: A group of selected suppliers will be chosen, comparative price follow-up performed periodically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C suppliers: Price discounts will be negotiated annually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024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A3387-4EE5-4A68-BF79-7559633E885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Resource Allocation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Most resources should be devoted to negotiations with group A suppliers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Few resources should be invested in dealing with group B suppliers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C suppliers will be evaluated occasionally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It may not always make sense to focus on monetary contribution - - one alternative is item criticality</a:t>
            </a:r>
            <a:endParaRPr lang="en-US" altLang="en-US" sz="12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7385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683-A73D-46C2-A216-486E6D47F81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Monitoring Drug Consumption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A large HMO wants to control the drug consumption of its patients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Classification: Patients were classified according to the monetary value of the drugs they consumed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A patients are the 15% of patients who were responsible for 75% of the dollar cost of drug consumption</a:t>
            </a:r>
            <a:endParaRPr lang="en-US" altLang="en-US" sz="10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709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F383-E3DE-4EE9-982F-D242AE04505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Classifying Drug Consumption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Group B patients are the 25% of patients with moderate drug consumption, which accounts for 15% of total drug costs</a:t>
            </a:r>
            <a:endParaRPr lang="en-US" altLang="en-US" sz="1000" dirty="0"/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Group C patients are the remaining 60% of patients who consume only 10% of the drugs</a:t>
            </a:r>
            <a:endParaRPr lang="en-US" altLang="en-US" sz="10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629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08AD-A085-4873-AFD7-FE5B3D4FA5C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Drug Consumption: Differentiation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Group A patients will be evaluated by the medical director of the HMO and the chief pharmacist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2800" dirty="0"/>
              <a:t>Every prescription must be approved by the medical director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A (random) 10% of prescriptions for group B patients will be screened to verify reasonable and cost-effective practice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5% of patients in group C will be randomly evaluated</a:t>
            </a: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81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CD43-F06E-4E28-9546-BB3093D095A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Building the Focusing Table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 emergency department (ED) in a large hospital wants to improve its performance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Numerous meetings take place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Every suggestion is evaluated with respect to 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2800" dirty="0"/>
              <a:t>Importance</a:t>
            </a:r>
          </a:p>
          <a:p>
            <a:pPr lvl="2"/>
            <a:endParaRPr lang="en-US" altLang="en-US" sz="1000" dirty="0"/>
          </a:p>
          <a:p>
            <a:pPr lvl="2"/>
            <a:r>
              <a:rPr lang="en-US" altLang="en-US" sz="2800" dirty="0"/>
              <a:t>Ease of </a:t>
            </a:r>
            <a:r>
              <a:rPr lang="en-US" altLang="en-US" sz="2800" dirty="0" smtClean="0"/>
              <a:t>implementation</a:t>
            </a: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471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F457-F352-49F9-8ED2-76D59DE1BE7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228600"/>
            <a:ext cx="9144000" cy="1143000"/>
          </a:xfrm>
        </p:spPr>
        <p:txBody>
          <a:bodyPr/>
          <a:lstStyle/>
          <a:p>
            <a:r>
              <a:rPr lang="en-US" altLang="en-US" sz="3600" dirty="0"/>
              <a:t>Emergency Department (ED) Focusing Table</a:t>
            </a:r>
          </a:p>
        </p:txBody>
      </p:sp>
      <p:graphicFrame>
        <p:nvGraphicFramePr>
          <p:cNvPr id="301186" name="Group 130"/>
          <p:cNvGraphicFramePr>
            <a:graphicFrameLocks noGrp="1"/>
          </p:cNvGraphicFramePr>
          <p:nvPr>
            <p:ph idx="1"/>
          </p:nvPr>
        </p:nvGraphicFramePr>
        <p:xfrm>
          <a:off x="1905000" y="838201"/>
          <a:ext cx="8305800" cy="5245103"/>
        </p:xfrm>
        <a:graphic>
          <a:graphicData uri="http://schemas.openxmlformats.org/drawingml/2006/table">
            <a:tbl>
              <a:tblPr/>
              <a:tblGrid>
                <a:gridCol w="436563">
                  <a:extLst>
                    <a:ext uri="{9D8B030D-6E8A-4147-A177-3AD203B41FA5}">
                      <a16:colId xmlns:a16="http://schemas.microsoft.com/office/drawing/2014/main" val="1184289698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979306119"/>
                    </a:ext>
                  </a:extLst>
                </a:gridCol>
                <a:gridCol w="2789237">
                  <a:extLst>
                    <a:ext uri="{9D8B030D-6E8A-4147-A177-3AD203B41FA5}">
                      <a16:colId xmlns:a16="http://schemas.microsoft.com/office/drawing/2014/main" val="4213970417"/>
                    </a:ext>
                  </a:extLst>
                </a:gridCol>
                <a:gridCol w="1817688">
                  <a:extLst>
                    <a:ext uri="{9D8B030D-6E8A-4147-A177-3AD203B41FA5}">
                      <a16:colId xmlns:a16="http://schemas.microsoft.com/office/drawing/2014/main" val="3016129967"/>
                    </a:ext>
                  </a:extLst>
                </a:gridCol>
                <a:gridCol w="2189162">
                  <a:extLst>
                    <a:ext uri="{9D8B030D-6E8A-4147-A177-3AD203B41FA5}">
                      <a16:colId xmlns:a16="http://schemas.microsoft.com/office/drawing/2014/main" val="4162984168"/>
                    </a:ext>
                  </a:extLst>
                </a:gridCol>
              </a:tblGrid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Item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Suggestion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Importance 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Ease of Implementing 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346443"/>
                  </a:ext>
                </a:extLst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Separate ED into surgical and internal wards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753287"/>
                  </a:ext>
                </a:extLst>
              </a:tr>
              <a:tr h="546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Change strategy regarding amount of testing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512715"/>
                  </a:ext>
                </a:extLst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Open additional imaging room using same personnel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0012224"/>
                  </a:ext>
                </a:extLst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Increase frequency of visits by specialists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264755"/>
                  </a:ext>
                </a:extLst>
              </a:tr>
              <a:tr h="635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Increase frequency of lab workup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628747"/>
                  </a:ext>
                </a:extLst>
              </a:tr>
              <a:tr h="633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Measure average waiting times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497957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Shorten discharge procedure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10335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Redesign admission process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276481"/>
                  </a:ext>
                </a:extLst>
              </a:tr>
            </a:tbl>
          </a:graphicData>
        </a:graphic>
      </p:graphicFrame>
      <p:sp>
        <p:nvSpPr>
          <p:cNvPr id="301187" name="Text Box 131"/>
          <p:cNvSpPr txBox="1">
            <a:spLocks noChangeArrowheads="1"/>
          </p:cNvSpPr>
          <p:nvPr/>
        </p:nvSpPr>
        <p:spPr bwMode="auto">
          <a:xfrm>
            <a:off x="1981201" y="6172201"/>
            <a:ext cx="5794375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aseline="30000">
                <a:latin typeface="Times New Roman" panose="02020603050405020304" pitchFamily="18" charset="0"/>
              </a:rPr>
              <a:t>a </a:t>
            </a:r>
            <a:r>
              <a:rPr lang="en-US" altLang="en-US" sz="1600">
                <a:latin typeface="Times New Roman" panose="02020603050405020304" pitchFamily="18" charset="0"/>
              </a:rPr>
              <a:t>Scale is 1 (unimportant) to 5 (important).</a:t>
            </a:r>
          </a:p>
          <a:p>
            <a:r>
              <a:rPr lang="en-US" altLang="en-US" sz="1600" baseline="30000">
                <a:latin typeface="Times New Roman" panose="02020603050405020304" pitchFamily="18" charset="0"/>
              </a:rPr>
              <a:t>b</a:t>
            </a:r>
            <a:r>
              <a:rPr lang="en-US" altLang="en-US" sz="1600">
                <a:latin typeface="Times New Roman" panose="02020603050405020304" pitchFamily="18" charset="0"/>
              </a:rPr>
              <a:t> Scale is 1 (very difficult) to 5 (very easy).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92DB5-4DC5-447A-ACD7-E22E1FA95B6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Generating the Focusing Matrix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The focusing matrix is an extension of the focusing table</a:t>
            </a:r>
          </a:p>
          <a:p>
            <a:pPr lvl="2"/>
            <a:endParaRPr lang="en-US" altLang="en-US" sz="1400" dirty="0"/>
          </a:p>
          <a:p>
            <a:pPr>
              <a:buSzPct val="125000"/>
            </a:pPr>
            <a:r>
              <a:rPr lang="en-US" altLang="en-US" sz="3400" dirty="0"/>
              <a:t>The preferred suggestions are those near the upper right corner of the matrix (see the next page)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400" dirty="0"/>
              <a:t>Suggestion 5 dominates the others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400" dirty="0"/>
              <a:t>Suggestions 3 and 7 also look good, no dominance</a:t>
            </a:r>
          </a:p>
        </p:txBody>
      </p:sp>
    </p:spTree>
    <p:extLst>
      <p:ext uri="{BB962C8B-B14F-4D97-AF65-F5344CB8AC3E}">
        <p14:creationId xmlns:p14="http://schemas.microsoft.com/office/powerpoint/2010/main" val="29307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E7D7-A2F4-46B5-B3CE-3597838CFBDF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228600"/>
            <a:ext cx="9144000" cy="1143000"/>
          </a:xfrm>
        </p:spPr>
        <p:txBody>
          <a:bodyPr/>
          <a:lstStyle/>
          <a:p>
            <a:r>
              <a:rPr lang="en-US" altLang="en-US" sz="3600" dirty="0"/>
              <a:t>Focusing Matrix for the ED Example</a:t>
            </a:r>
          </a:p>
        </p:txBody>
      </p:sp>
      <p:sp>
        <p:nvSpPr>
          <p:cNvPr id="311351" name="Text Box 55"/>
          <p:cNvSpPr txBox="1">
            <a:spLocks noChangeArrowheads="1"/>
          </p:cNvSpPr>
          <p:nvPr/>
        </p:nvSpPr>
        <p:spPr bwMode="auto">
          <a:xfrm>
            <a:off x="2971801" y="5867400"/>
            <a:ext cx="579437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Ease of Implementing</a:t>
            </a:r>
            <a:r>
              <a:rPr lang="en-US" altLang="en-US" sz="1600">
                <a:latin typeface="Times New Roman" panose="02020603050405020304" pitchFamily="18" charset="0"/>
              </a:rPr>
              <a:t> </a:t>
            </a:r>
          </a:p>
          <a:p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311476" name="Group 180"/>
          <p:cNvGraphicFramePr>
            <a:graphicFrameLocks noGrp="1"/>
          </p:cNvGraphicFramePr>
          <p:nvPr>
            <p:ph type="tbl" idx="1"/>
          </p:nvPr>
        </p:nvGraphicFramePr>
        <p:xfrm>
          <a:off x="2438400" y="990600"/>
          <a:ext cx="5791200" cy="5257802"/>
        </p:xfrm>
        <a:graphic>
          <a:graphicData uri="http://schemas.openxmlformats.org/drawingml/2006/table">
            <a:tbl>
              <a:tblPr/>
              <a:tblGrid>
                <a:gridCol w="490538">
                  <a:extLst>
                    <a:ext uri="{9D8B030D-6E8A-4147-A177-3AD203B41FA5}">
                      <a16:colId xmlns:a16="http://schemas.microsoft.com/office/drawing/2014/main" val="1118101229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349589753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3008176638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332601989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63700401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090572479"/>
                    </a:ext>
                  </a:extLst>
                </a:gridCol>
              </a:tblGrid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167431"/>
                  </a:ext>
                </a:extLst>
              </a:tr>
              <a:tr h="890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973328"/>
                  </a:ext>
                </a:extLst>
              </a:tr>
              <a:tr h="889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734427"/>
                  </a:ext>
                </a:extLst>
              </a:tr>
              <a:tr h="890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229882"/>
                  </a:ext>
                </a:extLst>
              </a:tr>
              <a:tr h="889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371627"/>
                  </a:ext>
                </a:extLst>
              </a:tr>
              <a:tr h="890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855166"/>
                  </a:ext>
                </a:extLst>
              </a:tr>
            </a:tbl>
          </a:graphicData>
        </a:graphic>
      </p:graphicFrame>
      <p:sp>
        <p:nvSpPr>
          <p:cNvPr id="311391" name="Line 95"/>
          <p:cNvSpPr>
            <a:spLocks noChangeShapeType="1"/>
          </p:cNvSpPr>
          <p:nvPr/>
        </p:nvSpPr>
        <p:spPr bwMode="auto">
          <a:xfrm>
            <a:off x="5334000" y="6096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93" name="Text Box 97"/>
          <p:cNvSpPr txBox="1">
            <a:spLocks noChangeArrowheads="1"/>
          </p:cNvSpPr>
          <p:nvPr/>
        </p:nvSpPr>
        <p:spPr bwMode="auto">
          <a:xfrm rot="10800000">
            <a:off x="2055963" y="1676401"/>
            <a:ext cx="461665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Importance</a:t>
            </a:r>
          </a:p>
        </p:txBody>
      </p:sp>
      <p:sp>
        <p:nvSpPr>
          <p:cNvPr id="311477" name="Oval 181"/>
          <p:cNvSpPr>
            <a:spLocks noChangeArrowheads="1"/>
          </p:cNvSpPr>
          <p:nvPr/>
        </p:nvSpPr>
        <p:spPr bwMode="auto">
          <a:xfrm rot="720000">
            <a:off x="5940426" y="989013"/>
            <a:ext cx="2289175" cy="1676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78" name="Freeform 182"/>
          <p:cNvSpPr>
            <a:spLocks/>
          </p:cNvSpPr>
          <p:nvPr/>
        </p:nvSpPr>
        <p:spPr bwMode="auto">
          <a:xfrm>
            <a:off x="4495800" y="990600"/>
            <a:ext cx="3276600" cy="2971800"/>
          </a:xfrm>
          <a:custGeom>
            <a:avLst/>
            <a:gdLst>
              <a:gd name="T0" fmla="*/ 0 w 2064"/>
              <a:gd name="T1" fmla="*/ 0 h 1920"/>
              <a:gd name="T2" fmla="*/ 720 w 2064"/>
              <a:gd name="T3" fmla="*/ 144 h 1920"/>
              <a:gd name="T4" fmla="*/ 1440 w 2064"/>
              <a:gd name="T5" fmla="*/ 432 h 1920"/>
              <a:gd name="T6" fmla="*/ 1872 w 2064"/>
              <a:gd name="T7" fmla="*/ 768 h 1920"/>
              <a:gd name="T8" fmla="*/ 2016 w 2064"/>
              <a:gd name="T9" fmla="*/ 1344 h 1920"/>
              <a:gd name="T10" fmla="*/ 2064 w 2064"/>
              <a:gd name="T11" fmla="*/ 1920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64" h="1920">
                <a:moveTo>
                  <a:pt x="0" y="0"/>
                </a:moveTo>
                <a:cubicBezTo>
                  <a:pt x="240" y="36"/>
                  <a:pt x="480" y="72"/>
                  <a:pt x="720" y="144"/>
                </a:cubicBezTo>
                <a:cubicBezTo>
                  <a:pt x="960" y="216"/>
                  <a:pt x="1248" y="328"/>
                  <a:pt x="1440" y="432"/>
                </a:cubicBezTo>
                <a:cubicBezTo>
                  <a:pt x="1632" y="536"/>
                  <a:pt x="1776" y="616"/>
                  <a:pt x="1872" y="768"/>
                </a:cubicBezTo>
                <a:cubicBezTo>
                  <a:pt x="1968" y="920"/>
                  <a:pt x="1984" y="1152"/>
                  <a:pt x="2016" y="1344"/>
                </a:cubicBezTo>
                <a:cubicBezTo>
                  <a:pt x="2048" y="1536"/>
                  <a:pt x="2056" y="1728"/>
                  <a:pt x="2064" y="192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80" name="Line 184"/>
          <p:cNvSpPr>
            <a:spLocks noChangeShapeType="1"/>
          </p:cNvSpPr>
          <p:nvPr/>
        </p:nvSpPr>
        <p:spPr bwMode="auto">
          <a:xfrm flipV="1">
            <a:off x="2362200" y="3276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8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FA46-B168-416E-AFC3-A5D61BA1E42C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Applications of the Focusing Matrix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Choosing among patient case studies to be discussed in morning rounds</a:t>
            </a:r>
          </a:p>
          <a:p>
            <a:pPr lvl="2"/>
            <a:endParaRPr lang="en-US" altLang="en-US" sz="1400" dirty="0"/>
          </a:p>
          <a:p>
            <a:pPr>
              <a:buSzPct val="125000"/>
            </a:pPr>
            <a:r>
              <a:rPr lang="en-US" altLang="en-US" sz="3400" dirty="0"/>
              <a:t>Choosing among projects to be budgeted using a hospital’s development fund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400" dirty="0"/>
              <a:t>Choosing among activities in the process of organizational improvement</a:t>
            </a:r>
          </a:p>
        </p:txBody>
      </p:sp>
    </p:spTree>
    <p:extLst>
      <p:ext uri="{BB962C8B-B14F-4D97-AF65-F5344CB8AC3E}">
        <p14:creationId xmlns:p14="http://schemas.microsoft.com/office/powerpoint/2010/main" val="36890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organizations –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Traditional vs holistic approach</a:t>
            </a:r>
          </a:p>
          <a:p>
            <a:endParaRPr lang="en-US" dirty="0" smtClean="0"/>
          </a:p>
          <a:p>
            <a:r>
              <a:rPr lang="en-US" dirty="0" smtClean="0"/>
              <a:t>Efficiency</a:t>
            </a:r>
          </a:p>
          <a:p>
            <a:endParaRPr lang="en-US" dirty="0"/>
          </a:p>
          <a:p>
            <a:r>
              <a:rPr lang="en-US" dirty="0" smtClean="0"/>
              <a:t>Measurement</a:t>
            </a:r>
          </a:p>
          <a:p>
            <a:endParaRPr lang="en-US" dirty="0"/>
          </a:p>
          <a:p>
            <a:r>
              <a:rPr lang="en-US" dirty="0" smtClean="0"/>
              <a:t>Constraints</a:t>
            </a:r>
          </a:p>
          <a:p>
            <a:endParaRPr lang="en-US" dirty="0"/>
          </a:p>
          <a:p>
            <a:r>
              <a:rPr lang="en-US" dirty="0" err="1" smtClean="0"/>
              <a:t>Insentives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13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1A3A-A18D-4A98-B362-F7CAC1E53C5A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Review of Guidelines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600" dirty="0"/>
              <a:t>Make a list of subjects/items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600" dirty="0"/>
              <a:t>Include importance and ease of implementation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4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600" dirty="0"/>
              <a:t>Build a focusing table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600" dirty="0"/>
              <a:t>Construct a focusing matrix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4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600" dirty="0"/>
              <a:t>Focus on the subjects/items in the upper right corner of the matrix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These are important and easy to implement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400" dirty="0"/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0414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Writing Tasks with Quadrants for Time Management Matrix | Cha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52" y="1027906"/>
            <a:ext cx="7432387" cy="521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651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B360-25B2-43D2-BBDD-ACAAE0D5DC1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>
                <a:solidFill>
                  <a:srgbClr val="009900"/>
                </a:solidFill>
              </a:rPr>
              <a:t>Use the </a:t>
            </a:r>
            <a:r>
              <a:rPr lang="en-US" altLang="en-US" sz="3600" dirty="0" smtClean="0">
                <a:solidFill>
                  <a:srgbClr val="009900"/>
                </a:solidFill>
              </a:rPr>
              <a:t>Heuristics Carefully</a:t>
            </a:r>
            <a:endParaRPr lang="en-US" altLang="en-US" sz="3600" dirty="0">
              <a:solidFill>
                <a:srgbClr val="009900"/>
              </a:solidFill>
            </a:endParaRP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Underlying assumptions may be violated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Remedies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2400" dirty="0"/>
              <a:t>Pareto analysis is only relevant in the presence of resource shortages</a:t>
            </a:r>
          </a:p>
          <a:p>
            <a:pPr lvl="2"/>
            <a:endParaRPr lang="en-US" altLang="en-US" sz="1000" dirty="0"/>
          </a:p>
          <a:p>
            <a:pPr lvl="2"/>
            <a:r>
              <a:rPr lang="en-US" altLang="en-US" sz="2400" dirty="0"/>
              <a:t>Use Pareto analysis where the relevant benefits or damages are on the y axis</a:t>
            </a:r>
          </a:p>
          <a:p>
            <a:pPr lvl="2"/>
            <a:endParaRPr lang="en-US" altLang="en-US" sz="1000" dirty="0"/>
          </a:p>
          <a:p>
            <a:pPr lvl="2"/>
            <a:r>
              <a:rPr lang="en-US" altLang="en-US" sz="2400" dirty="0"/>
              <a:t>Take advantage of the focusing matrix and focusing table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1077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BCDC-E5B1-4BA7-9B3B-587D10C53314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Establish Global Performance Measures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Performance measures serve as a guide towards the achievement of the organization’s goal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2800" dirty="0"/>
              <a:t>E.g., the value of a company</a:t>
            </a:r>
          </a:p>
          <a:p>
            <a:pPr lvl="2"/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There is no single perfect performance measure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But, we can define six basic performance measures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We list them next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0687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E76-F1FB-40E2-94AE-987C99239430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Six Basic Performance Measures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Throughput (T)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Operating expenses (OE)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Inventory (I)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Response time (RT)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Quality (Q)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Due-date performance (DDP)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292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970F-CFFC-416A-A41C-DFC577BAC9B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 smtClean="0"/>
              <a:t>Identify </a:t>
            </a:r>
            <a:r>
              <a:rPr lang="en-US" altLang="en-US" sz="3600" dirty="0"/>
              <a:t>the System Constraint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 idea is to identify the causes that prevent the system from achieving its goal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This involves a search for factors that restrict system performance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Constraint: Any important factor that prevents an organization from achieving its goal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Every system has a constraint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826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5182-6A7F-4A33-9467-7E6D6752C52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Identify the System Constraint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If there were no constraints, unbounded performance would result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In most cases, there are a small number of constraints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Four types of constraints in a managerial system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2400" dirty="0"/>
              <a:t>Resource constraint</a:t>
            </a:r>
          </a:p>
          <a:p>
            <a:pPr lvl="2"/>
            <a:r>
              <a:rPr lang="en-US" altLang="en-US" sz="2400" dirty="0"/>
              <a:t>Market constraint</a:t>
            </a:r>
          </a:p>
          <a:p>
            <a:pPr lvl="2"/>
            <a:r>
              <a:rPr lang="en-US" altLang="en-US" sz="2400" dirty="0"/>
              <a:t>Policy constraint</a:t>
            </a:r>
          </a:p>
          <a:p>
            <a:pPr lvl="2"/>
            <a:r>
              <a:rPr lang="en-US" altLang="en-US" sz="2400" dirty="0"/>
              <a:t>Dummy constraint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578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9EA-EA5D-45BB-8EEF-6E41BAE15FE1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altLang="en-US" dirty="0"/>
              <a:t>System Processes</a:t>
            </a:r>
          </a:p>
        </p:txBody>
      </p:sp>
      <p:grpSp>
        <p:nvGrpSpPr>
          <p:cNvPr id="312383" name="Group 63"/>
          <p:cNvGrpSpPr>
            <a:grpSpLocks/>
          </p:cNvGrpSpPr>
          <p:nvPr/>
        </p:nvGrpSpPr>
        <p:grpSpPr bwMode="auto">
          <a:xfrm>
            <a:off x="4876800" y="1066800"/>
            <a:ext cx="1600200" cy="5703888"/>
            <a:chOff x="2160" y="432"/>
            <a:chExt cx="1008" cy="3593"/>
          </a:xfrm>
        </p:grpSpPr>
        <p:sp>
          <p:nvSpPr>
            <p:cNvPr id="312326" name="Text Box 6"/>
            <p:cNvSpPr txBox="1">
              <a:spLocks noChangeArrowheads="1"/>
            </p:cNvSpPr>
            <p:nvPr/>
          </p:nvSpPr>
          <p:spPr bwMode="auto">
            <a:xfrm>
              <a:off x="2160" y="1344"/>
              <a:ext cx="1008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Preparation</a:t>
              </a:r>
            </a:p>
          </p:txBody>
        </p:sp>
        <p:sp>
          <p:nvSpPr>
            <p:cNvPr id="312328" name="Text Box 8"/>
            <p:cNvSpPr txBox="1">
              <a:spLocks noChangeArrowheads="1"/>
            </p:cNvSpPr>
            <p:nvPr/>
          </p:nvSpPr>
          <p:spPr bwMode="auto">
            <a:xfrm>
              <a:off x="2160" y="2112"/>
              <a:ext cx="1008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Operation</a:t>
              </a:r>
            </a:p>
          </p:txBody>
        </p:sp>
        <p:sp>
          <p:nvSpPr>
            <p:cNvPr id="312329" name="Text Box 9"/>
            <p:cNvSpPr txBox="1">
              <a:spLocks noChangeArrowheads="1"/>
            </p:cNvSpPr>
            <p:nvPr/>
          </p:nvSpPr>
          <p:spPr bwMode="auto">
            <a:xfrm>
              <a:off x="2304" y="432"/>
              <a:ext cx="59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Medical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surgery</a:t>
              </a:r>
            </a:p>
          </p:txBody>
        </p:sp>
        <p:sp>
          <p:nvSpPr>
            <p:cNvPr id="312334" name="Text Box 14"/>
            <p:cNvSpPr txBox="1">
              <a:spLocks noChangeArrowheads="1"/>
            </p:cNvSpPr>
            <p:nvPr/>
          </p:nvSpPr>
          <p:spPr bwMode="auto">
            <a:xfrm>
              <a:off x="2160" y="2880"/>
              <a:ext cx="1008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Recovery</a:t>
              </a:r>
            </a:p>
          </p:txBody>
        </p:sp>
        <p:sp>
          <p:nvSpPr>
            <p:cNvPr id="312338" name="Text Box 18"/>
            <p:cNvSpPr txBox="1">
              <a:spLocks noChangeArrowheads="1"/>
            </p:cNvSpPr>
            <p:nvPr/>
          </p:nvSpPr>
          <p:spPr bwMode="auto">
            <a:xfrm>
              <a:off x="2304" y="3792"/>
              <a:ext cx="57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Patients</a:t>
              </a:r>
            </a:p>
          </p:txBody>
        </p:sp>
        <p:sp>
          <p:nvSpPr>
            <p:cNvPr id="312341" name="Line 21"/>
            <p:cNvSpPr>
              <a:spLocks noChangeShapeType="1"/>
            </p:cNvSpPr>
            <p:nvPr/>
          </p:nvSpPr>
          <p:spPr bwMode="auto">
            <a:xfrm>
              <a:off x="2688" y="100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49" name="Line 29"/>
            <p:cNvSpPr>
              <a:spLocks noChangeShapeType="1"/>
            </p:cNvSpPr>
            <p:nvPr/>
          </p:nvSpPr>
          <p:spPr bwMode="auto">
            <a:xfrm>
              <a:off x="2688" y="3312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50" name="Line 30"/>
            <p:cNvSpPr>
              <a:spLocks noChangeShapeType="1"/>
            </p:cNvSpPr>
            <p:nvPr/>
          </p:nvSpPr>
          <p:spPr bwMode="auto">
            <a:xfrm>
              <a:off x="2688" y="254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51" name="Line 31"/>
            <p:cNvSpPr>
              <a:spLocks noChangeShapeType="1"/>
            </p:cNvSpPr>
            <p:nvPr/>
          </p:nvSpPr>
          <p:spPr bwMode="auto">
            <a:xfrm>
              <a:off x="2688" y="1776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2364" name="Text Box 44"/>
          <p:cNvSpPr txBox="1">
            <a:spLocks noChangeArrowheads="1"/>
          </p:cNvSpPr>
          <p:nvPr/>
        </p:nvSpPr>
        <p:spPr bwMode="auto">
          <a:xfrm>
            <a:off x="7239000" y="2481264"/>
            <a:ext cx="1600200" cy="706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Preparation</a:t>
            </a:r>
          </a:p>
        </p:txBody>
      </p:sp>
      <p:sp>
        <p:nvSpPr>
          <p:cNvPr id="312365" name="Text Box 45"/>
          <p:cNvSpPr txBox="1">
            <a:spLocks noChangeArrowheads="1"/>
          </p:cNvSpPr>
          <p:nvPr/>
        </p:nvSpPr>
        <p:spPr bwMode="auto">
          <a:xfrm>
            <a:off x="7239000" y="3735389"/>
            <a:ext cx="1600200" cy="706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Procedure</a:t>
            </a:r>
          </a:p>
        </p:txBody>
      </p:sp>
      <p:sp>
        <p:nvSpPr>
          <p:cNvPr id="312366" name="Text Box 46"/>
          <p:cNvSpPr txBox="1">
            <a:spLocks noChangeArrowheads="1"/>
          </p:cNvSpPr>
          <p:nvPr/>
        </p:nvSpPr>
        <p:spPr bwMode="auto">
          <a:xfrm>
            <a:off x="7467600" y="1384300"/>
            <a:ext cx="160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Imaging</a:t>
            </a:r>
          </a:p>
        </p:txBody>
      </p:sp>
      <p:sp>
        <p:nvSpPr>
          <p:cNvPr id="312367" name="Text Box 47"/>
          <p:cNvSpPr txBox="1">
            <a:spLocks noChangeArrowheads="1"/>
          </p:cNvSpPr>
          <p:nvPr/>
        </p:nvSpPr>
        <p:spPr bwMode="auto">
          <a:xfrm>
            <a:off x="7239000" y="4989514"/>
            <a:ext cx="1600200" cy="706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Reading and</a:t>
            </a:r>
          </a:p>
          <a:p>
            <a:pPr algn="ctr"/>
            <a:r>
              <a:rPr lang="en-US" altLang="en-US">
                <a:latin typeface="Times New Roman" panose="02020603050405020304" pitchFamily="18" charset="0"/>
              </a:rPr>
              <a:t> reporting</a:t>
            </a:r>
          </a:p>
        </p:txBody>
      </p:sp>
      <p:sp>
        <p:nvSpPr>
          <p:cNvPr id="312368" name="Text Box 48"/>
          <p:cNvSpPr txBox="1">
            <a:spLocks noChangeArrowheads="1"/>
          </p:cNvSpPr>
          <p:nvPr/>
        </p:nvSpPr>
        <p:spPr bwMode="auto">
          <a:xfrm>
            <a:off x="7315200" y="6400800"/>
            <a:ext cx="11464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Diagnoses</a:t>
            </a:r>
          </a:p>
        </p:txBody>
      </p:sp>
      <p:sp>
        <p:nvSpPr>
          <p:cNvPr id="312369" name="Line 49"/>
          <p:cNvSpPr>
            <a:spLocks noChangeShapeType="1"/>
          </p:cNvSpPr>
          <p:nvPr/>
        </p:nvSpPr>
        <p:spPr bwMode="auto">
          <a:xfrm>
            <a:off x="8077200" y="1933575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70" name="Line 50"/>
          <p:cNvSpPr>
            <a:spLocks noChangeShapeType="1"/>
          </p:cNvSpPr>
          <p:nvPr/>
        </p:nvSpPr>
        <p:spPr bwMode="auto">
          <a:xfrm>
            <a:off x="8077200" y="5695950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71" name="Line 51"/>
          <p:cNvSpPr>
            <a:spLocks noChangeShapeType="1"/>
          </p:cNvSpPr>
          <p:nvPr/>
        </p:nvSpPr>
        <p:spPr bwMode="auto">
          <a:xfrm>
            <a:off x="8077200" y="4441825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72" name="Line 52"/>
          <p:cNvSpPr>
            <a:spLocks noChangeShapeType="1"/>
          </p:cNvSpPr>
          <p:nvPr/>
        </p:nvSpPr>
        <p:spPr bwMode="auto">
          <a:xfrm>
            <a:off x="8077200" y="3187700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74" name="Text Box 54"/>
          <p:cNvSpPr txBox="1">
            <a:spLocks noChangeArrowheads="1"/>
          </p:cNvSpPr>
          <p:nvPr/>
        </p:nvSpPr>
        <p:spPr bwMode="auto">
          <a:xfrm>
            <a:off x="2438400" y="2514600"/>
            <a:ext cx="1600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Triage</a:t>
            </a:r>
          </a:p>
        </p:txBody>
      </p:sp>
      <p:sp>
        <p:nvSpPr>
          <p:cNvPr id="312375" name="Text Box 55"/>
          <p:cNvSpPr txBox="1">
            <a:spLocks noChangeArrowheads="1"/>
          </p:cNvSpPr>
          <p:nvPr/>
        </p:nvSpPr>
        <p:spPr bwMode="auto">
          <a:xfrm>
            <a:off x="2438400" y="3733800"/>
            <a:ext cx="1600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Treatment</a:t>
            </a:r>
          </a:p>
        </p:txBody>
      </p:sp>
      <p:sp>
        <p:nvSpPr>
          <p:cNvPr id="312376" name="Text Box 56"/>
          <p:cNvSpPr txBox="1">
            <a:spLocks noChangeArrowheads="1"/>
          </p:cNvSpPr>
          <p:nvPr/>
        </p:nvSpPr>
        <p:spPr bwMode="auto">
          <a:xfrm>
            <a:off x="2514601" y="1066801"/>
            <a:ext cx="128977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Emergency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department</a:t>
            </a:r>
          </a:p>
        </p:txBody>
      </p:sp>
      <p:sp>
        <p:nvSpPr>
          <p:cNvPr id="312377" name="Text Box 57"/>
          <p:cNvSpPr txBox="1">
            <a:spLocks noChangeArrowheads="1"/>
          </p:cNvSpPr>
          <p:nvPr/>
        </p:nvSpPr>
        <p:spPr bwMode="auto">
          <a:xfrm>
            <a:off x="2438400" y="4953000"/>
            <a:ext cx="1600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Discharge</a:t>
            </a:r>
          </a:p>
        </p:txBody>
      </p:sp>
      <p:sp>
        <p:nvSpPr>
          <p:cNvPr id="312378" name="Text Box 58"/>
          <p:cNvSpPr txBox="1">
            <a:spLocks noChangeArrowheads="1"/>
          </p:cNvSpPr>
          <p:nvPr/>
        </p:nvSpPr>
        <p:spPr bwMode="auto">
          <a:xfrm>
            <a:off x="2743201" y="6400800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Patients</a:t>
            </a:r>
          </a:p>
        </p:txBody>
      </p:sp>
      <p:sp>
        <p:nvSpPr>
          <p:cNvPr id="312379" name="Line 59"/>
          <p:cNvSpPr>
            <a:spLocks noChangeShapeType="1"/>
          </p:cNvSpPr>
          <p:nvPr/>
        </p:nvSpPr>
        <p:spPr bwMode="auto">
          <a:xfrm>
            <a:off x="3276600" y="1981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80" name="Line 60"/>
          <p:cNvSpPr>
            <a:spLocks noChangeShapeType="1"/>
          </p:cNvSpPr>
          <p:nvPr/>
        </p:nvSpPr>
        <p:spPr bwMode="auto">
          <a:xfrm>
            <a:off x="3276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81" name="Line 61"/>
          <p:cNvSpPr>
            <a:spLocks noChangeShapeType="1"/>
          </p:cNvSpPr>
          <p:nvPr/>
        </p:nvSpPr>
        <p:spPr bwMode="auto">
          <a:xfrm>
            <a:off x="3276600" y="4419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82" name="Line 62"/>
          <p:cNvSpPr>
            <a:spLocks noChangeShapeType="1"/>
          </p:cNvSpPr>
          <p:nvPr/>
        </p:nvSpPr>
        <p:spPr bwMode="auto">
          <a:xfrm>
            <a:off x="3276600" y="3200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46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AAC-6945-46D8-AECC-795A60DA4E55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altLang="en-US" dirty="0"/>
              <a:t>A System with a Resource Constraint</a:t>
            </a:r>
          </a:p>
        </p:txBody>
      </p:sp>
      <p:sp>
        <p:nvSpPr>
          <p:cNvPr id="313351" name="Text Box 7"/>
          <p:cNvSpPr txBox="1">
            <a:spLocks noChangeArrowheads="1"/>
          </p:cNvSpPr>
          <p:nvPr/>
        </p:nvSpPr>
        <p:spPr bwMode="auto">
          <a:xfrm>
            <a:off x="7467601" y="1828800"/>
            <a:ext cx="16702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anose="02020603050405020304" pitchFamily="18" charset="0"/>
              </a:rPr>
              <a:t>Treatment rate</a:t>
            </a:r>
          </a:p>
        </p:txBody>
      </p:sp>
      <p:sp>
        <p:nvSpPr>
          <p:cNvPr id="313353" name="Text Box 9"/>
          <p:cNvSpPr txBox="1">
            <a:spLocks noChangeArrowheads="1"/>
          </p:cNvSpPr>
          <p:nvPr/>
        </p:nvSpPr>
        <p:spPr bwMode="auto">
          <a:xfrm>
            <a:off x="2161867" y="4800600"/>
            <a:ext cx="177067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Potential</a:t>
            </a:r>
          </a:p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demand: 300</a:t>
            </a:r>
          </a:p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patients per day</a:t>
            </a:r>
          </a:p>
        </p:txBody>
      </p:sp>
      <p:sp>
        <p:nvSpPr>
          <p:cNvPr id="313370" name="Text Box 26"/>
          <p:cNvSpPr txBox="1">
            <a:spLocks noChangeArrowheads="1"/>
          </p:cNvSpPr>
          <p:nvPr/>
        </p:nvSpPr>
        <p:spPr bwMode="auto">
          <a:xfrm>
            <a:off x="5102996" y="1219201"/>
            <a:ext cx="11208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Incoming</a:t>
            </a:r>
          </a:p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patients</a:t>
            </a:r>
          </a:p>
        </p:txBody>
      </p:sp>
      <p:grpSp>
        <p:nvGrpSpPr>
          <p:cNvPr id="313384" name="Group 40"/>
          <p:cNvGrpSpPr>
            <a:grpSpLocks/>
          </p:cNvGrpSpPr>
          <p:nvPr/>
        </p:nvGrpSpPr>
        <p:grpSpPr bwMode="auto">
          <a:xfrm>
            <a:off x="4648200" y="2057400"/>
            <a:ext cx="2209800" cy="4191000"/>
            <a:chOff x="1968" y="1248"/>
            <a:chExt cx="1392" cy="2640"/>
          </a:xfrm>
        </p:grpSpPr>
        <p:sp>
          <p:nvSpPr>
            <p:cNvPr id="313368" name="Text Box 24"/>
            <p:cNvSpPr txBox="1">
              <a:spLocks noChangeArrowheads="1"/>
            </p:cNvSpPr>
            <p:nvPr/>
          </p:nvSpPr>
          <p:spPr bwMode="auto">
            <a:xfrm>
              <a:off x="1968" y="1584"/>
              <a:ext cx="1392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Department 1</a:t>
              </a:r>
            </a:p>
          </p:txBody>
        </p:sp>
        <p:sp>
          <p:nvSpPr>
            <p:cNvPr id="313373" name="Line 29"/>
            <p:cNvSpPr>
              <a:spLocks noChangeShapeType="1"/>
            </p:cNvSpPr>
            <p:nvPr/>
          </p:nvSpPr>
          <p:spPr bwMode="auto">
            <a:xfrm>
              <a:off x="2640" y="124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74" name="Line 30"/>
            <p:cNvSpPr>
              <a:spLocks noChangeShapeType="1"/>
            </p:cNvSpPr>
            <p:nvPr/>
          </p:nvSpPr>
          <p:spPr bwMode="auto">
            <a:xfrm>
              <a:off x="2640" y="3552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75" name="Line 31"/>
            <p:cNvSpPr>
              <a:spLocks noChangeShapeType="1"/>
            </p:cNvSpPr>
            <p:nvPr/>
          </p:nvSpPr>
          <p:spPr bwMode="auto">
            <a:xfrm>
              <a:off x="2640" y="27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76" name="Line 32"/>
            <p:cNvSpPr>
              <a:spLocks noChangeShapeType="1"/>
            </p:cNvSpPr>
            <p:nvPr/>
          </p:nvSpPr>
          <p:spPr bwMode="auto">
            <a:xfrm>
              <a:off x="2640" y="2016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77" name="Text Box 33"/>
            <p:cNvSpPr txBox="1">
              <a:spLocks noChangeArrowheads="1"/>
            </p:cNvSpPr>
            <p:nvPr/>
          </p:nvSpPr>
          <p:spPr bwMode="auto">
            <a:xfrm>
              <a:off x="1968" y="2352"/>
              <a:ext cx="1392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Department 2</a:t>
              </a:r>
            </a:p>
          </p:txBody>
        </p:sp>
        <p:sp>
          <p:nvSpPr>
            <p:cNvPr id="313378" name="Text Box 34"/>
            <p:cNvSpPr txBox="1">
              <a:spLocks noChangeArrowheads="1"/>
            </p:cNvSpPr>
            <p:nvPr/>
          </p:nvSpPr>
          <p:spPr bwMode="auto">
            <a:xfrm>
              <a:off x="1968" y="3120"/>
              <a:ext cx="1392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Department 3</a:t>
              </a:r>
            </a:p>
          </p:txBody>
        </p:sp>
      </p:grpSp>
      <p:sp>
        <p:nvSpPr>
          <p:cNvPr id="313379" name="Text Box 35"/>
          <p:cNvSpPr txBox="1">
            <a:spLocks noChangeArrowheads="1"/>
          </p:cNvSpPr>
          <p:nvPr/>
        </p:nvSpPr>
        <p:spPr bwMode="auto">
          <a:xfrm>
            <a:off x="7391400" y="2590800"/>
            <a:ext cx="2667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>
                <a:latin typeface="Times New Roman" panose="02020603050405020304" pitchFamily="18" charset="0"/>
              </a:rPr>
              <a:t>100 patients per day</a:t>
            </a:r>
          </a:p>
          <a:p>
            <a:pPr algn="r"/>
            <a:endParaRPr lang="en-US" altLang="en-US" sz="2000">
              <a:latin typeface="Times New Roman" panose="02020603050405020304" pitchFamily="18" charset="0"/>
            </a:endParaRPr>
          </a:p>
          <a:p>
            <a:pPr algn="r"/>
            <a:endParaRPr lang="en-US" altLang="en-US" sz="2000">
              <a:latin typeface="Times New Roman" panose="02020603050405020304" pitchFamily="18" charset="0"/>
            </a:endParaRPr>
          </a:p>
          <a:p>
            <a:pPr algn="r"/>
            <a:endParaRPr lang="en-US" altLang="en-US" sz="2000">
              <a:latin typeface="Times New Roman" panose="02020603050405020304" pitchFamily="18" charset="0"/>
            </a:endParaRPr>
          </a:p>
          <a:p>
            <a:pPr algn="r"/>
            <a:r>
              <a:rPr lang="en-US" altLang="en-US">
                <a:latin typeface="Times New Roman" panose="02020603050405020304" pitchFamily="18" charset="0"/>
              </a:rPr>
              <a:t>50 patients per day</a:t>
            </a:r>
          </a:p>
          <a:p>
            <a:pPr algn="r"/>
            <a:endParaRPr lang="en-US" altLang="en-US" sz="2000">
              <a:latin typeface="Times New Roman" panose="02020603050405020304" pitchFamily="18" charset="0"/>
            </a:endParaRPr>
          </a:p>
          <a:p>
            <a:pPr algn="r"/>
            <a:endParaRPr lang="en-US" altLang="en-US" sz="2000">
              <a:latin typeface="Times New Roman" panose="02020603050405020304" pitchFamily="18" charset="0"/>
            </a:endParaRPr>
          </a:p>
          <a:p>
            <a:pPr algn="r"/>
            <a:endParaRPr lang="en-US" altLang="en-US" sz="2000">
              <a:latin typeface="Times New Roman" panose="02020603050405020304" pitchFamily="18" charset="0"/>
            </a:endParaRPr>
          </a:p>
          <a:p>
            <a:pPr algn="r"/>
            <a:r>
              <a:rPr lang="en-US" altLang="en-US">
                <a:latin typeface="Times New Roman" panose="02020603050405020304" pitchFamily="18" charset="0"/>
              </a:rPr>
              <a:t>75 patients per day</a:t>
            </a:r>
          </a:p>
          <a:p>
            <a:pPr algn="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3385" name="Rectangle 41"/>
          <p:cNvSpPr>
            <a:spLocks noChangeArrowheads="1"/>
          </p:cNvSpPr>
          <p:nvPr/>
        </p:nvSpPr>
        <p:spPr bwMode="auto">
          <a:xfrm>
            <a:off x="4343400" y="2209800"/>
            <a:ext cx="2819400" cy="3886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8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1CF-7F17-4C59-951A-0F001CDFBB92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Lessons from the Example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 system has a resource constraint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Department 2 is the system bottleneck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If we increase the daily capacity of Departments 1 and 3, the throughput (capacity) of the whole system will not change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On the other hand, increasing the throughput of Department 2 will increase system throughput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The bottleneck, Department 2, dictates the throughput for the whole system</a:t>
            </a: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646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7544-4F21-4C4B-9C87-7A209D890EA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4000" dirty="0"/>
              <a:t>A Traditional View of the Organization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There is an internal system and an external environment</a:t>
            </a:r>
          </a:p>
          <a:p>
            <a:pPr>
              <a:buClr>
                <a:srgbClr val="FF0000"/>
              </a:buCl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Suppliers and customers are part of the external </a:t>
            </a:r>
            <a:r>
              <a:rPr lang="en-US" altLang="en-US" sz="3200" dirty="0" smtClean="0"/>
              <a:t>environment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387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1A14-05CA-4493-B2F5-FF32F06DB17B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Bottlenecks in Hospitals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Bottlenecks exist in all areas of life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Some hospital-related examples</a:t>
            </a:r>
          </a:p>
          <a:p>
            <a:pPr>
              <a:buSzPct val="125000"/>
            </a:pPr>
            <a:endParaRPr lang="en-US" altLang="en-US" sz="1000" dirty="0"/>
          </a:p>
          <a:p>
            <a:pPr lvl="2"/>
            <a:r>
              <a:rPr lang="en-US" altLang="en-US" sz="2800" dirty="0"/>
              <a:t>In an OR at Hospital A, the bottleneck was the surgeon</a:t>
            </a:r>
          </a:p>
          <a:p>
            <a:pPr lvl="2"/>
            <a:r>
              <a:rPr lang="en-US" altLang="en-US" sz="2800" dirty="0"/>
              <a:t>In an OR at Hospital B, the bottleneck was the anesthetist</a:t>
            </a:r>
          </a:p>
          <a:p>
            <a:pPr lvl="2"/>
            <a:r>
              <a:rPr lang="en-US" altLang="en-US" sz="2800" dirty="0"/>
              <a:t>In an OR at Hospital C, the bottleneck was the room itself</a:t>
            </a:r>
          </a:p>
          <a:p>
            <a:pPr lvl="2"/>
            <a:r>
              <a:rPr lang="en-US" altLang="en-US" sz="2800" dirty="0"/>
              <a:t>In the ED of a hospital , the bottleneck was the emergency physician</a:t>
            </a:r>
            <a:endParaRPr lang="en-US" altLang="en-US" sz="2800" dirty="0">
              <a:cs typeface="Times New Roman" panose="02020603050405020304" pitchFamily="18" charset="0"/>
            </a:endParaRPr>
          </a:p>
          <a:p>
            <a:pPr>
              <a:buSzPct val="125000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792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2:00-3:15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11361880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5182-6A7F-4A33-9467-7E6D6752C528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Identify the System Constraint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If there were no </a:t>
            </a:r>
            <a:r>
              <a:rPr lang="en-US" altLang="en-US" sz="3200" dirty="0" smtClean="0"/>
              <a:t>constraints or if all constraints were broken, </a:t>
            </a:r>
            <a:r>
              <a:rPr lang="en-US" altLang="en-US" sz="3200" dirty="0"/>
              <a:t>unbounded performance would result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In most cases, there are a </a:t>
            </a:r>
            <a:r>
              <a:rPr lang="en-US" altLang="en-US" sz="3200" dirty="0" smtClean="0"/>
              <a:t>identifiable </a:t>
            </a:r>
            <a:r>
              <a:rPr lang="en-US" altLang="en-US" sz="3200" dirty="0"/>
              <a:t>constraints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/>
              <a:t>Four types of constraints in a managerial system</a:t>
            </a:r>
          </a:p>
          <a:p>
            <a:pPr>
              <a:buSzPct val="125000"/>
            </a:pPr>
            <a:endParaRPr lang="en-US" altLang="en-US" sz="1400" dirty="0"/>
          </a:p>
          <a:p>
            <a:pPr lvl="2"/>
            <a:r>
              <a:rPr lang="en-US" altLang="en-US" sz="1800" i="1" dirty="0"/>
              <a:t>Resource constraint</a:t>
            </a:r>
          </a:p>
          <a:p>
            <a:pPr lvl="2"/>
            <a:r>
              <a:rPr lang="en-US" altLang="en-US" sz="1800" i="1" dirty="0"/>
              <a:t>Market constraint</a:t>
            </a:r>
          </a:p>
          <a:p>
            <a:pPr lvl="2"/>
            <a:r>
              <a:rPr lang="en-US" altLang="en-US" sz="2400" dirty="0"/>
              <a:t>Policy constraint</a:t>
            </a:r>
          </a:p>
          <a:p>
            <a:pPr lvl="2"/>
            <a:r>
              <a:rPr lang="en-US" altLang="en-US" sz="2400" dirty="0"/>
              <a:t>Dummy constraint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7489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3897-2788-4F90-87DC-2BC5145E0C97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Policy Constraint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>
            <a:normAutofit lnSpcReduction="10000"/>
          </a:bodyPr>
          <a:lstStyle/>
          <a:p>
            <a:pPr>
              <a:buSzPct val="125000"/>
            </a:pPr>
            <a:r>
              <a:rPr lang="en-US" altLang="en-US" sz="3200" dirty="0"/>
              <a:t>Definition</a:t>
            </a:r>
          </a:p>
          <a:p>
            <a:pPr>
              <a:buSzPct val="125000"/>
            </a:pPr>
            <a:endParaRPr lang="en-US" altLang="en-US" sz="1000" dirty="0"/>
          </a:p>
          <a:p>
            <a:pPr lvl="2"/>
            <a:r>
              <a:rPr lang="en-US" altLang="en-US" sz="2800" dirty="0"/>
              <a:t>Adopting an inappropriate policy that limits system performance and achievement of goals and that may push in a direction that is against the organizational goal</a:t>
            </a:r>
          </a:p>
          <a:p>
            <a:pPr lvl="2"/>
            <a:r>
              <a:rPr lang="en-US" altLang="en-US" sz="2800" dirty="0">
                <a:cs typeface="Times New Roman" panose="02020603050405020304" pitchFamily="18" charset="0"/>
              </a:rPr>
              <a:t>This is also known as a policy failure</a:t>
            </a:r>
          </a:p>
          <a:p>
            <a:pPr>
              <a:buSzPct val="125000"/>
            </a:pPr>
            <a:endParaRPr lang="en-US" altLang="en-US" sz="1400" dirty="0"/>
          </a:p>
          <a:p>
            <a:pPr>
              <a:buSzPct val="125000"/>
            </a:pPr>
            <a:r>
              <a:rPr lang="en-US" altLang="en-US" sz="3200" dirty="0" smtClean="0"/>
              <a:t>An example: </a:t>
            </a:r>
            <a:r>
              <a:rPr lang="en-US" altLang="en-US" sz="2800" dirty="0" smtClean="0"/>
              <a:t>hospital is reimbursed by length of stay</a:t>
            </a:r>
          </a:p>
          <a:p>
            <a:pPr lvl="2"/>
            <a:r>
              <a:rPr lang="en-US" altLang="en-US" sz="2800" dirty="0"/>
              <a:t>As a result, there is less motivation to discharge patients early</a:t>
            </a:r>
          </a:p>
          <a:p>
            <a:pPr lvl="2"/>
            <a:r>
              <a:rPr lang="en-US" altLang="en-US" sz="2800" dirty="0">
                <a:cs typeface="Times New Roman" panose="02020603050405020304" pitchFamily="18" charset="0"/>
              </a:rPr>
              <a:t>Longer hospital stays result</a:t>
            </a:r>
          </a:p>
          <a:p>
            <a:pPr lvl="2"/>
            <a:r>
              <a:rPr lang="en-US" altLang="en-US" sz="2800" dirty="0">
                <a:cs typeface="Times New Roman" panose="02020603050405020304" pitchFamily="18" charset="0"/>
              </a:rPr>
              <a:t>Increased incidence of infections</a:t>
            </a:r>
          </a:p>
          <a:p>
            <a:pPr lvl="2"/>
            <a:r>
              <a:rPr lang="en-US" altLang="en-US" sz="2800" dirty="0">
                <a:cs typeface="Times New Roman" panose="02020603050405020304" pitchFamily="18" charset="0"/>
              </a:rPr>
              <a:t>It becomes difficult to handle as many patients as the hospital would like</a:t>
            </a:r>
            <a:endParaRPr lang="en-US" altLang="en-US" sz="2400" dirty="0"/>
          </a:p>
          <a:p>
            <a:pPr lvl="2"/>
            <a:endParaRPr lang="en-US" altLang="en-US" sz="2800" dirty="0" smtClean="0"/>
          </a:p>
          <a:p>
            <a:pPr>
              <a:buSzPct val="125000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20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other examples of policy constraints?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345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E93-DD07-4012-8748-3D640AF932D8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More Examples of Policy Constraints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Setting standards that each employee must achieve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There is no incentive to exceed the standard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Continuing to invest in a failing project because large amounts have already been invested in it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Across-the-board personnel cuts of 10%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This may be counterproductive for the organization</a:t>
            </a:r>
          </a:p>
          <a:p>
            <a:pPr lvl="2">
              <a:lnSpc>
                <a:spcPct val="90000"/>
              </a:lnSpc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When is a policy constraint a system constraint?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When “breaking” the policy constraint </a:t>
            </a:r>
            <a:r>
              <a:rPr lang="en-US" altLang="en-US" sz="2800" dirty="0" smtClean="0">
                <a:cs typeface="Times New Roman" panose="02020603050405020304" pitchFamily="18" charset="0"/>
                <a:sym typeface="WP MathA" pitchFamily="2" charset="2"/>
              </a:rPr>
              <a:t>-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</a:rPr>
              <a:t>increased throughput</a:t>
            </a:r>
          </a:p>
        </p:txBody>
      </p:sp>
    </p:spTree>
    <p:extLst>
      <p:ext uri="{BB962C8B-B14F-4D97-AF65-F5344CB8AC3E}">
        <p14:creationId xmlns:p14="http://schemas.microsoft.com/office/powerpoint/2010/main" val="24039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004F-AFFE-4C99-B9D0-14155438590C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Dummy Constraint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Definition</a:t>
            </a:r>
          </a:p>
          <a:p>
            <a:pPr lvl="2"/>
            <a:r>
              <a:rPr lang="en-US" altLang="en-US" sz="2800" dirty="0"/>
              <a:t>A situation where the system bottleneck is a relatively cheap resource compared with other resources in the system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400" dirty="0"/>
              <a:t>An example</a:t>
            </a:r>
          </a:p>
          <a:p>
            <a:pPr lvl="2"/>
            <a:r>
              <a:rPr lang="en-US" altLang="en-US" sz="2800" dirty="0"/>
              <a:t>A hospital OR used for coronary angiographies fell behind its schedule</a:t>
            </a:r>
          </a:p>
          <a:p>
            <a:pPr lvl="2"/>
            <a:r>
              <a:rPr lang="en-US" altLang="en-US" sz="2800" dirty="0"/>
              <a:t>Surgeons, radiologists, nurses, surgical kits, etc. were available</a:t>
            </a:r>
          </a:p>
          <a:p>
            <a:pPr lvl="2"/>
            <a:r>
              <a:rPr lang="en-US" altLang="en-US" sz="2800" dirty="0"/>
              <a:t>But, the OR was sometimes not being used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0665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5E8B-2388-4E66-A38D-2BC9253A5745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4000" dirty="0"/>
              <a:t>Dummy</a:t>
            </a:r>
            <a:r>
              <a:rPr lang="en-US" altLang="en-US" sz="3600" dirty="0"/>
              <a:t> Constraint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Why was the OR not in use?</a:t>
            </a:r>
          </a:p>
          <a:p>
            <a:pPr>
              <a:buSzPct val="125000"/>
            </a:pPr>
            <a:endParaRPr lang="en-US" altLang="en-US" sz="800" dirty="0"/>
          </a:p>
          <a:p>
            <a:pPr lvl="2"/>
            <a:r>
              <a:rPr lang="en-US" altLang="en-US" sz="2800" dirty="0"/>
              <a:t>The OR needs to be thoroughly cleaned between procedures</a:t>
            </a:r>
          </a:p>
          <a:p>
            <a:pPr lvl="2"/>
            <a:endParaRPr lang="en-US" altLang="en-US" sz="800" dirty="0"/>
          </a:p>
          <a:p>
            <a:pPr lvl="2"/>
            <a:r>
              <a:rPr lang="en-US" altLang="en-US" sz="2800" dirty="0"/>
              <a:t>In order to cut costs, the hospital laid off one of two cleaners</a:t>
            </a:r>
          </a:p>
          <a:p>
            <a:pPr lvl="2"/>
            <a:endParaRPr lang="en-US" altLang="en-US" sz="800" dirty="0"/>
          </a:p>
          <a:p>
            <a:pPr lvl="2"/>
            <a:r>
              <a:rPr lang="en-US" altLang="en-US" sz="2800" dirty="0"/>
              <a:t>The remaining cleaner had to clean both ORs and intensive care rooms</a:t>
            </a:r>
          </a:p>
          <a:p>
            <a:pPr lvl="2"/>
            <a:endParaRPr lang="en-US" altLang="en-US" sz="800" dirty="0"/>
          </a:p>
          <a:p>
            <a:pPr lvl="2"/>
            <a:r>
              <a:rPr lang="en-US" altLang="en-US" sz="2800" dirty="0"/>
              <a:t>Thus, an inexpensive resource (the cleaning person) became a system constraint</a:t>
            </a:r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Char char="§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616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54EB-C923-4D32-9983-999DC7C7F7E2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Dummy Constraint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An example from a hospital internal medicine ward</a:t>
            </a:r>
          </a:p>
          <a:p>
            <a:pPr lvl="2"/>
            <a:r>
              <a:rPr lang="en-US" altLang="en-US" sz="2800" dirty="0"/>
              <a:t>Blood specimens were placed in trays for transport to the lab</a:t>
            </a:r>
          </a:p>
          <a:p>
            <a:pPr lvl="2"/>
            <a:endParaRPr lang="en-US" altLang="en-US" sz="900" dirty="0"/>
          </a:p>
          <a:p>
            <a:pPr lvl="2"/>
            <a:r>
              <a:rPr lang="en-US" altLang="en-US" sz="2800" dirty="0"/>
              <a:t>A shortage of trays </a:t>
            </a:r>
            <a:r>
              <a:rPr lang="en-US" altLang="en-US" sz="2800" dirty="0" smtClean="0">
                <a:sym typeface="WP MathA" pitchFamily="2" charset="2"/>
              </a:rPr>
              <a:t>- </a:t>
            </a:r>
            <a:r>
              <a:rPr lang="en-US" altLang="en-US" sz="2800" dirty="0">
                <a:sym typeface="WP MathA" pitchFamily="2" charset="2"/>
              </a:rPr>
              <a:t>delays in collecting blood specimens </a:t>
            </a:r>
            <a:r>
              <a:rPr lang="en-US" altLang="en-US" sz="2800" dirty="0" smtClean="0">
                <a:sym typeface="WP MathA" pitchFamily="2" charset="2"/>
              </a:rPr>
              <a:t>- </a:t>
            </a:r>
            <a:r>
              <a:rPr lang="en-US" altLang="en-US" sz="2800" dirty="0">
                <a:sym typeface="WP MathA" pitchFamily="2" charset="2"/>
              </a:rPr>
              <a:t>delays in receiving results </a:t>
            </a:r>
            <a:r>
              <a:rPr lang="en-US" altLang="en-US" sz="2800" dirty="0" smtClean="0">
                <a:sym typeface="WP MathA" pitchFamily="2" charset="2"/>
              </a:rPr>
              <a:t>- </a:t>
            </a:r>
            <a:r>
              <a:rPr lang="en-US" altLang="en-US" sz="2800" dirty="0">
                <a:sym typeface="WP MathA" pitchFamily="2" charset="2"/>
              </a:rPr>
              <a:t>discharge delays</a:t>
            </a:r>
          </a:p>
          <a:p>
            <a:pPr lvl="2"/>
            <a:endParaRPr lang="en-US" altLang="en-US" sz="900" dirty="0">
              <a:sym typeface="WP MathA" pitchFamily="2" charset="2"/>
            </a:endParaRPr>
          </a:p>
          <a:p>
            <a:pPr lvl="2"/>
            <a:r>
              <a:rPr lang="en-US" altLang="en-US" sz="2800" dirty="0">
                <a:sym typeface="WP MathA" pitchFamily="2" charset="2"/>
              </a:rPr>
              <a:t>Again, an inexpensive resource prevented the ward from operating efficiently</a:t>
            </a:r>
            <a:endParaRPr lang="en-US" altLang="en-US" sz="2800" dirty="0"/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8924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EE3A-5D20-4262-BF3F-E08DF3A6D54E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Dummy Constraint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An example from the ED</a:t>
            </a:r>
          </a:p>
          <a:p>
            <a:pPr lvl="2"/>
            <a:r>
              <a:rPr lang="en-US" altLang="en-US" sz="2800" dirty="0"/>
              <a:t>There was a shortage of clerical personnel for discharging patients</a:t>
            </a:r>
          </a:p>
          <a:p>
            <a:pPr lvl="2"/>
            <a:endParaRPr lang="en-US" altLang="en-US" sz="900" dirty="0"/>
          </a:p>
          <a:p>
            <a:pPr lvl="2"/>
            <a:r>
              <a:rPr lang="en-US" altLang="en-US" sz="2800" dirty="0"/>
              <a:t>This led to discharge delays </a:t>
            </a:r>
            <a:r>
              <a:rPr lang="en-US" altLang="en-US" sz="2800" dirty="0" smtClean="0">
                <a:sym typeface="WP MathA" pitchFamily="2" charset="2"/>
              </a:rPr>
              <a:t>- </a:t>
            </a:r>
            <a:r>
              <a:rPr lang="en-US" altLang="en-US" sz="2800" dirty="0">
                <a:sym typeface="WP MathA" pitchFamily="2" charset="2"/>
              </a:rPr>
              <a:t>overcrowding in the ED</a:t>
            </a:r>
          </a:p>
          <a:p>
            <a:pPr lvl="2"/>
            <a:endParaRPr lang="en-US" altLang="en-US" sz="900" dirty="0">
              <a:sym typeface="WP MathA" pitchFamily="2" charset="2"/>
            </a:endParaRPr>
          </a:p>
          <a:p>
            <a:pPr lvl="2"/>
            <a:r>
              <a:rPr lang="en-US" altLang="en-US" sz="2800" dirty="0">
                <a:sym typeface="WP MathA" pitchFamily="2" charset="2"/>
              </a:rPr>
              <a:t>A clerk is a relatively inexpensive resource</a:t>
            </a:r>
          </a:p>
          <a:p>
            <a:pPr>
              <a:buSzPct val="125000"/>
            </a:pPr>
            <a:r>
              <a:rPr lang="en-US" altLang="en-US" sz="1000" dirty="0"/>
              <a:t> </a:t>
            </a:r>
          </a:p>
          <a:p>
            <a:pPr>
              <a:buSzPct val="125000"/>
            </a:pPr>
            <a:r>
              <a:rPr lang="en-US" altLang="en-US" sz="3400" dirty="0"/>
              <a:t>Shortages in phone lines, fax machines, printers, blood pressure monitors, etc. are all dummy constraints</a:t>
            </a:r>
          </a:p>
        </p:txBody>
      </p:sp>
    </p:spTree>
    <p:extLst>
      <p:ext uri="{BB962C8B-B14F-4D97-AF65-F5344CB8AC3E}">
        <p14:creationId xmlns:p14="http://schemas.microsoft.com/office/powerpoint/2010/main" val="28932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FF7A-61EB-4942-8B3C-12B00D59458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A Traditional Organizational System</a:t>
            </a:r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1981200" y="1219200"/>
            <a:ext cx="8229600" cy="502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3" name="Rectangle 5"/>
          <p:cNvSpPr>
            <a:spLocks noChangeArrowheads="1"/>
          </p:cNvSpPr>
          <p:nvPr/>
        </p:nvSpPr>
        <p:spPr bwMode="auto">
          <a:xfrm>
            <a:off x="3810000" y="2057400"/>
            <a:ext cx="4419600" cy="3505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4" name="Rectangle 6"/>
          <p:cNvSpPr>
            <a:spLocks noChangeArrowheads="1"/>
          </p:cNvSpPr>
          <p:nvPr/>
        </p:nvSpPr>
        <p:spPr bwMode="auto">
          <a:xfrm>
            <a:off x="7162800" y="32004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5" name="Rectangle 7"/>
          <p:cNvSpPr>
            <a:spLocks noChangeArrowheads="1"/>
          </p:cNvSpPr>
          <p:nvPr/>
        </p:nvSpPr>
        <p:spPr bwMode="auto">
          <a:xfrm>
            <a:off x="5638800" y="22098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6" name="Rectangle 8"/>
          <p:cNvSpPr>
            <a:spLocks noChangeArrowheads="1"/>
          </p:cNvSpPr>
          <p:nvPr/>
        </p:nvSpPr>
        <p:spPr bwMode="auto">
          <a:xfrm>
            <a:off x="4038600" y="32004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7" name="Rectangle 9"/>
          <p:cNvSpPr>
            <a:spLocks noChangeArrowheads="1"/>
          </p:cNvSpPr>
          <p:nvPr/>
        </p:nvSpPr>
        <p:spPr bwMode="auto">
          <a:xfrm>
            <a:off x="6477000" y="44958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8" name="Rectangle 10"/>
          <p:cNvSpPr>
            <a:spLocks noChangeArrowheads="1"/>
          </p:cNvSpPr>
          <p:nvPr/>
        </p:nvSpPr>
        <p:spPr bwMode="auto">
          <a:xfrm>
            <a:off x="4876800" y="44958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3339" name="AutoShape 11"/>
          <p:cNvCxnSpPr>
            <a:cxnSpLocks noChangeShapeType="1"/>
            <a:stCxn id="483336" idx="2"/>
            <a:endCxn id="483338" idx="0"/>
          </p:cNvCxnSpPr>
          <p:nvPr/>
        </p:nvCxnSpPr>
        <p:spPr bwMode="auto">
          <a:xfrm>
            <a:off x="4495800" y="4114800"/>
            <a:ext cx="8382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0" name="AutoShape 12"/>
          <p:cNvCxnSpPr>
            <a:cxnSpLocks noChangeShapeType="1"/>
            <a:stCxn id="483337" idx="0"/>
            <a:endCxn id="483334" idx="2"/>
          </p:cNvCxnSpPr>
          <p:nvPr/>
        </p:nvCxnSpPr>
        <p:spPr bwMode="auto">
          <a:xfrm flipV="1">
            <a:off x="6934200" y="4114800"/>
            <a:ext cx="6858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1" name="AutoShape 13"/>
          <p:cNvCxnSpPr>
            <a:cxnSpLocks noChangeShapeType="1"/>
            <a:stCxn id="483338" idx="3"/>
            <a:endCxn id="483337" idx="1"/>
          </p:cNvCxnSpPr>
          <p:nvPr/>
        </p:nvCxnSpPr>
        <p:spPr bwMode="auto">
          <a:xfrm>
            <a:off x="5791200" y="49530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2" name="AutoShape 14"/>
          <p:cNvCxnSpPr>
            <a:cxnSpLocks noChangeShapeType="1"/>
            <a:stCxn id="483336" idx="0"/>
            <a:endCxn id="483335" idx="1"/>
          </p:cNvCxnSpPr>
          <p:nvPr/>
        </p:nvCxnSpPr>
        <p:spPr bwMode="auto">
          <a:xfrm flipV="1">
            <a:off x="4495800" y="2667000"/>
            <a:ext cx="11430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3" name="AutoShape 15"/>
          <p:cNvCxnSpPr>
            <a:cxnSpLocks noChangeShapeType="1"/>
            <a:stCxn id="483335" idx="3"/>
            <a:endCxn id="483334" idx="0"/>
          </p:cNvCxnSpPr>
          <p:nvPr/>
        </p:nvCxnSpPr>
        <p:spPr bwMode="auto">
          <a:xfrm>
            <a:off x="6553200" y="2667000"/>
            <a:ext cx="10668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4" name="AutoShape 16"/>
          <p:cNvCxnSpPr>
            <a:cxnSpLocks noChangeShapeType="1"/>
            <a:stCxn id="483338" idx="0"/>
            <a:endCxn id="483335" idx="2"/>
          </p:cNvCxnSpPr>
          <p:nvPr/>
        </p:nvCxnSpPr>
        <p:spPr bwMode="auto">
          <a:xfrm flipV="1">
            <a:off x="5334000" y="3124200"/>
            <a:ext cx="762000" cy="1371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5" name="AutoShape 17"/>
          <p:cNvCxnSpPr>
            <a:cxnSpLocks noChangeShapeType="1"/>
            <a:stCxn id="483337" idx="0"/>
            <a:endCxn id="483335" idx="2"/>
          </p:cNvCxnSpPr>
          <p:nvPr/>
        </p:nvCxnSpPr>
        <p:spPr bwMode="auto">
          <a:xfrm flipH="1" flipV="1">
            <a:off x="6096000" y="3124200"/>
            <a:ext cx="838200" cy="1371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6" name="AutoShape 18"/>
          <p:cNvCxnSpPr>
            <a:cxnSpLocks noChangeShapeType="1"/>
            <a:stCxn id="483336" idx="3"/>
            <a:endCxn id="483334" idx="1"/>
          </p:cNvCxnSpPr>
          <p:nvPr/>
        </p:nvCxnSpPr>
        <p:spPr bwMode="auto">
          <a:xfrm>
            <a:off x="4953000" y="3657600"/>
            <a:ext cx="2209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7" name="AutoShape 19"/>
          <p:cNvCxnSpPr>
            <a:cxnSpLocks noChangeShapeType="1"/>
            <a:endCxn id="483336" idx="3"/>
          </p:cNvCxnSpPr>
          <p:nvPr/>
        </p:nvCxnSpPr>
        <p:spPr bwMode="auto">
          <a:xfrm flipH="1" flipV="1">
            <a:off x="4953000" y="3657600"/>
            <a:ext cx="1524000" cy="914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348" name="AutoShape 20"/>
          <p:cNvCxnSpPr>
            <a:cxnSpLocks noChangeShapeType="1"/>
            <a:stCxn id="483334" idx="1"/>
          </p:cNvCxnSpPr>
          <p:nvPr/>
        </p:nvCxnSpPr>
        <p:spPr bwMode="auto">
          <a:xfrm flipH="1">
            <a:off x="5715000" y="3657600"/>
            <a:ext cx="1447800" cy="914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3349" name="Text Box 21"/>
          <p:cNvSpPr txBox="1">
            <a:spLocks noChangeArrowheads="1"/>
          </p:cNvSpPr>
          <p:nvPr/>
        </p:nvSpPr>
        <p:spPr bwMode="auto">
          <a:xfrm>
            <a:off x="2133600" y="1219201"/>
            <a:ext cx="1493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Employment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market</a:t>
            </a:r>
          </a:p>
        </p:txBody>
      </p:sp>
      <p:sp>
        <p:nvSpPr>
          <p:cNvPr id="483350" name="Text Box 22"/>
          <p:cNvSpPr txBox="1">
            <a:spLocks noChangeArrowheads="1"/>
          </p:cNvSpPr>
          <p:nvPr/>
        </p:nvSpPr>
        <p:spPr bwMode="auto">
          <a:xfrm>
            <a:off x="8421157" y="1447800"/>
            <a:ext cx="13901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Environment</a:t>
            </a:r>
          </a:p>
        </p:txBody>
      </p:sp>
      <p:sp>
        <p:nvSpPr>
          <p:cNvPr id="483351" name="Text Box 23"/>
          <p:cNvSpPr txBox="1">
            <a:spLocks noChangeArrowheads="1"/>
          </p:cNvSpPr>
          <p:nvPr/>
        </p:nvSpPr>
        <p:spPr bwMode="auto">
          <a:xfrm>
            <a:off x="6727826" y="1219201"/>
            <a:ext cx="145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Competition</a:t>
            </a:r>
          </a:p>
        </p:txBody>
      </p:sp>
      <p:sp>
        <p:nvSpPr>
          <p:cNvPr id="483352" name="Text Box 24"/>
          <p:cNvSpPr txBox="1">
            <a:spLocks noChangeArrowheads="1"/>
          </p:cNvSpPr>
          <p:nvPr/>
        </p:nvSpPr>
        <p:spPr bwMode="auto">
          <a:xfrm>
            <a:off x="4632325" y="1219201"/>
            <a:ext cx="915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Capital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market</a:t>
            </a:r>
          </a:p>
        </p:txBody>
      </p:sp>
      <p:sp>
        <p:nvSpPr>
          <p:cNvPr id="483353" name="Text Box 25"/>
          <p:cNvSpPr txBox="1">
            <a:spLocks noChangeArrowheads="1"/>
          </p:cNvSpPr>
          <p:nvPr/>
        </p:nvSpPr>
        <p:spPr bwMode="auto">
          <a:xfrm>
            <a:off x="7239001" y="2133601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System</a:t>
            </a:r>
          </a:p>
        </p:txBody>
      </p:sp>
      <p:sp>
        <p:nvSpPr>
          <p:cNvPr id="483354" name="Text Box 26"/>
          <p:cNvSpPr txBox="1">
            <a:spLocks noChangeArrowheads="1"/>
          </p:cNvSpPr>
          <p:nvPr/>
        </p:nvSpPr>
        <p:spPr bwMode="auto">
          <a:xfrm>
            <a:off x="2286001" y="3452814"/>
            <a:ext cx="11541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Suppliers</a:t>
            </a:r>
          </a:p>
        </p:txBody>
      </p:sp>
      <p:sp>
        <p:nvSpPr>
          <p:cNvPr id="483355" name="Text Box 27"/>
          <p:cNvSpPr txBox="1">
            <a:spLocks noChangeArrowheads="1"/>
          </p:cNvSpPr>
          <p:nvPr/>
        </p:nvSpPr>
        <p:spPr bwMode="auto">
          <a:xfrm>
            <a:off x="8610601" y="3452814"/>
            <a:ext cx="12811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Customers</a:t>
            </a:r>
          </a:p>
        </p:txBody>
      </p:sp>
      <p:sp>
        <p:nvSpPr>
          <p:cNvPr id="483356" name="Text Box 28"/>
          <p:cNvSpPr txBox="1">
            <a:spLocks noChangeArrowheads="1"/>
          </p:cNvSpPr>
          <p:nvPr/>
        </p:nvSpPr>
        <p:spPr bwMode="auto">
          <a:xfrm>
            <a:off x="2286000" y="5791201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Regulation</a:t>
            </a:r>
          </a:p>
        </p:txBody>
      </p:sp>
      <p:sp>
        <p:nvSpPr>
          <p:cNvPr id="483357" name="Text Box 29"/>
          <p:cNvSpPr txBox="1">
            <a:spLocks noChangeArrowheads="1"/>
          </p:cNvSpPr>
          <p:nvPr/>
        </p:nvSpPr>
        <p:spPr bwMode="auto">
          <a:xfrm>
            <a:off x="8839201" y="5791201"/>
            <a:ext cx="735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Laws</a:t>
            </a:r>
          </a:p>
        </p:txBody>
      </p:sp>
      <p:sp>
        <p:nvSpPr>
          <p:cNvPr id="483358" name="Text Box 30"/>
          <p:cNvSpPr txBox="1">
            <a:spLocks noChangeArrowheads="1"/>
          </p:cNvSpPr>
          <p:nvPr/>
        </p:nvSpPr>
        <p:spPr bwMode="auto">
          <a:xfrm>
            <a:off x="5359401" y="5791201"/>
            <a:ext cx="1395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Community</a:t>
            </a:r>
          </a:p>
        </p:txBody>
      </p:sp>
      <p:cxnSp>
        <p:nvCxnSpPr>
          <p:cNvPr id="483359" name="AutoShape 31"/>
          <p:cNvCxnSpPr>
            <a:cxnSpLocks noChangeShapeType="1"/>
          </p:cNvCxnSpPr>
          <p:nvPr/>
        </p:nvCxnSpPr>
        <p:spPr bwMode="auto">
          <a:xfrm>
            <a:off x="2057400" y="3886200"/>
            <a:ext cx="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3360" name="Line 32"/>
          <p:cNvSpPr>
            <a:spLocks noChangeShapeType="1"/>
          </p:cNvSpPr>
          <p:nvPr/>
        </p:nvSpPr>
        <p:spPr bwMode="auto">
          <a:xfrm>
            <a:off x="8229600" y="3657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361" name="Line 33"/>
          <p:cNvSpPr>
            <a:spLocks noChangeShapeType="1"/>
          </p:cNvSpPr>
          <p:nvPr/>
        </p:nvSpPr>
        <p:spPr bwMode="auto">
          <a:xfrm>
            <a:off x="3429000" y="3657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F921-5D19-49AA-8885-4320BC9C11A0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When is a Dummy Constraint a System Constraint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If we could break the dummy constraint, could we increase throughput and enhance organizational value?</a:t>
            </a:r>
          </a:p>
          <a:p>
            <a:pPr>
              <a:buSzPct val="125000"/>
            </a:pPr>
            <a:endParaRPr lang="en-US" altLang="en-US" sz="900" dirty="0"/>
          </a:p>
          <a:p>
            <a:pPr>
              <a:buSzPct val="125000"/>
            </a:pPr>
            <a:r>
              <a:rPr lang="en-US" altLang="en-US" sz="3400" dirty="0"/>
              <a:t>If the answer is yes, then the dummy constraint is a system constraint</a:t>
            </a:r>
          </a:p>
          <a:p>
            <a:pPr>
              <a:buSzPct val="125000"/>
            </a:pPr>
            <a:endParaRPr lang="en-US" altLang="en-US" sz="900" dirty="0"/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027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9676-8C0E-4ED6-BEE7-BB4013A4FEE3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Management by Constraints: A Short Review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There are four types of constraints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Resource constraints (bottlenecks)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Market constraints (excess capacity)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Policy constraints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Dummy constraints</a:t>
            </a:r>
            <a:endParaRPr lang="en-US" altLang="en-US" sz="2800" dirty="0"/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SzPct val="125000"/>
              <a:tabLst>
                <a:tab pos="2627313" algn="l"/>
              </a:tabLst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52270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E6E9-C680-44AD-B8E6-8639C2C36B92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2800" dirty="0"/>
              <a:t>Management by Constraints in a Bottleneck Environment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>
            <a:normAutofit lnSpcReduction="10000"/>
          </a:bodyPr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This section focuses on situations where system throughput is limited because of a resource constraint (bottleneck)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Any improvement that adds effective capacity to the bottleneck constraint will increase throughput to the system </a:t>
            </a:r>
            <a:endParaRPr lang="en-US" altLang="en-US" sz="900" dirty="0">
              <a:sym typeface="WP MathA" pitchFamily="2" charset="2"/>
            </a:endParaRP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Given a resource shortage (human or material), the inclination is to add personnel or acquire additional equipment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The decision to increase resources should be postponed until after the improvement potential of the current bottleneck is fully exploited</a:t>
            </a:r>
          </a:p>
        </p:txBody>
      </p:sp>
    </p:spTree>
    <p:extLst>
      <p:ext uri="{BB962C8B-B14F-4D97-AF65-F5344CB8AC3E}">
        <p14:creationId xmlns:p14="http://schemas.microsoft.com/office/powerpoint/2010/main" val="3845962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6C93-30B5-4248-8679-A3F66D62E471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Exploiting and Utilizing the Constraint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Improvement via exploitation can be achieved relatively fast and is the most realistic improvement for the short term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Exploitation is performed along two dimensions 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400" i="1" dirty="0">
                <a:sym typeface="WP MathA" pitchFamily="2" charset="2"/>
              </a:rPr>
              <a:t>Efficiency</a:t>
            </a:r>
            <a:r>
              <a:rPr lang="en-US" altLang="en-US" sz="2400" dirty="0">
                <a:sym typeface="WP MathA" pitchFamily="2" charset="2"/>
              </a:rPr>
              <a:t>: Increasing bottleneck utilization to as close as possible to 100 percent</a:t>
            </a:r>
          </a:p>
          <a:p>
            <a:pPr lvl="2">
              <a:tabLst>
                <a:tab pos="2627313" algn="l"/>
              </a:tabLst>
            </a:pPr>
            <a:endParaRPr lang="en-US" altLang="en-US" sz="8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400" i="1" dirty="0">
                <a:sym typeface="WP MathA" pitchFamily="2" charset="2"/>
              </a:rPr>
              <a:t>Effectiveness</a:t>
            </a:r>
            <a:r>
              <a:rPr lang="en-US" altLang="en-US" sz="2400" dirty="0">
                <a:sym typeface="WP MathA" pitchFamily="2" charset="2"/>
              </a:rPr>
              <a:t>: Because the bottleneck cannot supply the entire demand, one must decide on the product or service mix of the bottleneck</a:t>
            </a:r>
            <a:endParaRPr lang="en-US" altLang="en-US" sz="2600" dirty="0"/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SzPct val="125000"/>
              <a:tabLst>
                <a:tab pos="2627313" algn="l"/>
              </a:tabLst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29907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7045-B9B3-4D0C-8E1B-99E760C7EB08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dirty="0"/>
              <a:t>Exploiting and Utilizing the Resource</a:t>
            </a:r>
          </a:p>
        </p:txBody>
      </p:sp>
      <p:sp>
        <p:nvSpPr>
          <p:cNvPr id="333861" name="AutoShape 37"/>
          <p:cNvSpPr>
            <a:spLocks noChangeArrowheads="1"/>
          </p:cNvSpPr>
          <p:nvPr/>
        </p:nvSpPr>
        <p:spPr bwMode="auto">
          <a:xfrm>
            <a:off x="3886200" y="1219200"/>
            <a:ext cx="3962400" cy="1905000"/>
          </a:xfrm>
          <a:prstGeom prst="flowChartConnector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>
                <a:latin typeface="Times New Roman" panose="02020603050405020304" pitchFamily="18" charset="0"/>
              </a:rPr>
              <a:t>Constraint</a:t>
            </a:r>
          </a:p>
          <a:p>
            <a:pPr algn="ctr"/>
            <a:r>
              <a:rPr lang="en-US" altLang="en-US" sz="3200">
                <a:latin typeface="Times New Roman" panose="02020603050405020304" pitchFamily="18" charset="0"/>
              </a:rPr>
              <a:t>exploitation</a:t>
            </a:r>
          </a:p>
        </p:txBody>
      </p:sp>
      <p:sp>
        <p:nvSpPr>
          <p:cNvPr id="333862" name="AutoShape 38"/>
          <p:cNvSpPr>
            <a:spLocks noChangeArrowheads="1"/>
          </p:cNvSpPr>
          <p:nvPr/>
        </p:nvSpPr>
        <p:spPr bwMode="auto">
          <a:xfrm>
            <a:off x="1981200" y="3886200"/>
            <a:ext cx="3276600" cy="1524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3200">
                <a:latin typeface="Times New Roman" panose="02020603050405020304" pitchFamily="18" charset="0"/>
              </a:rPr>
              <a:t>Constraint should work 100% of the time</a:t>
            </a:r>
          </a:p>
        </p:txBody>
      </p:sp>
      <p:sp>
        <p:nvSpPr>
          <p:cNvPr id="333864" name="AutoShape 40"/>
          <p:cNvSpPr>
            <a:spLocks noChangeArrowheads="1"/>
          </p:cNvSpPr>
          <p:nvPr/>
        </p:nvSpPr>
        <p:spPr bwMode="auto">
          <a:xfrm>
            <a:off x="6705600" y="3848100"/>
            <a:ext cx="3276600" cy="1524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3200">
                <a:latin typeface="Times New Roman" panose="02020603050405020304" pitchFamily="18" charset="0"/>
              </a:rPr>
              <a:t>Constraint should work on the preferred entities</a:t>
            </a:r>
          </a:p>
        </p:txBody>
      </p:sp>
      <p:cxnSp>
        <p:nvCxnSpPr>
          <p:cNvPr id="333866" name="AutoShape 42"/>
          <p:cNvCxnSpPr>
            <a:cxnSpLocks noChangeShapeType="1"/>
            <a:stCxn id="333862" idx="0"/>
            <a:endCxn id="333861" idx="3"/>
          </p:cNvCxnSpPr>
          <p:nvPr/>
        </p:nvCxnSpPr>
        <p:spPr bwMode="auto">
          <a:xfrm flipV="1">
            <a:off x="3619501" y="2844800"/>
            <a:ext cx="847725" cy="1041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3867" name="AutoShape 43"/>
          <p:cNvCxnSpPr>
            <a:cxnSpLocks noChangeShapeType="1"/>
            <a:stCxn id="333864" idx="0"/>
            <a:endCxn id="333861" idx="5"/>
          </p:cNvCxnSpPr>
          <p:nvPr/>
        </p:nvCxnSpPr>
        <p:spPr bwMode="auto">
          <a:xfrm flipH="1" flipV="1">
            <a:off x="7267576" y="2844800"/>
            <a:ext cx="1076325" cy="1003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3868" name="Text Box 44"/>
          <p:cNvSpPr txBox="1">
            <a:spLocks noChangeArrowheads="1"/>
          </p:cNvSpPr>
          <p:nvPr/>
        </p:nvSpPr>
        <p:spPr bwMode="auto">
          <a:xfrm>
            <a:off x="2681289" y="5562600"/>
            <a:ext cx="1876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</a:rPr>
              <a:t>Efficiency</a:t>
            </a:r>
          </a:p>
        </p:txBody>
      </p:sp>
      <p:sp>
        <p:nvSpPr>
          <p:cNvPr id="333869" name="Text Box 45"/>
          <p:cNvSpPr txBox="1">
            <a:spLocks noChangeArrowheads="1"/>
          </p:cNvSpPr>
          <p:nvPr/>
        </p:nvSpPr>
        <p:spPr bwMode="auto">
          <a:xfrm>
            <a:off x="7156450" y="5486400"/>
            <a:ext cx="2374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</a:rPr>
              <a:t>Effectiveness</a:t>
            </a:r>
          </a:p>
        </p:txBody>
      </p:sp>
    </p:spTree>
    <p:extLst>
      <p:ext uri="{BB962C8B-B14F-4D97-AF65-F5344CB8AC3E}">
        <p14:creationId xmlns:p14="http://schemas.microsoft.com/office/powerpoint/2010/main" val="3146203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3E88-0327-4BB8-AF9D-57DA20CCDD64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Efficiency: Increasing Constraint Utilization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The bottleneck determines system throughput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An hour of bottleneck utilization is an hour of work for the entire system </a:t>
            </a:r>
            <a:endParaRPr lang="en-US" altLang="en-US" sz="900" dirty="0">
              <a:sym typeface="WP MathA" pitchFamily="2" charset="2"/>
            </a:endParaRP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An hour lost in the bottleneck is an hour lost for the entire system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000" dirty="0"/>
              <a:t>Experience shows that we can significantly increase bottleneck throughput </a:t>
            </a:r>
            <a:r>
              <a:rPr lang="en-US" altLang="en-US" sz="3000" i="1" dirty="0"/>
              <a:t>without adding resources</a:t>
            </a:r>
            <a:r>
              <a:rPr lang="en-US" altLang="en-US" sz="3000" dirty="0"/>
              <a:t> by better focused management of the resources</a:t>
            </a:r>
          </a:p>
        </p:txBody>
      </p:sp>
    </p:spTree>
    <p:extLst>
      <p:ext uri="{BB962C8B-B14F-4D97-AF65-F5344CB8AC3E}">
        <p14:creationId xmlns:p14="http://schemas.microsoft.com/office/powerpoint/2010/main" val="394420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0F0E8-916D-4B5D-A064-E79F7A0003DF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Efficiency: Increasing Constraint Utilization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For the bottleneck to work more efficiently, there are two options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Increase bottleneck capacity utilization to (or close to) 100%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Reduce bottleneck ineffective (garbage) time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Bottleneck utilization may be increased by measuring its idle times and analyzing these times using the Pareto focusing method</a:t>
            </a:r>
            <a:endParaRPr lang="en-US" altLang="en-US" sz="3600" dirty="0">
              <a:sym typeface="WP MathA" pitchFamily="2" charset="2"/>
            </a:endParaRPr>
          </a:p>
          <a:p>
            <a:pPr>
              <a:buSzPct val="125000"/>
              <a:tabLst>
                <a:tab pos="2627313" algn="l"/>
              </a:tabLst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648491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2A61-1C1B-4F04-99A7-E13BD5DC80DF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Bottleneck Utilization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In a large hospital, a bottleneck in patient processing was an expensive magnetic resonance imaging (MRI) machine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It was found to be idle 32 percent of the time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Idle times were handled as follows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Problem classification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Differential policy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Allocation of improvement resources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Clr>
                <a:srgbClr val="FF0000"/>
              </a:buClr>
              <a:buSzPct val="125000"/>
              <a:buNone/>
              <a:tabLst>
                <a:tab pos="2627313" algn="l"/>
              </a:tabLst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580477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4292-C6E9-4841-8865-FA3802104F97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Bottleneck Utilization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200" dirty="0"/>
              <a:t>Problem classification: Pareto classification of problems revealed that 20 percent of problems (type A problems) account for 80% of idle time</a:t>
            </a:r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200" dirty="0"/>
              <a:t>These problems are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400" dirty="0">
                <a:sym typeface="WP MathA" pitchFamily="2" charset="2"/>
              </a:rPr>
              <a:t>Allocating blocks of time to wards that do not utilize their time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400" dirty="0">
                <a:sym typeface="WP MathA" pitchFamily="2" charset="2"/>
              </a:rPr>
              <a:t>Concurrent lunch breaks of several technicians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400" dirty="0">
                <a:sym typeface="WP MathA" pitchFamily="2" charset="2"/>
              </a:rPr>
              <a:t>Maintenance problems</a:t>
            </a:r>
            <a:endParaRPr lang="en-US" altLang="en-US" sz="2400" dirty="0"/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200" dirty="0"/>
              <a:t>Differential policy:  Management decided to focus mainly on type A problems</a:t>
            </a:r>
            <a:endParaRPr lang="en-US" altLang="en-US" sz="3200" dirty="0">
              <a:sym typeface="WP MathA" pitchFamily="2" charset="2"/>
            </a:endParaRPr>
          </a:p>
          <a:p>
            <a:pPr>
              <a:buSzPct val="125000"/>
              <a:tabLst>
                <a:tab pos="2627313" algn="l"/>
              </a:tabLst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717869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335A-E851-407C-B9F9-231D6736864F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Bottleneck Utilization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Allocation of improvement resources: Most resources will be devoted to type A problems</a:t>
            </a:r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Management took the following steps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MRI blocks were eliminated, and imaging was scheduled by appointment or by emergent cases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Lunch breaks were staggered across three hours so that the bottleneck could operate at full capacity during lunch time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Maintenance problems were monitored and preventive maintenance was undertaken</a:t>
            </a: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The maintenance department was instructed to give the MRI top priority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955398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0CF0-1D56-43F5-BD69-9A11FEE375D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Deming’s (Modern) View of the Organization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There is an internal system and an external environment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Suppliers and customers are part of the internal </a:t>
            </a:r>
            <a:r>
              <a:rPr lang="en-US" altLang="en-US" sz="3200" dirty="0" smtClean="0"/>
              <a:t>system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9085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2DCA6-5980-4425-A689-FFDCBD97BF22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Bottleneck Utilization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The ORs in a public hospital were a bottleneck and were idle 42 percent of the time</a:t>
            </a:r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The main causes were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The wait for the cleaning crew (dummy constraint)</a:t>
            </a:r>
          </a:p>
          <a:p>
            <a:pPr lvl="2"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 lvl="2">
              <a:tabLst>
                <a:tab pos="2627313" algn="l"/>
              </a:tabLst>
            </a:pPr>
            <a:r>
              <a:rPr lang="en-US" altLang="en-US" sz="2800" dirty="0">
                <a:sym typeface="WP MathA" pitchFamily="2" charset="2"/>
              </a:rPr>
              <a:t>The anesthetist cancelled operations because patients had not had all </a:t>
            </a:r>
            <a:r>
              <a:rPr lang="en-US" altLang="en-US" sz="2800" dirty="0" err="1">
                <a:sym typeface="WP MathA" pitchFamily="2" charset="2"/>
              </a:rPr>
              <a:t>prerequired</a:t>
            </a:r>
            <a:r>
              <a:rPr lang="en-US" altLang="en-US" sz="2800" dirty="0">
                <a:sym typeface="WP MathA" pitchFamily="2" charset="2"/>
              </a:rPr>
              <a:t> tests</a:t>
            </a:r>
          </a:p>
        </p:txBody>
      </p:sp>
    </p:spTree>
    <p:extLst>
      <p:ext uri="{BB962C8B-B14F-4D97-AF65-F5344CB8AC3E}">
        <p14:creationId xmlns:p14="http://schemas.microsoft.com/office/powerpoint/2010/main" val="3247583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CDC34-D4DB-4BDF-9BE7-9F31457C287C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Increasing Bottleneck Utilization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Another cleaning crew was assigned to the OR area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A preoperative clinic made sure that a “complete kit” was created about one week before the scheduled surgery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As a result, idle times in the ORs decreased dramatically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>
              <a:buSzPct val="125000"/>
              <a:tabLst>
                <a:tab pos="2627313" algn="l"/>
              </a:tabLst>
            </a:pPr>
            <a:endParaRPr lang="en-US" altLang="en-US" sz="900" dirty="0"/>
          </a:p>
          <a:p>
            <a:pPr>
              <a:buClr>
                <a:srgbClr val="FF0000"/>
              </a:buClr>
              <a:buSzPct val="125000"/>
              <a:buNone/>
              <a:tabLst>
                <a:tab pos="2627313" algn="l"/>
              </a:tabLst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013004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47EB-2C47-4723-AC38-498434E96930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Reducing Ineffective (Garbage) Time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Ineffective time may vary in different ways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Garbage time: When the bottleneck is devoted to activities that do not add value to the customer, the service, or the product, or to activities it should not perform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This is the ineffective time of the bottleneck</a:t>
            </a:r>
          </a:p>
          <a:p>
            <a:pPr>
              <a:buSzPct val="125000"/>
              <a:tabLst>
                <a:tab pos="2627313" algn="l"/>
              </a:tabLst>
            </a:pPr>
            <a:endParaRPr lang="en-US" altLang="en-US" sz="800" dirty="0"/>
          </a:p>
          <a:p>
            <a:pPr>
              <a:buSzPct val="125000"/>
              <a:tabLst>
                <a:tab pos="2627313" algn="l"/>
              </a:tabLst>
            </a:pPr>
            <a:r>
              <a:rPr lang="en-US" altLang="en-US" sz="3600" dirty="0"/>
              <a:t>Several examples follow</a:t>
            </a:r>
          </a:p>
          <a:p>
            <a:pPr>
              <a:buClr>
                <a:srgbClr val="FF0000"/>
              </a:buClr>
              <a:buSzPct val="125000"/>
              <a:buNone/>
              <a:tabLst>
                <a:tab pos="2627313" algn="l"/>
              </a:tabLst>
            </a:pPr>
            <a:endParaRPr lang="en-US" altLang="en-US" sz="900" dirty="0">
              <a:sym typeface="WP MathA" pitchFamily="2" charset="2"/>
            </a:endParaRPr>
          </a:p>
          <a:p>
            <a:pPr>
              <a:buClr>
                <a:srgbClr val="FF0000"/>
              </a:buClr>
              <a:buSzPct val="125000"/>
              <a:buNone/>
              <a:tabLst>
                <a:tab pos="2627313" algn="l"/>
              </a:tabLst>
            </a:pPr>
            <a:endParaRPr lang="en-US" altLang="en-US" sz="900" dirty="0"/>
          </a:p>
          <a:p>
            <a:pPr>
              <a:buClr>
                <a:srgbClr val="FF0000"/>
              </a:buClr>
              <a:buSzPct val="125000"/>
              <a:buNone/>
              <a:tabLst>
                <a:tab pos="2627313" algn="l"/>
              </a:tabLst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619822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D36D7-4111-40CC-83F0-3FA19DD94558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Reducing Ineffective Time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In a group dental practice, the dentists spent time typing reports and scheduling patient appointments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This can be done by a secretary</a:t>
            </a: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bottleneck in the office of Minnesota State Claims was the attorney who had to sign off on every claim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This created a backlog and delays in claim processing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Authority was delegated to claims specialists and the delays were dramatically reduced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3394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F5F4-672D-4A41-BE98-46A3A4A001D6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Reducing Ineffective Time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sales personnel of a large multinational pharmaceutical firm estimated that 50 percent of their time was ineffective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Classifying causes:  The causes were classified in A, B, and C groups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Group A included 20 percent of causes and accounted for 80 percent of the garbage time</a:t>
            </a:r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Group A included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Working with an incomplete kit (the sales force approached customers without understanding their needs)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 lvl="2">
              <a:lnSpc>
                <a:spcPct val="90000"/>
              </a:lnSpc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73253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3B4E-3533-4EEF-B69E-098B9B985524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Reducing Ineffective Time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85801"/>
            <a:ext cx="9144000" cy="5749925"/>
          </a:xfrm>
        </p:spPr>
        <p:txBody>
          <a:bodyPr/>
          <a:lstStyle/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3400" dirty="0"/>
          </a:p>
          <a:p>
            <a:pPr lvl="2"/>
            <a:r>
              <a:rPr lang="en-US" altLang="en-US" sz="2800" dirty="0"/>
              <a:t>Failure to correctly identify the actual decision maker</a:t>
            </a:r>
          </a:p>
          <a:p>
            <a:pPr lvl="2"/>
            <a:r>
              <a:rPr lang="en-US" altLang="en-US" sz="2800" dirty="0"/>
              <a:t>Dealing with administrative and logistic problems of the customer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400" dirty="0"/>
              <a:t>Differential policy: The firm decided to treat only the above causes of garbage time</a:t>
            </a:r>
          </a:p>
          <a:p>
            <a:pPr>
              <a:buSzPct val="125000"/>
            </a:pPr>
            <a:r>
              <a:rPr lang="en-US" altLang="en-US" sz="3400" dirty="0"/>
              <a:t>Resource allocation: Substantial management resources were devoted to addressing the above three problems</a:t>
            </a:r>
            <a:endParaRPr lang="en-US" altLang="en-US" sz="3200" dirty="0"/>
          </a:p>
          <a:p>
            <a:pPr lvl="2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4115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3F9B-B87A-406D-9F8B-9D0873A52268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Reducing Ineffective Time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As a result, the garbage time of the sales force was reduced from 50 percent to 40 percent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This is equivalent to increasing the sales force by 20 percent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Profit increased as a result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In a large hospital, the chief nurse is expected to manage the facility and mentor junior nurses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30 percent of her time is wasted on handling the paperwork of newly admitted patients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This paperwork should be handled by another experienced nurse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747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2640-B905-40AF-8FCE-95890FF7226E}" type="slidenum">
              <a:rPr lang="en-US" altLang="en-US"/>
              <a:pPr/>
              <a:t>67</a:t>
            </a:fld>
            <a:endParaRPr lang="en-US" alt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Reducing Ineffective Time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In the surgical department of a hospital, the bottleneck was the anesthetist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400" dirty="0"/>
              <a:t>About 30 percent of his time was ineffective</a:t>
            </a:r>
          </a:p>
          <a:p>
            <a:pPr>
              <a:buSzPct val="125000"/>
            </a:pPr>
            <a:endParaRPr lang="en-US" altLang="en-US" sz="1000" dirty="0"/>
          </a:p>
          <a:p>
            <a:pPr lvl="2"/>
            <a:r>
              <a:rPr lang="en-US" altLang="en-US" sz="2800" dirty="0"/>
              <a:t>10 percent due to lack of synchronization with other OR staff</a:t>
            </a:r>
          </a:p>
          <a:p>
            <a:pPr lvl="2"/>
            <a:endParaRPr lang="en-US" altLang="en-US" sz="900" dirty="0"/>
          </a:p>
          <a:p>
            <a:pPr lvl="2"/>
            <a:r>
              <a:rPr lang="en-US" altLang="en-US" sz="2800" dirty="0"/>
              <a:t>10 percent due to incomplete kits</a:t>
            </a:r>
          </a:p>
          <a:p>
            <a:pPr lvl="2"/>
            <a:endParaRPr lang="en-US" altLang="en-US" sz="900" dirty="0"/>
          </a:p>
          <a:p>
            <a:pPr lvl="2"/>
            <a:r>
              <a:rPr lang="en-US" altLang="en-US" sz="2800" dirty="0"/>
              <a:t>10 percent between the end of one surgery and the start of the next one</a:t>
            </a:r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42550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7935A-6FD3-4C8C-A4FC-ECA3A595BD94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 smtClean="0"/>
              <a:t>Systems and structures</a:t>
            </a:r>
            <a:endParaRPr lang="en-US" altLang="en-US" sz="3600" dirty="0"/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600" dirty="0" smtClean="0"/>
              <a:t>In many cases, addressing a bottleneck or constraint involves changes </a:t>
            </a:r>
            <a:r>
              <a:rPr lang="en-US" altLang="en-US" sz="3600" dirty="0"/>
              <a:t>to the system itself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11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2902-373A-4511-B5D7-578698AB87FF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Elevate and Break the Constraint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Now, we consider structural changes to the system to increase the effective capacity of the bottleneck</a:t>
            </a:r>
          </a:p>
          <a:p>
            <a:pPr>
              <a:buSzPct val="125000"/>
            </a:pPr>
            <a:r>
              <a:rPr lang="en-US" altLang="en-US" sz="3600" dirty="0"/>
              <a:t>Increasing this capacity will increase the throughput of the whole system</a:t>
            </a:r>
          </a:p>
          <a:p>
            <a:pPr>
              <a:buSzPct val="125000"/>
            </a:pPr>
            <a:r>
              <a:rPr lang="en-US" altLang="en-US" sz="3600" dirty="0"/>
              <a:t>Elevating and breaking the constraint can be achieved in two ways</a:t>
            </a:r>
          </a:p>
          <a:p>
            <a:pPr lvl="2"/>
            <a:r>
              <a:rPr lang="en-US" altLang="en-US" sz="2800" dirty="0"/>
              <a:t>Using capital investment</a:t>
            </a:r>
          </a:p>
          <a:p>
            <a:pPr lvl="2"/>
            <a:r>
              <a:rPr lang="en-US" altLang="en-US" sz="2800" dirty="0"/>
              <a:t>Use of offloading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4680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2ED2-F115-4201-BD89-91BD86BA2E0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A Modern Organizational System</a:t>
            </a:r>
          </a:p>
        </p:txBody>
      </p:sp>
      <p:sp>
        <p:nvSpPr>
          <p:cNvPr id="484356" name="Rectangle 4"/>
          <p:cNvSpPr>
            <a:spLocks noChangeArrowheads="1"/>
          </p:cNvSpPr>
          <p:nvPr/>
        </p:nvSpPr>
        <p:spPr bwMode="auto">
          <a:xfrm>
            <a:off x="1981200" y="1219200"/>
            <a:ext cx="8229600" cy="502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>
            <a:off x="2133600" y="2057400"/>
            <a:ext cx="7924800" cy="3505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auto">
          <a:xfrm>
            <a:off x="7162800" y="32004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59" name="Rectangle 7"/>
          <p:cNvSpPr>
            <a:spLocks noChangeArrowheads="1"/>
          </p:cNvSpPr>
          <p:nvPr/>
        </p:nvSpPr>
        <p:spPr bwMode="auto">
          <a:xfrm>
            <a:off x="5638800" y="22098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60" name="Rectangle 8"/>
          <p:cNvSpPr>
            <a:spLocks noChangeArrowheads="1"/>
          </p:cNvSpPr>
          <p:nvPr/>
        </p:nvSpPr>
        <p:spPr bwMode="auto">
          <a:xfrm>
            <a:off x="4038600" y="32004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61" name="Rectangle 9"/>
          <p:cNvSpPr>
            <a:spLocks noChangeArrowheads="1"/>
          </p:cNvSpPr>
          <p:nvPr/>
        </p:nvSpPr>
        <p:spPr bwMode="auto">
          <a:xfrm>
            <a:off x="6477000" y="44958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62" name="Rectangle 10"/>
          <p:cNvSpPr>
            <a:spLocks noChangeArrowheads="1"/>
          </p:cNvSpPr>
          <p:nvPr/>
        </p:nvSpPr>
        <p:spPr bwMode="auto">
          <a:xfrm>
            <a:off x="4876800" y="44958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4363" name="AutoShape 11"/>
          <p:cNvCxnSpPr>
            <a:cxnSpLocks noChangeShapeType="1"/>
            <a:stCxn id="484360" idx="2"/>
            <a:endCxn id="484362" idx="0"/>
          </p:cNvCxnSpPr>
          <p:nvPr/>
        </p:nvCxnSpPr>
        <p:spPr bwMode="auto">
          <a:xfrm>
            <a:off x="4495800" y="4114800"/>
            <a:ext cx="8382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4" name="AutoShape 12"/>
          <p:cNvCxnSpPr>
            <a:cxnSpLocks noChangeShapeType="1"/>
            <a:stCxn id="484361" idx="0"/>
            <a:endCxn id="484358" idx="2"/>
          </p:cNvCxnSpPr>
          <p:nvPr/>
        </p:nvCxnSpPr>
        <p:spPr bwMode="auto">
          <a:xfrm flipV="1">
            <a:off x="6934200" y="4114800"/>
            <a:ext cx="6858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5" name="AutoShape 13"/>
          <p:cNvCxnSpPr>
            <a:cxnSpLocks noChangeShapeType="1"/>
            <a:stCxn id="484362" idx="3"/>
            <a:endCxn id="484361" idx="1"/>
          </p:cNvCxnSpPr>
          <p:nvPr/>
        </p:nvCxnSpPr>
        <p:spPr bwMode="auto">
          <a:xfrm>
            <a:off x="5791200" y="49530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6" name="AutoShape 14"/>
          <p:cNvCxnSpPr>
            <a:cxnSpLocks noChangeShapeType="1"/>
            <a:stCxn id="484360" idx="0"/>
            <a:endCxn id="484359" idx="1"/>
          </p:cNvCxnSpPr>
          <p:nvPr/>
        </p:nvCxnSpPr>
        <p:spPr bwMode="auto">
          <a:xfrm flipV="1">
            <a:off x="4495800" y="2667000"/>
            <a:ext cx="11430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7" name="AutoShape 15"/>
          <p:cNvCxnSpPr>
            <a:cxnSpLocks noChangeShapeType="1"/>
            <a:stCxn id="484359" idx="3"/>
            <a:endCxn id="484358" idx="0"/>
          </p:cNvCxnSpPr>
          <p:nvPr/>
        </p:nvCxnSpPr>
        <p:spPr bwMode="auto">
          <a:xfrm>
            <a:off x="6553200" y="2667000"/>
            <a:ext cx="10668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8" name="AutoShape 16"/>
          <p:cNvCxnSpPr>
            <a:cxnSpLocks noChangeShapeType="1"/>
            <a:stCxn id="484362" idx="0"/>
            <a:endCxn id="484359" idx="2"/>
          </p:cNvCxnSpPr>
          <p:nvPr/>
        </p:nvCxnSpPr>
        <p:spPr bwMode="auto">
          <a:xfrm flipV="1">
            <a:off x="5334000" y="3124200"/>
            <a:ext cx="762000" cy="1371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9" name="AutoShape 17"/>
          <p:cNvCxnSpPr>
            <a:cxnSpLocks noChangeShapeType="1"/>
            <a:stCxn id="484361" idx="0"/>
            <a:endCxn id="484359" idx="2"/>
          </p:cNvCxnSpPr>
          <p:nvPr/>
        </p:nvCxnSpPr>
        <p:spPr bwMode="auto">
          <a:xfrm flipH="1" flipV="1">
            <a:off x="6096000" y="3124200"/>
            <a:ext cx="838200" cy="1371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70" name="AutoShape 18"/>
          <p:cNvCxnSpPr>
            <a:cxnSpLocks noChangeShapeType="1"/>
            <a:stCxn id="484360" idx="3"/>
            <a:endCxn id="484358" idx="1"/>
          </p:cNvCxnSpPr>
          <p:nvPr/>
        </p:nvCxnSpPr>
        <p:spPr bwMode="auto">
          <a:xfrm>
            <a:off x="4953000" y="3657600"/>
            <a:ext cx="2209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71" name="AutoShape 19"/>
          <p:cNvCxnSpPr>
            <a:cxnSpLocks noChangeShapeType="1"/>
            <a:endCxn id="484360" idx="3"/>
          </p:cNvCxnSpPr>
          <p:nvPr/>
        </p:nvCxnSpPr>
        <p:spPr bwMode="auto">
          <a:xfrm flipH="1" flipV="1">
            <a:off x="4953000" y="3657600"/>
            <a:ext cx="1524000" cy="914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72" name="AutoShape 20"/>
          <p:cNvCxnSpPr>
            <a:cxnSpLocks noChangeShapeType="1"/>
            <a:stCxn id="484358" idx="1"/>
          </p:cNvCxnSpPr>
          <p:nvPr/>
        </p:nvCxnSpPr>
        <p:spPr bwMode="auto">
          <a:xfrm flipH="1">
            <a:off x="5715000" y="3657600"/>
            <a:ext cx="1447800" cy="914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4373" name="Text Box 21"/>
          <p:cNvSpPr txBox="1">
            <a:spLocks noChangeArrowheads="1"/>
          </p:cNvSpPr>
          <p:nvPr/>
        </p:nvSpPr>
        <p:spPr bwMode="auto">
          <a:xfrm>
            <a:off x="2133600" y="1219201"/>
            <a:ext cx="1493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Employment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market</a:t>
            </a:r>
          </a:p>
        </p:txBody>
      </p:sp>
      <p:sp>
        <p:nvSpPr>
          <p:cNvPr id="484374" name="Text Box 22"/>
          <p:cNvSpPr txBox="1">
            <a:spLocks noChangeArrowheads="1"/>
          </p:cNvSpPr>
          <p:nvPr/>
        </p:nvSpPr>
        <p:spPr bwMode="auto">
          <a:xfrm>
            <a:off x="8421157" y="1447800"/>
            <a:ext cx="13901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Environment</a:t>
            </a:r>
          </a:p>
        </p:txBody>
      </p:sp>
      <p:sp>
        <p:nvSpPr>
          <p:cNvPr id="484375" name="Text Box 23"/>
          <p:cNvSpPr txBox="1">
            <a:spLocks noChangeArrowheads="1"/>
          </p:cNvSpPr>
          <p:nvPr/>
        </p:nvSpPr>
        <p:spPr bwMode="auto">
          <a:xfrm>
            <a:off x="6727826" y="1219201"/>
            <a:ext cx="145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Competition</a:t>
            </a:r>
          </a:p>
        </p:txBody>
      </p:sp>
      <p:sp>
        <p:nvSpPr>
          <p:cNvPr id="484376" name="Text Box 24"/>
          <p:cNvSpPr txBox="1">
            <a:spLocks noChangeArrowheads="1"/>
          </p:cNvSpPr>
          <p:nvPr/>
        </p:nvSpPr>
        <p:spPr bwMode="auto">
          <a:xfrm>
            <a:off x="4632325" y="1219201"/>
            <a:ext cx="915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Capital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market</a:t>
            </a:r>
          </a:p>
        </p:txBody>
      </p:sp>
      <p:sp>
        <p:nvSpPr>
          <p:cNvPr id="484377" name="Text Box 25"/>
          <p:cNvSpPr txBox="1">
            <a:spLocks noChangeArrowheads="1"/>
          </p:cNvSpPr>
          <p:nvPr/>
        </p:nvSpPr>
        <p:spPr bwMode="auto">
          <a:xfrm>
            <a:off x="9067801" y="2133601"/>
            <a:ext cx="93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System</a:t>
            </a:r>
          </a:p>
        </p:txBody>
      </p:sp>
      <p:sp>
        <p:nvSpPr>
          <p:cNvPr id="484378" name="Text Box 26"/>
          <p:cNvSpPr txBox="1">
            <a:spLocks noChangeArrowheads="1"/>
          </p:cNvSpPr>
          <p:nvPr/>
        </p:nvSpPr>
        <p:spPr bwMode="auto">
          <a:xfrm>
            <a:off x="2286001" y="3452814"/>
            <a:ext cx="115411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Suppliers</a:t>
            </a:r>
          </a:p>
        </p:txBody>
      </p:sp>
      <p:sp>
        <p:nvSpPr>
          <p:cNvPr id="484379" name="Text Box 27"/>
          <p:cNvSpPr txBox="1">
            <a:spLocks noChangeArrowheads="1"/>
          </p:cNvSpPr>
          <p:nvPr/>
        </p:nvSpPr>
        <p:spPr bwMode="auto">
          <a:xfrm>
            <a:off x="8610601" y="3452814"/>
            <a:ext cx="128111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Customers</a:t>
            </a:r>
          </a:p>
        </p:txBody>
      </p:sp>
      <p:sp>
        <p:nvSpPr>
          <p:cNvPr id="484380" name="Text Box 28"/>
          <p:cNvSpPr txBox="1">
            <a:spLocks noChangeArrowheads="1"/>
          </p:cNvSpPr>
          <p:nvPr/>
        </p:nvSpPr>
        <p:spPr bwMode="auto">
          <a:xfrm>
            <a:off x="2286000" y="5791201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Regulation</a:t>
            </a:r>
          </a:p>
        </p:txBody>
      </p:sp>
      <p:sp>
        <p:nvSpPr>
          <p:cNvPr id="484381" name="Text Box 29"/>
          <p:cNvSpPr txBox="1">
            <a:spLocks noChangeArrowheads="1"/>
          </p:cNvSpPr>
          <p:nvPr/>
        </p:nvSpPr>
        <p:spPr bwMode="auto">
          <a:xfrm>
            <a:off x="8839201" y="5791201"/>
            <a:ext cx="735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Laws</a:t>
            </a:r>
          </a:p>
        </p:txBody>
      </p:sp>
      <p:sp>
        <p:nvSpPr>
          <p:cNvPr id="484382" name="Text Box 30"/>
          <p:cNvSpPr txBox="1">
            <a:spLocks noChangeArrowheads="1"/>
          </p:cNvSpPr>
          <p:nvPr/>
        </p:nvSpPr>
        <p:spPr bwMode="auto">
          <a:xfrm>
            <a:off x="5359401" y="5791201"/>
            <a:ext cx="1395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Community</a:t>
            </a:r>
          </a:p>
        </p:txBody>
      </p:sp>
      <p:cxnSp>
        <p:nvCxnSpPr>
          <p:cNvPr id="484383" name="AutoShape 31"/>
          <p:cNvCxnSpPr>
            <a:cxnSpLocks noChangeShapeType="1"/>
          </p:cNvCxnSpPr>
          <p:nvPr/>
        </p:nvCxnSpPr>
        <p:spPr bwMode="auto">
          <a:xfrm>
            <a:off x="2057400" y="3886200"/>
            <a:ext cx="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4384" name="Line 32"/>
          <p:cNvSpPr>
            <a:spLocks noChangeShapeType="1"/>
          </p:cNvSpPr>
          <p:nvPr/>
        </p:nvSpPr>
        <p:spPr bwMode="auto">
          <a:xfrm>
            <a:off x="8077200" y="3657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385" name="Line 33"/>
          <p:cNvSpPr>
            <a:spLocks noChangeShapeType="1"/>
          </p:cNvSpPr>
          <p:nvPr/>
        </p:nvSpPr>
        <p:spPr bwMode="auto">
          <a:xfrm>
            <a:off x="3429000" y="3657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61BE-29C9-4B15-AFBB-D7654D8571A7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Elevating Using Capital Investment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Increase the capacity of the constraint by</a:t>
            </a:r>
          </a:p>
          <a:p>
            <a:pPr lvl="2"/>
            <a:r>
              <a:rPr lang="en-US" altLang="en-US" sz="2800" dirty="0"/>
              <a:t>Recruiting additional staff</a:t>
            </a:r>
          </a:p>
          <a:p>
            <a:pPr lvl="2"/>
            <a:r>
              <a:rPr lang="en-US" altLang="en-US" sz="2800" dirty="0"/>
              <a:t>Purchasing additional equipment</a:t>
            </a:r>
          </a:p>
          <a:p>
            <a:pPr lvl="2"/>
            <a:r>
              <a:rPr lang="en-US" altLang="en-US" sz="2800" dirty="0"/>
              <a:t>Working additional shifts</a:t>
            </a:r>
          </a:p>
          <a:p>
            <a:pPr lvl="2"/>
            <a:r>
              <a:rPr lang="en-US" altLang="en-US" sz="2800" dirty="0"/>
              <a:t>Working overtime</a:t>
            </a:r>
          </a:p>
          <a:p>
            <a:pPr lvl="2"/>
            <a:r>
              <a:rPr lang="en-US" altLang="en-US" sz="2800" dirty="0"/>
              <a:t>Hiring subcontractors</a:t>
            </a:r>
          </a:p>
          <a:p>
            <a:pPr lvl="2"/>
            <a:r>
              <a:rPr lang="en-US" altLang="en-US" sz="2800" dirty="0"/>
              <a:t>Outsourcing</a:t>
            </a:r>
          </a:p>
          <a:p>
            <a:pPr lvl="2"/>
            <a:r>
              <a:rPr lang="en-US" altLang="en-US" sz="2800" dirty="0"/>
              <a:t>Recruiting distributors and value-added retailers for the sales force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865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3EE8-4514-4CCA-90C6-85E1495B9333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Examples of Capital Investment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000" dirty="0"/>
              <a:t>In an ED of a hospital, the consulting surgeons were the bottleneck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000" dirty="0"/>
              <a:t>Management decided to hire some retired surgeons (who no longer operate, but have great diagnostic skills) to elevate the system’s constraint</a:t>
            </a:r>
            <a:endParaRPr lang="en-US" altLang="en-US" sz="3000" i="1" dirty="0"/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000" dirty="0"/>
              <a:t>A large HMO had to deal with many malpractice suits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000" dirty="0"/>
              <a:t>Their own attorneys became a bottleneck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000" dirty="0"/>
              <a:t>They started using the services of outside law firms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5305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5E63-CB75-43B3-B1C4-D52111DEA0C3}" type="slidenum">
              <a:rPr lang="en-US" altLang="en-US"/>
              <a:pPr/>
              <a:t>72</a:t>
            </a:fld>
            <a:endParaRPr lang="en-US" alt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The Offloading Mechanism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i="1" dirty="0"/>
              <a:t>Offloading</a:t>
            </a:r>
            <a:r>
              <a:rPr lang="en-US" altLang="en-US" sz="3600" dirty="0"/>
              <a:t>: Relieving the load from the bottleneck by transferring some of the workload to noncritical resources</a:t>
            </a:r>
          </a:p>
          <a:p>
            <a:pPr lvl="2"/>
            <a:r>
              <a:rPr lang="en-US" altLang="en-US" sz="2800" dirty="0"/>
              <a:t>In many HMO clinics, physicians and nurse practitioners form teams so that the physicians can offload some of their tasks to the nurses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sz="3600" dirty="0"/>
              <a:t>A more detailed example follows</a:t>
            </a:r>
          </a:p>
          <a:p>
            <a:pPr lvl="2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734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2146-A94E-4EFF-AE24-F3FC2457B6AA}" type="slidenum">
              <a:rPr lang="en-US" altLang="en-US"/>
              <a:pPr/>
              <a:t>73</a:t>
            </a:fld>
            <a:endParaRPr lang="en-US" alt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An Example of Offloading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In a large HMO, a senior VP had to sign every request for surgery in nonaffiliated hospitals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400" dirty="0"/>
              <a:t>She was the bottleneck responsible for delays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400" dirty="0"/>
              <a:t>She had to verify need, justify surgery in a specific hospital, and determine the level of copayment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400" dirty="0"/>
              <a:t>She was very knowledgeable and was a scarce resource</a:t>
            </a:r>
          </a:p>
          <a:p>
            <a:pPr lvl="2"/>
            <a:r>
              <a:rPr lang="en-US" altLang="en-US" sz="2400" dirty="0"/>
              <a:t>Clerks were trained to handle the routine requests</a:t>
            </a:r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Char char="§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005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395-7E0A-409B-8676-3968D8CF476B}" type="slidenum">
              <a:rPr lang="en-US" altLang="en-US"/>
              <a:pPr/>
              <a:t>74</a:t>
            </a:fld>
            <a:endParaRPr lang="en-US" alt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Additional Examples of Offloading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A dental hygienist relieves the burden from the dentist by performing some of the dentist’s tasks</a:t>
            </a:r>
          </a:p>
          <a:p>
            <a:pPr>
              <a:lnSpc>
                <a:spcPct val="80000"/>
              </a:lnSpc>
              <a:buSzPct val="125000"/>
            </a:pPr>
            <a:endParaRPr lang="en-US" altLang="en-US" sz="1000" dirty="0"/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In university hospitals, teaching and research assistants serve as offloads for the expensive resource of the professors and senior researchers who do both clinical and academic work</a:t>
            </a:r>
          </a:p>
          <a:p>
            <a:pPr>
              <a:lnSpc>
                <a:spcPct val="80000"/>
              </a:lnSpc>
              <a:buSzPct val="125000"/>
            </a:pPr>
            <a:endParaRPr lang="en-US" altLang="en-US" sz="1000" dirty="0"/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In many complex surgeries, both the beginning and the “closing” are performed by junior surgeons</a:t>
            </a:r>
          </a:p>
          <a:p>
            <a:pPr>
              <a:lnSpc>
                <a:spcPct val="80000"/>
              </a:lnSpc>
              <a:buSzPct val="125000"/>
            </a:pPr>
            <a:endParaRPr lang="en-US" altLang="en-US" sz="1000" dirty="0"/>
          </a:p>
          <a:p>
            <a:pPr>
              <a:lnSpc>
                <a:spcPct val="80000"/>
              </a:lnSpc>
              <a:buSzPct val="125000"/>
            </a:pPr>
            <a:r>
              <a:rPr lang="en-US" altLang="en-US" sz="3200" dirty="0"/>
              <a:t>In a supermarket during peak times, the number of cashiers is the bottleneck</a:t>
            </a:r>
          </a:p>
          <a:p>
            <a:pPr>
              <a:lnSpc>
                <a:spcPct val="80000"/>
              </a:lnSpc>
              <a:buSzPct val="125000"/>
            </a:pPr>
            <a:endParaRPr lang="en-US" altLang="en-US" sz="1000" dirty="0"/>
          </a:p>
          <a:p>
            <a:pPr lvl="2">
              <a:lnSpc>
                <a:spcPct val="80000"/>
              </a:lnSpc>
            </a:pPr>
            <a:r>
              <a:rPr lang="en-US" altLang="en-US" sz="2400" dirty="0"/>
              <a:t>Adding a bagger to help each cashier serves as an offload</a:t>
            </a:r>
          </a:p>
        </p:txBody>
      </p:sp>
    </p:spTree>
    <p:extLst>
      <p:ext uri="{BB962C8B-B14F-4D97-AF65-F5344CB8AC3E}">
        <p14:creationId xmlns:p14="http://schemas.microsoft.com/office/powerpoint/2010/main" val="37520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4D71-6F32-4B30-B46D-BA0ED152300C}" type="slidenum">
              <a:rPr lang="en-US" altLang="en-US"/>
              <a:pPr/>
              <a:t>75</a:t>
            </a:fld>
            <a:endParaRPr lang="en-US" altLang="en-US"/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Suppose a Constraint is “Broken”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We must return to the step of identifying the new system constraint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There is always a constraint (bottleneck) in a system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The task is to identify constraints, manage them, break them, and face a new constraint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By moving from constraint to constraint, system output increases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4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400" dirty="0"/>
              <a:t>See the next page for an illustration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45044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6BA06-5ED9-4090-BD6B-94A6CDF26058}" type="slidenum">
              <a:rPr lang="en-US" altLang="en-US"/>
              <a:pPr/>
              <a:t>76</a:t>
            </a:fld>
            <a:endParaRPr lang="en-US" altLang="en-US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altLang="en-US" sz="3100" dirty="0"/>
              <a:t>Continuous Improvement in a Surgical Department</a:t>
            </a:r>
          </a:p>
        </p:txBody>
      </p:sp>
      <p:sp>
        <p:nvSpPr>
          <p:cNvPr id="340010" name="Line 42"/>
          <p:cNvSpPr>
            <a:spLocks noChangeShapeType="1"/>
          </p:cNvSpPr>
          <p:nvPr/>
        </p:nvSpPr>
        <p:spPr bwMode="auto">
          <a:xfrm flipV="1">
            <a:off x="2133600" y="1143000"/>
            <a:ext cx="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008" name="Line 40"/>
          <p:cNvSpPr>
            <a:spLocks noChangeShapeType="1"/>
          </p:cNvSpPr>
          <p:nvPr/>
        </p:nvSpPr>
        <p:spPr bwMode="auto">
          <a:xfrm>
            <a:off x="2133601" y="5943600"/>
            <a:ext cx="7491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0033" name="Group 65"/>
          <p:cNvGrpSpPr>
            <a:grpSpLocks/>
          </p:cNvGrpSpPr>
          <p:nvPr/>
        </p:nvGrpSpPr>
        <p:grpSpPr bwMode="auto">
          <a:xfrm>
            <a:off x="3124200" y="4114801"/>
            <a:ext cx="1993900" cy="669925"/>
            <a:chOff x="963" y="2521"/>
            <a:chExt cx="1256" cy="422"/>
          </a:xfrm>
        </p:grpSpPr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963" y="2536"/>
              <a:ext cx="125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Dummy constraint: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telephone exchange</a:t>
              </a:r>
            </a:p>
          </p:txBody>
        </p:sp>
        <p:sp>
          <p:nvSpPr>
            <p:cNvPr id="340016" name="Line 48"/>
            <p:cNvSpPr>
              <a:spLocks noChangeShapeType="1"/>
            </p:cNvSpPr>
            <p:nvPr/>
          </p:nvSpPr>
          <p:spPr bwMode="auto">
            <a:xfrm flipH="1">
              <a:off x="963" y="2521"/>
              <a:ext cx="0" cy="4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031" name="Group 63"/>
          <p:cNvGrpSpPr>
            <a:grpSpLocks/>
          </p:cNvGrpSpPr>
          <p:nvPr/>
        </p:nvGrpSpPr>
        <p:grpSpPr bwMode="auto">
          <a:xfrm>
            <a:off x="5799138" y="2081214"/>
            <a:ext cx="3105150" cy="915987"/>
            <a:chOff x="2569" y="1169"/>
            <a:chExt cx="1956" cy="577"/>
          </a:xfrm>
        </p:grpSpPr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2569" y="1169"/>
              <a:ext cx="148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altLang="en-US">
                  <a:latin typeface="Times New Roman" panose="02020603050405020304" pitchFamily="18" charset="0"/>
                </a:rPr>
                <a:t>Market constraint:</a:t>
              </a:r>
            </a:p>
            <a:p>
              <a:pPr algn="r"/>
              <a:r>
                <a:rPr lang="en-US" altLang="en-US">
                  <a:latin typeface="Times New Roman" panose="02020603050405020304" pitchFamily="18" charset="0"/>
                </a:rPr>
                <a:t>improving the sales and</a:t>
              </a:r>
            </a:p>
            <a:p>
              <a:pPr algn="r"/>
              <a:r>
                <a:rPr lang="en-US" altLang="en-US">
                  <a:latin typeface="Times New Roman" panose="02020603050405020304" pitchFamily="18" charset="0"/>
                </a:rPr>
                <a:t>marketing department</a:t>
              </a:r>
            </a:p>
          </p:txBody>
        </p:sp>
        <p:sp>
          <p:nvSpPr>
            <p:cNvPr id="340020" name="Line 52"/>
            <p:cNvSpPr>
              <a:spLocks noChangeShapeType="1"/>
            </p:cNvSpPr>
            <p:nvPr/>
          </p:nvSpPr>
          <p:spPr bwMode="auto">
            <a:xfrm flipH="1">
              <a:off x="4079" y="1213"/>
              <a:ext cx="0" cy="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21" name="Line 53"/>
            <p:cNvSpPr>
              <a:spLocks noChangeShapeType="1"/>
            </p:cNvSpPr>
            <p:nvPr/>
          </p:nvSpPr>
          <p:spPr bwMode="auto">
            <a:xfrm>
              <a:off x="4080" y="1440"/>
              <a:ext cx="4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029" name="Group 61"/>
          <p:cNvGrpSpPr>
            <a:grpSpLocks/>
          </p:cNvGrpSpPr>
          <p:nvPr/>
        </p:nvGrpSpPr>
        <p:grpSpPr bwMode="auto">
          <a:xfrm>
            <a:off x="3581400" y="4976814"/>
            <a:ext cx="2611438" cy="681037"/>
            <a:chOff x="1363" y="3231"/>
            <a:chExt cx="1645" cy="429"/>
          </a:xfrm>
        </p:grpSpPr>
        <p:sp>
          <p:nvSpPr>
            <p:cNvPr id="340013" name="Text Box 45"/>
            <p:cNvSpPr txBox="1">
              <a:spLocks noChangeArrowheads="1"/>
            </p:cNvSpPr>
            <p:nvPr/>
          </p:nvSpPr>
          <p:spPr bwMode="auto">
            <a:xfrm>
              <a:off x="1776" y="3231"/>
              <a:ext cx="12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Exploitation of the 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operating rooms</a:t>
              </a:r>
            </a:p>
          </p:txBody>
        </p:sp>
        <p:sp>
          <p:nvSpPr>
            <p:cNvPr id="340017" name="Line 49"/>
            <p:cNvSpPr>
              <a:spLocks noChangeShapeType="1"/>
            </p:cNvSpPr>
            <p:nvPr/>
          </p:nvSpPr>
          <p:spPr bwMode="auto">
            <a:xfrm flipH="1">
              <a:off x="1808" y="3280"/>
              <a:ext cx="0" cy="3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22" name="Line 54"/>
            <p:cNvSpPr>
              <a:spLocks noChangeShapeType="1"/>
            </p:cNvSpPr>
            <p:nvPr/>
          </p:nvSpPr>
          <p:spPr bwMode="auto">
            <a:xfrm>
              <a:off x="1363" y="3449"/>
              <a:ext cx="4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032" name="Group 64"/>
          <p:cNvGrpSpPr>
            <a:grpSpLocks/>
          </p:cNvGrpSpPr>
          <p:nvPr/>
        </p:nvGrpSpPr>
        <p:grpSpPr bwMode="auto">
          <a:xfrm>
            <a:off x="5181600" y="4343400"/>
            <a:ext cx="3454400" cy="641350"/>
            <a:chOff x="2400" y="2688"/>
            <a:chExt cx="2176" cy="404"/>
          </a:xfrm>
        </p:grpSpPr>
        <p:sp>
          <p:nvSpPr>
            <p:cNvPr id="340014" name="Text Box 46"/>
            <p:cNvSpPr txBox="1">
              <a:spLocks noChangeArrowheads="1"/>
            </p:cNvSpPr>
            <p:nvPr/>
          </p:nvSpPr>
          <p:spPr bwMode="auto">
            <a:xfrm>
              <a:off x="2832" y="2688"/>
              <a:ext cx="17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Overflow buffer: renting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recovery space after surgery</a:t>
              </a:r>
            </a:p>
          </p:txBody>
        </p:sp>
        <p:sp>
          <p:nvSpPr>
            <p:cNvPr id="340018" name="Line 50"/>
            <p:cNvSpPr>
              <a:spLocks noChangeShapeType="1"/>
            </p:cNvSpPr>
            <p:nvPr/>
          </p:nvSpPr>
          <p:spPr bwMode="auto">
            <a:xfrm flipH="1">
              <a:off x="2832" y="2689"/>
              <a:ext cx="0" cy="3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23" name="Line 55"/>
            <p:cNvSpPr>
              <a:spLocks noChangeShapeType="1"/>
            </p:cNvSpPr>
            <p:nvPr/>
          </p:nvSpPr>
          <p:spPr bwMode="auto">
            <a:xfrm>
              <a:off x="2400" y="2880"/>
              <a:ext cx="4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030" name="Group 62"/>
          <p:cNvGrpSpPr>
            <a:grpSpLocks/>
          </p:cNvGrpSpPr>
          <p:nvPr/>
        </p:nvGrpSpPr>
        <p:grpSpPr bwMode="auto">
          <a:xfrm>
            <a:off x="7391401" y="3529013"/>
            <a:ext cx="2252663" cy="641350"/>
            <a:chOff x="3723" y="2097"/>
            <a:chExt cx="1419" cy="404"/>
          </a:xfrm>
        </p:grpSpPr>
        <p:sp>
          <p:nvSpPr>
            <p:cNvPr id="340015" name="Text Box 47"/>
            <p:cNvSpPr txBox="1">
              <a:spLocks noChangeArrowheads="1"/>
            </p:cNvSpPr>
            <p:nvPr/>
          </p:nvSpPr>
          <p:spPr bwMode="auto">
            <a:xfrm>
              <a:off x="4014" y="2097"/>
              <a:ext cx="11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Policy constraint:</a:t>
              </a:r>
            </a:p>
            <a:p>
              <a:r>
                <a:rPr lang="en-US" altLang="en-US">
                  <a:latin typeface="Times New Roman" panose="02020603050405020304" pitchFamily="18" charset="0"/>
                </a:rPr>
                <a:t>complete kit only</a:t>
              </a:r>
            </a:p>
          </p:txBody>
        </p:sp>
        <p:sp>
          <p:nvSpPr>
            <p:cNvPr id="340019" name="Line 51"/>
            <p:cNvSpPr>
              <a:spLocks noChangeShapeType="1"/>
            </p:cNvSpPr>
            <p:nvPr/>
          </p:nvSpPr>
          <p:spPr bwMode="auto">
            <a:xfrm flipH="1">
              <a:off x="4034" y="2099"/>
              <a:ext cx="0" cy="3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24" name="Line 56"/>
            <p:cNvSpPr>
              <a:spLocks noChangeShapeType="1"/>
            </p:cNvSpPr>
            <p:nvPr/>
          </p:nvSpPr>
          <p:spPr bwMode="auto">
            <a:xfrm>
              <a:off x="3723" y="2268"/>
              <a:ext cx="3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0025" name="Line 57"/>
          <p:cNvSpPr>
            <a:spLocks noChangeShapeType="1"/>
          </p:cNvSpPr>
          <p:nvPr/>
        </p:nvSpPr>
        <p:spPr bwMode="auto">
          <a:xfrm flipH="1">
            <a:off x="2514600" y="4419600"/>
            <a:ext cx="6096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026" name="Text Box 58"/>
          <p:cNvSpPr txBox="1">
            <a:spLocks noChangeArrowheads="1"/>
          </p:cNvSpPr>
          <p:nvPr/>
        </p:nvSpPr>
        <p:spPr bwMode="auto">
          <a:xfrm>
            <a:off x="5410201" y="6019801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340028" name="Freeform 60"/>
          <p:cNvSpPr>
            <a:spLocks/>
          </p:cNvSpPr>
          <p:nvPr/>
        </p:nvSpPr>
        <p:spPr bwMode="auto">
          <a:xfrm>
            <a:off x="2133600" y="1828800"/>
            <a:ext cx="7772400" cy="3848100"/>
          </a:xfrm>
          <a:custGeom>
            <a:avLst/>
            <a:gdLst>
              <a:gd name="T0" fmla="*/ 0 w 4896"/>
              <a:gd name="T1" fmla="*/ 2400 h 2424"/>
              <a:gd name="T2" fmla="*/ 240 w 4896"/>
              <a:gd name="T3" fmla="*/ 2400 h 2424"/>
              <a:gd name="T4" fmla="*/ 336 w 4896"/>
              <a:gd name="T5" fmla="*/ 2256 h 2424"/>
              <a:gd name="T6" fmla="*/ 816 w 4896"/>
              <a:gd name="T7" fmla="*/ 2304 h 2424"/>
              <a:gd name="T8" fmla="*/ 960 w 4896"/>
              <a:gd name="T9" fmla="*/ 2064 h 2424"/>
              <a:gd name="T10" fmla="*/ 1152 w 4896"/>
              <a:gd name="T11" fmla="*/ 1968 h 2424"/>
              <a:gd name="T12" fmla="*/ 1776 w 4896"/>
              <a:gd name="T13" fmla="*/ 1920 h 2424"/>
              <a:gd name="T14" fmla="*/ 2016 w 4896"/>
              <a:gd name="T15" fmla="*/ 1632 h 2424"/>
              <a:gd name="T16" fmla="*/ 2160 w 4896"/>
              <a:gd name="T17" fmla="*/ 1536 h 2424"/>
              <a:gd name="T18" fmla="*/ 2592 w 4896"/>
              <a:gd name="T19" fmla="*/ 1488 h 2424"/>
              <a:gd name="T20" fmla="*/ 3072 w 4896"/>
              <a:gd name="T21" fmla="*/ 1488 h 2424"/>
              <a:gd name="T22" fmla="*/ 3312 w 4896"/>
              <a:gd name="T23" fmla="*/ 1152 h 2424"/>
              <a:gd name="T24" fmla="*/ 3456 w 4896"/>
              <a:gd name="T25" fmla="*/ 1008 h 2424"/>
              <a:gd name="T26" fmla="*/ 3648 w 4896"/>
              <a:gd name="T27" fmla="*/ 960 h 2424"/>
              <a:gd name="T28" fmla="*/ 3888 w 4896"/>
              <a:gd name="T29" fmla="*/ 960 h 2424"/>
              <a:gd name="T30" fmla="*/ 4080 w 4896"/>
              <a:gd name="T31" fmla="*/ 816 h 2424"/>
              <a:gd name="T32" fmla="*/ 4224 w 4896"/>
              <a:gd name="T33" fmla="*/ 528 h 2424"/>
              <a:gd name="T34" fmla="*/ 4320 w 4896"/>
              <a:gd name="T35" fmla="*/ 240 h 2424"/>
              <a:gd name="T36" fmla="*/ 4512 w 4896"/>
              <a:gd name="T37" fmla="*/ 96 h 2424"/>
              <a:gd name="T38" fmla="*/ 4896 w 4896"/>
              <a:gd name="T39" fmla="*/ 0 h 2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96" h="2424">
                <a:moveTo>
                  <a:pt x="0" y="2400"/>
                </a:moveTo>
                <a:cubicBezTo>
                  <a:pt x="92" y="2412"/>
                  <a:pt x="184" y="2424"/>
                  <a:pt x="240" y="2400"/>
                </a:cubicBezTo>
                <a:cubicBezTo>
                  <a:pt x="296" y="2376"/>
                  <a:pt x="240" y="2272"/>
                  <a:pt x="336" y="2256"/>
                </a:cubicBezTo>
                <a:cubicBezTo>
                  <a:pt x="432" y="2240"/>
                  <a:pt x="712" y="2336"/>
                  <a:pt x="816" y="2304"/>
                </a:cubicBezTo>
                <a:cubicBezTo>
                  <a:pt x="920" y="2272"/>
                  <a:pt x="904" y="2120"/>
                  <a:pt x="960" y="2064"/>
                </a:cubicBezTo>
                <a:cubicBezTo>
                  <a:pt x="1016" y="2008"/>
                  <a:pt x="1016" y="1992"/>
                  <a:pt x="1152" y="1968"/>
                </a:cubicBezTo>
                <a:cubicBezTo>
                  <a:pt x="1288" y="1944"/>
                  <a:pt x="1632" y="1976"/>
                  <a:pt x="1776" y="1920"/>
                </a:cubicBezTo>
                <a:cubicBezTo>
                  <a:pt x="1920" y="1864"/>
                  <a:pt x="1952" y="1696"/>
                  <a:pt x="2016" y="1632"/>
                </a:cubicBezTo>
                <a:cubicBezTo>
                  <a:pt x="2080" y="1568"/>
                  <a:pt x="2064" y="1560"/>
                  <a:pt x="2160" y="1536"/>
                </a:cubicBezTo>
                <a:cubicBezTo>
                  <a:pt x="2256" y="1512"/>
                  <a:pt x="2440" y="1496"/>
                  <a:pt x="2592" y="1488"/>
                </a:cubicBezTo>
                <a:cubicBezTo>
                  <a:pt x="2744" y="1480"/>
                  <a:pt x="2952" y="1544"/>
                  <a:pt x="3072" y="1488"/>
                </a:cubicBezTo>
                <a:cubicBezTo>
                  <a:pt x="3192" y="1432"/>
                  <a:pt x="3248" y="1232"/>
                  <a:pt x="3312" y="1152"/>
                </a:cubicBezTo>
                <a:cubicBezTo>
                  <a:pt x="3376" y="1072"/>
                  <a:pt x="3400" y="1040"/>
                  <a:pt x="3456" y="1008"/>
                </a:cubicBezTo>
                <a:cubicBezTo>
                  <a:pt x="3512" y="976"/>
                  <a:pt x="3576" y="968"/>
                  <a:pt x="3648" y="960"/>
                </a:cubicBezTo>
                <a:cubicBezTo>
                  <a:pt x="3720" y="952"/>
                  <a:pt x="3816" y="984"/>
                  <a:pt x="3888" y="960"/>
                </a:cubicBezTo>
                <a:cubicBezTo>
                  <a:pt x="3960" y="936"/>
                  <a:pt x="4024" y="888"/>
                  <a:pt x="4080" y="816"/>
                </a:cubicBezTo>
                <a:cubicBezTo>
                  <a:pt x="4136" y="744"/>
                  <a:pt x="4184" y="624"/>
                  <a:pt x="4224" y="528"/>
                </a:cubicBezTo>
                <a:cubicBezTo>
                  <a:pt x="4264" y="432"/>
                  <a:pt x="4272" y="312"/>
                  <a:pt x="4320" y="240"/>
                </a:cubicBezTo>
                <a:cubicBezTo>
                  <a:pt x="4368" y="168"/>
                  <a:pt x="4416" y="136"/>
                  <a:pt x="4512" y="96"/>
                </a:cubicBezTo>
                <a:cubicBezTo>
                  <a:pt x="4608" y="56"/>
                  <a:pt x="4752" y="28"/>
                  <a:pt x="489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034" name="Text Box 66"/>
          <p:cNvSpPr txBox="1">
            <a:spLocks noChangeArrowheads="1"/>
          </p:cNvSpPr>
          <p:nvPr/>
        </p:nvSpPr>
        <p:spPr bwMode="auto">
          <a:xfrm rot="10800000">
            <a:off x="1598455" y="2133600"/>
            <a:ext cx="492443" cy="290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System Throughput</a:t>
            </a:r>
          </a:p>
        </p:txBody>
      </p:sp>
    </p:spTree>
    <p:extLst>
      <p:ext uri="{BB962C8B-B14F-4D97-AF65-F5344CB8AC3E}">
        <p14:creationId xmlns:p14="http://schemas.microsoft.com/office/powerpoint/2010/main" val="3140895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D336-01E1-4BF8-B416-0F3D69E9A5E6}" type="slidenum">
              <a:rPr lang="en-US" altLang="en-US"/>
              <a:pPr/>
              <a:t>77</a:t>
            </a:fld>
            <a:endParaRPr lang="en-US" alt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Suppose a Constraint is “Broken”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In routine processes, constraints do not change frequently and are rather stable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In one-time processes (e.g., projects, sales campaigns) constraints change rapidly and bottlenecks can move from one place to another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An organization accustomed to a constraint being in one place may behave as if the constraint is still there</a:t>
            </a:r>
            <a:endParaRPr lang="en-US" altLang="en-US" sz="1000" dirty="0"/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Management must overcome inertia of this sort</a:t>
            </a:r>
          </a:p>
          <a:p>
            <a:pPr lvl="2">
              <a:lnSpc>
                <a:spcPct val="90000"/>
              </a:lnSpc>
            </a:pPr>
            <a:endParaRPr lang="en-US" altLang="en-US" sz="1000" dirty="0"/>
          </a:p>
          <a:p>
            <a:pPr lvl="2">
              <a:lnSpc>
                <a:spcPct val="90000"/>
              </a:lnSpc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An example from an emergency department follows</a:t>
            </a:r>
          </a:p>
        </p:txBody>
      </p:sp>
    </p:spTree>
    <p:extLst>
      <p:ext uri="{BB962C8B-B14F-4D97-AF65-F5344CB8AC3E}">
        <p14:creationId xmlns:p14="http://schemas.microsoft.com/office/powerpoint/2010/main" val="7737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2574-6A14-4D09-9C07-13F772828EF3}" type="slidenum">
              <a:rPr lang="en-US" altLang="en-US"/>
              <a:pPr/>
              <a:t>78</a:t>
            </a:fld>
            <a:endParaRPr lang="en-US" alt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An Emergency Department Example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In an ED, the bottleneck was radiology services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By using existing equipment and breaking some policy constraints, management was able to operate the two x-ray rooms as follows</a:t>
            </a:r>
          </a:p>
          <a:p>
            <a:pPr lvl="2"/>
            <a:r>
              <a:rPr lang="en-US" altLang="en-US" sz="2700" dirty="0"/>
              <a:t>They divided patients into two groups: ambulatory patients and recumbent patients</a:t>
            </a:r>
          </a:p>
          <a:p>
            <a:pPr lvl="2"/>
            <a:r>
              <a:rPr lang="en-US" altLang="en-US" sz="2700" dirty="0"/>
              <a:t>The “walkers” walked into one room for service</a:t>
            </a:r>
          </a:p>
          <a:p>
            <a:pPr lvl="2"/>
            <a:r>
              <a:rPr lang="en-US" altLang="en-US" sz="2700" dirty="0"/>
              <a:t>The others were wheeled into the second room in specially purchased beds, with no bed transfer required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dirty="0"/>
              <a:t>Thus, the radiology constraint was broken</a:t>
            </a:r>
          </a:p>
        </p:txBody>
      </p:sp>
    </p:spTree>
    <p:extLst>
      <p:ext uri="{BB962C8B-B14F-4D97-AF65-F5344CB8AC3E}">
        <p14:creationId xmlns:p14="http://schemas.microsoft.com/office/powerpoint/2010/main" val="41175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0750-F7A8-4FC0-95D0-5CD1B9B4D1D1}" type="slidenum">
              <a:rPr lang="en-US" altLang="en-US"/>
              <a:pPr/>
              <a:t>79</a:t>
            </a:fld>
            <a:endParaRPr lang="en-US" alt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An Emergency Department Example, continued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The next constraint was a lack of expert surgical consultants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A consultant was called when two or three patients required it (unless there was an emergency)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The hospital assigned a special surgeon who was continuously available in the ED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With the surgical consultant constraint broken, the system faced a policy constraint in the discharge process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A team of nurses, doctors, and administrators redesigned the discharge process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In sum, average waiting time was reduced by 40 percent</a:t>
            </a:r>
          </a:p>
        </p:txBody>
      </p:sp>
    </p:spTree>
    <p:extLst>
      <p:ext uri="{BB962C8B-B14F-4D97-AF65-F5344CB8AC3E}">
        <p14:creationId xmlns:p14="http://schemas.microsoft.com/office/powerpoint/2010/main" val="28729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0CC3-3FF0-40B0-993D-1B0FFA83C34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000" dirty="0"/>
              <a:t>System Optimization and </a:t>
            </a:r>
            <a:r>
              <a:rPr lang="en-US" altLang="en-US" sz="3000" dirty="0" err="1"/>
              <a:t>Suboptimization</a:t>
            </a:r>
            <a:endParaRPr lang="en-US" altLang="en-US" sz="3000" dirty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1"/>
            <a:ext cx="9144000" cy="4987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 performance of the whole system depends on a few factors - - the system constraints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200" dirty="0"/>
              <a:t>In a hospital, the operating rooms are often system constraints or bottlenecks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If every subunit in an organization strives to function optimally, the entire organization may suffer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This is called </a:t>
            </a:r>
            <a:r>
              <a:rPr lang="en-US" altLang="en-US" sz="3200" dirty="0" err="1"/>
              <a:t>suboptimization</a:t>
            </a:r>
            <a:r>
              <a:rPr lang="en-US" altLang="en-US" sz="3200" dirty="0"/>
              <a:t> or local optimization</a:t>
            </a:r>
          </a:p>
        </p:txBody>
      </p:sp>
    </p:spTree>
    <p:extLst>
      <p:ext uri="{BB962C8B-B14F-4D97-AF65-F5344CB8AC3E}">
        <p14:creationId xmlns:p14="http://schemas.microsoft.com/office/powerpoint/2010/main" val="12912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D340-13A1-4E92-9715-F4FF7B53457C}" type="slidenum">
              <a:rPr lang="en-US" altLang="en-US"/>
              <a:pPr/>
              <a:t>80</a:t>
            </a:fld>
            <a:endParaRPr lang="en-US" altLang="en-US"/>
          </a:p>
        </p:txBody>
      </p:sp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 smtClean="0"/>
              <a:t>Effective Capacity as a constraint</a:t>
            </a:r>
            <a:endParaRPr lang="en-US" altLang="en-US" dirty="0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The use of techniques from management by constraints frequently results in a </a:t>
            </a:r>
          </a:p>
          <a:p>
            <a:pPr lvl="2"/>
            <a:r>
              <a:rPr lang="en-US" altLang="en-US" sz="2700" dirty="0"/>
              <a:t>Rapid increase in throughput</a:t>
            </a:r>
          </a:p>
          <a:p>
            <a:pPr lvl="2"/>
            <a:r>
              <a:rPr lang="en-US" altLang="en-US" sz="2700" dirty="0"/>
              <a:t>Significant decrease in response times</a:t>
            </a:r>
          </a:p>
          <a:p>
            <a:pPr lvl="2"/>
            <a:r>
              <a:rPr lang="en-US" altLang="en-US" sz="2700" dirty="0"/>
              <a:t>Improvement in quality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r>
              <a:rPr lang="en-US" altLang="en-US" dirty="0"/>
              <a:t>The organization usually becomes more attractive to customers and patients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dirty="0"/>
              <a:t>Management must be careful not to take on commitments beyond its new effective capacity</a:t>
            </a:r>
          </a:p>
        </p:txBody>
      </p:sp>
    </p:spTree>
    <p:extLst>
      <p:ext uri="{BB962C8B-B14F-4D97-AF65-F5344CB8AC3E}">
        <p14:creationId xmlns:p14="http://schemas.microsoft.com/office/powerpoint/2010/main" val="5765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62833-8085-4884-BB7E-DE677C9358E9}" type="slidenum">
              <a:rPr lang="en-US" altLang="en-US"/>
              <a:pPr/>
              <a:t>81</a:t>
            </a:fld>
            <a:endParaRPr lang="en-US" alt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Suppose the Market is the Constraint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A system always has a bottleneck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Previously, we discussed situations involving scarce resources where the constraints were these resources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In other cases, there is excess operational capacity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The market becomes a system constraint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dirty="0"/>
              <a:t>Even private or budgeted hospitals and HMOs must realize that they may have excess capacity and need a strong marketing function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44670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E26B-29D9-425C-AB82-A6DC523E97EF}" type="slidenum">
              <a:rPr lang="en-US" altLang="en-US"/>
              <a:pPr/>
              <a:t>82</a:t>
            </a:fld>
            <a:endParaRPr lang="en-US" alt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Suppose the Market is the Constraint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 smtClean="0"/>
              <a:t>Rather than lay off people in slow times, the hospital should consider taking on outside tasks to fill this excess capacity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 smtClean="0"/>
              <a:t>A small example follows </a:t>
            </a:r>
          </a:p>
          <a:p>
            <a:pPr lvl="2"/>
            <a:r>
              <a:rPr lang="en-US" altLang="en-US" sz="2700" dirty="0" smtClean="0"/>
              <a:t>A </a:t>
            </a:r>
            <a:r>
              <a:rPr lang="en-US" altLang="en-US" sz="2700" dirty="0"/>
              <a:t>hospital buys an expensive imaging machine</a:t>
            </a:r>
          </a:p>
          <a:p>
            <a:pPr lvl="2"/>
            <a:r>
              <a:rPr lang="en-US" altLang="en-US" sz="2700" dirty="0"/>
              <a:t>The machine is needed for some diagnoses</a:t>
            </a:r>
          </a:p>
          <a:p>
            <a:pPr lvl="2"/>
            <a:r>
              <a:rPr lang="en-US" altLang="en-US" sz="2700" dirty="0"/>
              <a:t>But, there is not enough demand for its use</a:t>
            </a:r>
          </a:p>
          <a:p>
            <a:pPr lvl="2"/>
            <a:r>
              <a:rPr lang="en-US" altLang="en-US" sz="2700" dirty="0"/>
              <a:t>The hospital can sell imaging services to HMOs and private physicians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000" dirty="0"/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742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1AA7-3631-4FED-B3ED-A4B5DC6C76FB}" type="slidenum">
              <a:rPr lang="en-US" altLang="en-US"/>
              <a:pPr/>
              <a:t>83</a:t>
            </a:fld>
            <a:endParaRPr lang="en-US" alt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Suppose the Market is the Constraint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A technological change can cause excess capacity at bottlenecks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E.g., cardiac angiography with the introduction of stents</a:t>
            </a:r>
          </a:p>
          <a:p>
            <a:pPr lvl="2"/>
            <a:r>
              <a:rPr lang="en-US" altLang="en-US" sz="2700" dirty="0"/>
              <a:t>Many cardiologists adopted this practice</a:t>
            </a:r>
          </a:p>
          <a:p>
            <a:pPr lvl="2"/>
            <a:r>
              <a:rPr lang="en-US" altLang="en-US" sz="2700" dirty="0"/>
              <a:t>More patients were sent for this procedure</a:t>
            </a:r>
          </a:p>
          <a:p>
            <a:pPr lvl="2"/>
            <a:r>
              <a:rPr lang="en-US" altLang="en-US" sz="2700" dirty="0"/>
              <a:t>Fewer coronary bypass surgeries were performed</a:t>
            </a:r>
          </a:p>
          <a:p>
            <a:pPr lvl="2"/>
            <a:r>
              <a:rPr lang="en-US" altLang="en-US" sz="2700" dirty="0"/>
              <a:t>Excess capacity for cardiac surgeons resulted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7997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FBDC-217E-4394-9A12-8FE9A2A26762}" type="slidenum">
              <a:rPr lang="en-US" altLang="en-US"/>
              <a:pPr/>
              <a:t>84</a:t>
            </a:fld>
            <a:endParaRPr lang="en-US" alt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/>
              <a:t>Suppose the Market is the Constraint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Treating a market constraint is more difficult than treating a resource constraint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Managing an internal bottleneck offers management an opportunity to assert more control over the organization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Some of the factors involved in dealing with a market constraint are beyond management’s control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200" dirty="0"/>
              <a:t>Most non-health care organizations are faced with a market constraint</a:t>
            </a:r>
          </a:p>
          <a:p>
            <a:pPr lvl="2"/>
            <a:endParaRPr lang="en-US" altLang="en-US" sz="1000" dirty="0"/>
          </a:p>
          <a:p>
            <a:pPr>
              <a:buSzPct val="125000"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549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E87A-175F-483A-9FFD-3747BD36F700}" type="slidenum">
              <a:rPr lang="en-US" altLang="en-US"/>
              <a:pPr/>
              <a:t>85</a:t>
            </a:fld>
            <a:endParaRPr lang="en-US" alt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Excess capacity as a constraint or an opportunity</a:t>
            </a:r>
            <a:endParaRPr lang="en-US" altLang="en-US" dirty="0"/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200" dirty="0" smtClean="0"/>
              <a:t>Benefits to excess </a:t>
            </a:r>
            <a:r>
              <a:rPr lang="en-US" altLang="en-US" sz="3200" dirty="0"/>
              <a:t>capacity in </a:t>
            </a:r>
            <a:r>
              <a:rPr lang="en-US" altLang="en-US" sz="3200" dirty="0" smtClean="0"/>
              <a:t>production </a:t>
            </a:r>
            <a:r>
              <a:rPr lang="en-US" altLang="en-US" sz="3200" dirty="0"/>
              <a:t>and service resources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Why should we strive for this excess capacity?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Because, if the marketing and sales force can obtain additional orders, it would be an organizational sin for operational constraints to prevent their satisfaction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200" dirty="0"/>
              <a:t>Managing a market constraint is a key to the success of many firms and businesses</a:t>
            </a:r>
          </a:p>
          <a:p>
            <a:pPr>
              <a:lnSpc>
                <a:spcPct val="90000"/>
              </a:lnSpc>
              <a:buSzPct val="125000"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5760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F079-A137-4FA8-97C0-C003AA700BF0}" type="slidenum">
              <a:rPr lang="en-US" altLang="en-US"/>
              <a:pPr/>
              <a:t>86</a:t>
            </a:fld>
            <a:endParaRPr lang="en-US" alt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dirty="0"/>
              <a:t>Exploiting a Market Constraint</a:t>
            </a:r>
          </a:p>
        </p:txBody>
      </p:sp>
      <p:sp>
        <p:nvSpPr>
          <p:cNvPr id="571396" name="AutoShape 4"/>
          <p:cNvSpPr>
            <a:spLocks noChangeArrowheads="1"/>
          </p:cNvSpPr>
          <p:nvPr/>
        </p:nvSpPr>
        <p:spPr bwMode="auto">
          <a:xfrm>
            <a:off x="4572000" y="990600"/>
            <a:ext cx="2667000" cy="1219200"/>
          </a:xfrm>
          <a:prstGeom prst="flowChartConnector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Exploiting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 the market</a:t>
            </a:r>
          </a:p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constraint</a:t>
            </a:r>
          </a:p>
        </p:txBody>
      </p:sp>
      <p:sp>
        <p:nvSpPr>
          <p:cNvPr id="571397" name="AutoShape 5"/>
          <p:cNvSpPr>
            <a:spLocks noChangeArrowheads="1"/>
          </p:cNvSpPr>
          <p:nvPr/>
        </p:nvSpPr>
        <p:spPr bwMode="auto">
          <a:xfrm>
            <a:off x="1905000" y="2362200"/>
            <a:ext cx="3733800" cy="3810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Strategic market effectiveness</a:t>
            </a:r>
          </a:p>
          <a:p>
            <a:endParaRPr lang="en-US" altLang="en-US" sz="1000" b="1">
              <a:latin typeface="Times New Roman" panose="02020603050405020304" pitchFamily="18" charset="0"/>
            </a:endParaRPr>
          </a:p>
          <a:p>
            <a:pPr>
              <a:buSzPct val="125000"/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Gating of markets, products, </a:t>
            </a:r>
          </a:p>
          <a:p>
            <a:pPr>
              <a:buSzPct val="125000"/>
            </a:pPr>
            <a:r>
              <a:rPr lang="en-US" altLang="en-US">
                <a:latin typeface="Times New Roman" panose="02020603050405020304" pitchFamily="18" charset="0"/>
              </a:rPr>
              <a:t>   services, and customers</a:t>
            </a:r>
          </a:p>
          <a:p>
            <a:pPr>
              <a:buSzPct val="125000"/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 Excellence in quality and </a:t>
            </a:r>
          </a:p>
          <a:p>
            <a:pPr>
              <a:buSzPct val="125000"/>
            </a:pPr>
            <a:r>
              <a:rPr lang="en-US" altLang="en-US">
                <a:latin typeface="Times New Roman" panose="02020603050405020304" pitchFamily="18" charset="0"/>
              </a:rPr>
              <a:t>   time to market (TTM)</a:t>
            </a:r>
          </a:p>
          <a:p>
            <a:pPr>
              <a:buSzPct val="125000"/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 Prioritization in bid-no bid</a:t>
            </a:r>
          </a:p>
          <a:p>
            <a:pPr>
              <a:buSzPct val="125000"/>
            </a:pPr>
            <a:r>
              <a:rPr lang="en-US" altLang="en-US">
                <a:latin typeface="Times New Roman" panose="02020603050405020304" pitchFamily="18" charset="0"/>
              </a:rPr>
              <a:t>   process</a:t>
            </a:r>
          </a:p>
        </p:txBody>
      </p:sp>
      <p:sp>
        <p:nvSpPr>
          <p:cNvPr id="571398" name="AutoShape 6"/>
          <p:cNvSpPr>
            <a:spLocks noChangeArrowheads="1"/>
          </p:cNvSpPr>
          <p:nvPr/>
        </p:nvSpPr>
        <p:spPr bwMode="auto">
          <a:xfrm>
            <a:off x="6172200" y="2362200"/>
            <a:ext cx="3962400" cy="3886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Operational efficiency of sales and marketing</a:t>
            </a:r>
          </a:p>
          <a:p>
            <a:endParaRPr lang="en-US" altLang="en-US" sz="800" b="1">
              <a:latin typeface="Times New Roman" panose="02020603050405020304" pitchFamily="18" charset="0"/>
            </a:endParaRPr>
          </a:p>
          <a:p>
            <a:pPr>
              <a:buSzPct val="125000"/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Exploitation of marketing </a:t>
            </a:r>
          </a:p>
          <a:p>
            <a:pPr>
              <a:buSzPct val="125000"/>
            </a:pPr>
            <a:r>
              <a:rPr lang="en-US" altLang="en-US">
                <a:latin typeface="Times New Roman" panose="02020603050405020304" pitchFamily="18" charset="0"/>
              </a:rPr>
              <a:t>   and sales people</a:t>
            </a:r>
          </a:p>
          <a:p>
            <a:pPr>
              <a:buSzPct val="125000"/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 Improvement of market   </a:t>
            </a:r>
          </a:p>
          <a:p>
            <a:pPr>
              <a:buSzPct val="125000"/>
            </a:pPr>
            <a:r>
              <a:rPr lang="en-US" altLang="en-US">
                <a:latin typeface="Times New Roman" panose="02020603050405020304" pitchFamily="18" charset="0"/>
              </a:rPr>
              <a:t>   response time</a:t>
            </a:r>
          </a:p>
          <a:p>
            <a:pPr lvl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>
                <a:latin typeface="Times New Roman" panose="02020603050405020304" pitchFamily="18" charset="0"/>
              </a:rPr>
              <a:t>  Cutting quotation and </a:t>
            </a:r>
          </a:p>
          <a:p>
            <a:pPr lvl="1"/>
            <a:r>
              <a:rPr lang="en-US" altLang="en-US">
                <a:latin typeface="Times New Roman" panose="02020603050405020304" pitchFamily="18" charset="0"/>
              </a:rPr>
              <a:t>     response time</a:t>
            </a:r>
          </a:p>
          <a:p>
            <a:pPr lvl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 -</a:t>
            </a:r>
            <a:r>
              <a:rPr lang="en-US" altLang="en-US">
                <a:latin typeface="Times New Roman" panose="02020603050405020304" pitchFamily="18" charset="0"/>
              </a:rPr>
              <a:t>  Cutting TTM of</a:t>
            </a:r>
          </a:p>
          <a:p>
            <a:pPr lvl="1"/>
            <a:r>
              <a:rPr lang="en-US" altLang="en-US">
                <a:latin typeface="Times New Roman" panose="02020603050405020304" pitchFamily="18" charset="0"/>
              </a:rPr>
              <a:t>     products and services</a:t>
            </a:r>
          </a:p>
          <a:p>
            <a:pPr lvl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 -</a:t>
            </a:r>
            <a:r>
              <a:rPr lang="en-US" altLang="en-US">
                <a:latin typeface="Times New Roman" panose="02020603050405020304" pitchFamily="18" charset="0"/>
              </a:rPr>
              <a:t>  Improving quality of</a:t>
            </a:r>
          </a:p>
          <a:p>
            <a:pPr lvl="1"/>
            <a:r>
              <a:rPr lang="en-US" altLang="en-US">
                <a:latin typeface="Times New Roman" panose="02020603050405020304" pitchFamily="18" charset="0"/>
              </a:rPr>
              <a:t>    products and services</a:t>
            </a:r>
          </a:p>
          <a:p>
            <a:pPr>
              <a:buSzPct val="125000"/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 Cost reduction</a:t>
            </a:r>
          </a:p>
        </p:txBody>
      </p:sp>
      <p:cxnSp>
        <p:nvCxnSpPr>
          <p:cNvPr id="571399" name="AutoShape 7"/>
          <p:cNvCxnSpPr>
            <a:cxnSpLocks noChangeShapeType="1"/>
            <a:stCxn id="571397" idx="0"/>
            <a:endCxn id="571396" idx="3"/>
          </p:cNvCxnSpPr>
          <p:nvPr/>
        </p:nvCxnSpPr>
        <p:spPr bwMode="auto">
          <a:xfrm flipV="1">
            <a:off x="3771901" y="2032000"/>
            <a:ext cx="1190625" cy="330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1400" name="AutoShape 8"/>
          <p:cNvCxnSpPr>
            <a:cxnSpLocks noChangeShapeType="1"/>
            <a:stCxn id="571398" idx="0"/>
            <a:endCxn id="571396" idx="5"/>
          </p:cNvCxnSpPr>
          <p:nvPr/>
        </p:nvCxnSpPr>
        <p:spPr bwMode="auto">
          <a:xfrm flipH="1" flipV="1">
            <a:off x="6848476" y="2032000"/>
            <a:ext cx="1304925" cy="330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70757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EC7-4F69-4738-8BB4-806DE1D092BA}" type="slidenum">
              <a:rPr lang="en-US" altLang="en-US"/>
              <a:pPr/>
              <a:t>87</a:t>
            </a:fld>
            <a:endParaRPr lang="en-US" alt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The Impact of a Market Constraint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With a market constraint, there is excess capacity</a:t>
            </a:r>
          </a:p>
          <a:p>
            <a:pPr>
              <a:buSzPct val="125000"/>
            </a:pPr>
            <a:endParaRPr lang="en-US" altLang="en-US" sz="800" dirty="0"/>
          </a:p>
          <a:p>
            <a:pPr>
              <a:buSzPct val="125000"/>
            </a:pPr>
            <a:r>
              <a:rPr lang="en-US" altLang="en-US" sz="3600" dirty="0"/>
              <a:t>A firm with excess capacity does not give up on orders and on possibilities for increasing output</a:t>
            </a:r>
          </a:p>
          <a:p>
            <a:pPr lvl="2"/>
            <a:endParaRPr lang="en-US" altLang="en-US" sz="800" dirty="0"/>
          </a:p>
          <a:p>
            <a:pPr>
              <a:buSzPct val="125000"/>
            </a:pPr>
            <a:r>
              <a:rPr lang="en-US" altLang="en-US" sz="3600" dirty="0"/>
              <a:t>This has strategic importance</a:t>
            </a:r>
          </a:p>
          <a:p>
            <a:pPr lvl="2"/>
            <a:r>
              <a:rPr lang="en-US" altLang="en-US" sz="2800" dirty="0"/>
              <a:t>Giving up market share because of a resource constraint allows competitors to emerge and grow</a:t>
            </a:r>
          </a:p>
          <a:p>
            <a:pPr lvl="2"/>
            <a:r>
              <a:rPr lang="en-US" altLang="en-US" sz="2800" dirty="0"/>
              <a:t>This poses a long-run threat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721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DB07-AB3D-4926-8D53-9FC1FA09D5EE}" type="slidenum">
              <a:rPr lang="en-US" altLang="en-US"/>
              <a:pPr/>
              <a:t>88</a:t>
            </a:fld>
            <a:endParaRPr lang="en-US" altLang="en-US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The Impact of a Market Constraint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Excess capacity can also allow the firm to deal with occasional demands, large contracts, and emerging market opportunities</a:t>
            </a:r>
          </a:p>
          <a:p>
            <a:pPr>
              <a:buSzPct val="125000"/>
            </a:pPr>
            <a:endParaRPr lang="en-US" altLang="en-US" sz="800" dirty="0"/>
          </a:p>
          <a:p>
            <a:pPr>
              <a:buSzPct val="125000"/>
            </a:pPr>
            <a:r>
              <a:rPr lang="en-US" altLang="en-US" sz="3600" dirty="0"/>
              <a:t>Having a market constraint carries a higher price tag because the investment in resources costs more</a:t>
            </a:r>
          </a:p>
          <a:p>
            <a:pPr lvl="2"/>
            <a:endParaRPr lang="en-US" altLang="en-US" sz="800" dirty="0"/>
          </a:p>
          <a:p>
            <a:pPr>
              <a:buSzPct val="125000"/>
            </a:pPr>
            <a:r>
              <a:rPr lang="en-US" altLang="en-US" sz="3600" dirty="0"/>
              <a:t>System constraints are not necessarily permanent</a:t>
            </a:r>
          </a:p>
          <a:p>
            <a:pPr lvl="2"/>
            <a:r>
              <a:rPr lang="en-US" altLang="en-US" sz="2800" dirty="0"/>
              <a:t>The market continues to evolve</a:t>
            </a:r>
          </a:p>
          <a:p>
            <a:pPr lvl="2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704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F736D-9A9C-4ADD-944C-14275E21A4B9}" type="slidenum">
              <a:rPr lang="en-US" altLang="en-US"/>
              <a:pPr/>
              <a:t>89</a:t>
            </a:fld>
            <a:endParaRPr lang="en-US" altLang="en-US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Peak </a:t>
            </a:r>
            <a:r>
              <a:rPr lang="en-US" altLang="en-US" sz="4000" dirty="0" smtClean="0"/>
              <a:t>Management: Peaks can fill Excess Capacity</a:t>
            </a:r>
            <a:endParaRPr lang="en-US" altLang="en-US" sz="4000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How do we reduce the effect of peak-time loads?</a:t>
            </a:r>
          </a:p>
          <a:p>
            <a:pPr>
              <a:buSzPct val="125000"/>
            </a:pPr>
            <a:r>
              <a:rPr lang="en-US" altLang="en-US" sz="3600" dirty="0"/>
              <a:t>Differential pricing of products or services during different times</a:t>
            </a:r>
          </a:p>
          <a:p>
            <a:pPr>
              <a:buSzPct val="125000"/>
            </a:pPr>
            <a:r>
              <a:rPr lang="en-US" altLang="en-US" sz="3600" dirty="0"/>
              <a:t>The reduction of temporary loads during peak times can be achieved using the following strategies</a:t>
            </a:r>
          </a:p>
          <a:p>
            <a:pPr lvl="2"/>
            <a:r>
              <a:rPr lang="en-US" altLang="en-US" sz="3200" dirty="0"/>
              <a:t>Stretch peak times</a:t>
            </a:r>
            <a:r>
              <a:rPr lang="en-US" altLang="en-US" sz="3200" dirty="0">
                <a:cs typeface="Times New Roman" panose="02020603050405020304" pitchFamily="18" charset="0"/>
              </a:rPr>
              <a:t>, e.g., </a:t>
            </a:r>
            <a:r>
              <a:rPr lang="en-US" altLang="en-US" sz="3200" dirty="0"/>
              <a:t>widen hours in free clinic, keep OR open from 6 am to 11 pm</a:t>
            </a:r>
          </a:p>
          <a:p>
            <a:pPr lvl="2"/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800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A7DB-6F18-44C0-9634-DAF9CF9F325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4000" dirty="0"/>
              <a:t>The </a:t>
            </a:r>
            <a:r>
              <a:rPr lang="en-US" altLang="en-US" sz="4000" dirty="0" err="1"/>
              <a:t>Satisficer</a:t>
            </a:r>
            <a:r>
              <a:rPr lang="en-US" altLang="en-US" sz="4000" dirty="0"/>
              <a:t> vs. the Optimizer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2000"/>
            <a:ext cx="9144000" cy="5715000"/>
          </a:xfrm>
        </p:spPr>
        <p:txBody>
          <a:bodyPr/>
          <a:lstStyle/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600" dirty="0" smtClean="0"/>
              <a:t>In many (most?) situations, decision makers should behave </a:t>
            </a:r>
            <a:r>
              <a:rPr lang="en-US" altLang="en-US" sz="3600" dirty="0"/>
              <a:t>as </a:t>
            </a:r>
            <a:r>
              <a:rPr lang="en-US" altLang="en-US" sz="3600" dirty="0" err="1"/>
              <a:t>satisficers</a:t>
            </a:r>
            <a:endParaRPr lang="en-US" altLang="en-US" sz="3600" dirty="0"/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600" dirty="0"/>
              <a:t>They should seek to reach a satisfactory solution</a:t>
            </a:r>
          </a:p>
          <a:p>
            <a:pPr>
              <a:buSzPct val="125000"/>
            </a:pPr>
            <a:endParaRPr lang="en-US" altLang="en-US" sz="1000" dirty="0"/>
          </a:p>
          <a:p>
            <a:pPr>
              <a:buSzPct val="125000"/>
            </a:pPr>
            <a:r>
              <a:rPr lang="en-US" altLang="en-US" sz="3600" dirty="0" err="1"/>
              <a:t>Satisficer</a:t>
            </a:r>
            <a:r>
              <a:rPr lang="en-US" altLang="en-US" sz="3600" dirty="0"/>
              <a:t>: A decision maker who is satisfied with a reasonable solution that will clearly improve the system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 smtClean="0"/>
              <a:t>They </a:t>
            </a:r>
            <a:r>
              <a:rPr lang="en-US" altLang="en-US" sz="3600" dirty="0"/>
              <a:t>does not seek an optimal solution</a:t>
            </a:r>
          </a:p>
          <a:p>
            <a:pPr>
              <a:buClr>
                <a:srgbClr val="FF0000"/>
              </a:buClr>
              <a:buSzPct val="125000"/>
              <a:buFont typeface="Wingdings" panose="05000000000000000000" pitchFamily="2" charset="2"/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514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3DFA-84CC-455A-A3BB-15A0AF0D9328}" type="slidenum">
              <a:rPr lang="en-US" altLang="en-US"/>
              <a:pPr/>
              <a:t>90</a:t>
            </a:fld>
            <a:endParaRPr lang="en-US" alt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4000" dirty="0"/>
              <a:t>Peak Management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In a work environment with obvious peak times, some resources are at excess capacity most of the time and in short supply during peak times</a:t>
            </a:r>
          </a:p>
          <a:p>
            <a:pPr>
              <a:buSzPct val="125000"/>
            </a:pPr>
            <a:r>
              <a:rPr lang="en-US" altLang="en-US" sz="3200" dirty="0"/>
              <a:t>Management must be prepared to handle both situations</a:t>
            </a:r>
          </a:p>
          <a:p>
            <a:pPr lvl="2"/>
            <a:r>
              <a:rPr lang="en-US" altLang="en-US" sz="2800" dirty="0"/>
              <a:t>Excess capacity</a:t>
            </a:r>
          </a:p>
          <a:p>
            <a:pPr lvl="2"/>
            <a:r>
              <a:rPr lang="en-US" altLang="en-US" sz="2800" dirty="0"/>
              <a:t>Shortage of resources</a:t>
            </a:r>
          </a:p>
          <a:p>
            <a:pPr>
              <a:buSzPct val="125000"/>
            </a:pPr>
            <a:r>
              <a:rPr lang="en-US" altLang="en-US" sz="3200" dirty="0"/>
              <a:t>In hospital EDs, there is often excess capacity by day and resource constraints by night</a:t>
            </a:r>
          </a:p>
          <a:p>
            <a:pPr lvl="2"/>
            <a:endParaRPr lang="en-US" altLang="en-US" sz="2800" dirty="0"/>
          </a:p>
          <a:p>
            <a:pPr lvl="2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39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1595-35DD-4FA0-8A94-541A907341D5}" type="slidenum">
              <a:rPr lang="en-US" altLang="en-US"/>
              <a:pPr/>
              <a:t>91</a:t>
            </a:fld>
            <a:endParaRPr lang="en-US" altLang="en-US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4000" dirty="0"/>
              <a:t>Peak Management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 lvl="2"/>
            <a:r>
              <a:rPr lang="en-US" altLang="en-US" sz="3200" dirty="0"/>
              <a:t>Plan capacity,</a:t>
            </a:r>
            <a:r>
              <a:rPr lang="en-US" altLang="en-US" sz="3200" dirty="0">
                <a:cs typeface="Times New Roman" panose="02020603050405020304" pitchFamily="18" charset="0"/>
              </a:rPr>
              <a:t> i.e.,</a:t>
            </a:r>
            <a:r>
              <a:rPr lang="en-US" altLang="en-US" sz="3200" dirty="0"/>
              <a:t> adjust the level of the labor force by time of day, season, etc.</a:t>
            </a:r>
          </a:p>
          <a:p>
            <a:pPr lvl="2"/>
            <a:endParaRPr lang="en-US" altLang="en-US" sz="1000" dirty="0"/>
          </a:p>
          <a:p>
            <a:pPr lvl="2"/>
            <a:r>
              <a:rPr lang="en-US" altLang="en-US" sz="3200" dirty="0"/>
              <a:t>Transfer load to low-load periods, </a:t>
            </a:r>
            <a:r>
              <a:rPr lang="en-US" altLang="en-US" sz="3200" dirty="0">
                <a:cs typeface="Times New Roman" panose="02020603050405020304" pitchFamily="18" charset="0"/>
              </a:rPr>
              <a:t>i.e., </a:t>
            </a:r>
            <a:r>
              <a:rPr lang="en-US" altLang="en-US" sz="3200" dirty="0"/>
              <a:t>appropriate pricing/rewards can divert some demand to low-load periods (e.g., airlines, phone companies)</a:t>
            </a:r>
          </a:p>
          <a:p>
            <a:pPr lvl="2"/>
            <a:endParaRPr lang="en-US" altLang="en-US" sz="1000" dirty="0"/>
          </a:p>
          <a:p>
            <a:pPr lvl="2"/>
            <a:r>
              <a:rPr lang="en-US" altLang="en-US" sz="3200" dirty="0"/>
              <a:t>Use temporary help (e.g., tax firms during tax season, UPS during Christmas season)</a:t>
            </a:r>
          </a:p>
          <a:p>
            <a:pPr lvl="2"/>
            <a:endParaRPr lang="en-US" altLang="en-US" sz="3200" dirty="0"/>
          </a:p>
          <a:p>
            <a:pPr lvl="2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73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and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Impossible to break all constraints</a:t>
            </a:r>
          </a:p>
          <a:p>
            <a:r>
              <a:rPr lang="en-US" dirty="0" smtClean="0"/>
              <a:t>In some cases, its possible to choose which constraints to allow to persist</a:t>
            </a:r>
          </a:p>
          <a:p>
            <a:r>
              <a:rPr lang="en-US" dirty="0" smtClean="0"/>
              <a:t>Or to manage some constraints only when they </a:t>
            </a:r>
            <a:r>
              <a:rPr lang="en-US" dirty="0" err="1" smtClean="0"/>
              <a:t>arrise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3153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6C4AA-8B56-4150-AA34-684B1E101A95}" type="slidenum">
              <a:rPr lang="en-US" altLang="en-US"/>
              <a:pPr/>
              <a:t>93</a:t>
            </a:fld>
            <a:endParaRPr lang="en-US" altLang="en-US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Where Should the System Constraint be Located?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Where should the constraint be?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Where is the constraint now?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How can we transfer the constraint to the proper place?</a:t>
            </a:r>
          </a:p>
          <a:p>
            <a:pPr lvl="2"/>
            <a:endParaRPr lang="en-US" altLang="en-US" sz="3600" dirty="0"/>
          </a:p>
          <a:p>
            <a:pPr marL="1295400" lvl="2" indent="-381000">
              <a:buClr>
                <a:schemeClr val="accent2"/>
              </a:buClr>
              <a:buNone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6566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941B-1FB2-4D69-A436-2C3BC83EFBEE}" type="slidenum">
              <a:rPr lang="en-US" altLang="en-US"/>
              <a:pPr/>
              <a:t>94</a:t>
            </a:fld>
            <a:endParaRPr lang="en-US" altLang="en-US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Where Should the Constraint Be?</a:t>
            </a: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600" dirty="0"/>
              <a:t>Does the constraint have to be an internal one (resource constraint) or an external one (market constraint)?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If the constraint is a resource constraint, which resource has to be the constraint?</a:t>
            </a:r>
          </a:p>
          <a:p>
            <a:pPr>
              <a:buSzPct val="125000"/>
            </a:pPr>
            <a:endParaRPr lang="en-US" altLang="en-US" sz="1200" dirty="0"/>
          </a:p>
          <a:p>
            <a:pPr>
              <a:buSzPct val="125000"/>
            </a:pPr>
            <a:r>
              <a:rPr lang="en-US" altLang="en-US" sz="3600" dirty="0"/>
              <a:t>There are clear advantages to an internal bottleneck</a:t>
            </a:r>
          </a:p>
          <a:p>
            <a:pPr lvl="2"/>
            <a:r>
              <a:rPr lang="en-US" altLang="en-US" sz="3200" dirty="0"/>
              <a:t>Control over the system and cost of the system</a:t>
            </a:r>
          </a:p>
          <a:p>
            <a:pPr lvl="2"/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193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8B78-B9D7-436E-BFED-F17434ACE377}" type="slidenum">
              <a:rPr lang="en-US" altLang="en-US"/>
              <a:pPr/>
              <a:t>95</a:t>
            </a:fld>
            <a:endParaRPr lang="en-US" alt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Where Should the Constraint Be?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On the other hand, the firm misses out on business opportunities because of lack of capacity and allows competitors to enter the market</a:t>
            </a:r>
          </a:p>
          <a:p>
            <a:pPr>
              <a:buSzPct val="125000"/>
            </a:pPr>
            <a:endParaRPr lang="en-US" altLang="en-US" sz="800" dirty="0"/>
          </a:p>
          <a:p>
            <a:pPr>
              <a:buSzPct val="125000"/>
            </a:pPr>
            <a:r>
              <a:rPr lang="en-US" altLang="en-US" sz="3400" dirty="0"/>
              <a:t>Choosing a resource constraint is appropriate for firms that have a critical and expensive resource, whose capacity is difficult to increase</a:t>
            </a:r>
          </a:p>
          <a:p>
            <a:pPr>
              <a:buSzPct val="125000"/>
            </a:pPr>
            <a:endParaRPr lang="en-US" altLang="en-US" sz="800" dirty="0"/>
          </a:p>
          <a:p>
            <a:pPr>
              <a:buSzPct val="125000"/>
            </a:pPr>
            <a:r>
              <a:rPr lang="en-US" altLang="en-US" sz="3400" dirty="0"/>
              <a:t>In the above case, the constraint should be the most critical or most expensive resource in the system</a:t>
            </a:r>
            <a:endParaRPr lang="en-US" altLang="en-US" sz="3800" dirty="0"/>
          </a:p>
          <a:p>
            <a:pPr lvl="2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55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CC96-6ABC-4CD8-8BC0-F20A437BA184}" type="slidenum">
              <a:rPr lang="en-US" altLang="en-US"/>
              <a:pPr/>
              <a:t>96</a:t>
            </a:fld>
            <a:endParaRPr lang="en-US" alt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600" dirty="0"/>
              <a:t>Where Should the Constraint Not Be?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200" dirty="0"/>
              <a:t>Operations should </a:t>
            </a:r>
            <a:r>
              <a:rPr lang="en-US" altLang="en-US" sz="3200" i="1" dirty="0"/>
              <a:t>not</a:t>
            </a:r>
            <a:r>
              <a:rPr lang="en-US" altLang="en-US" sz="3200" dirty="0"/>
              <a:t> be the system constraint</a:t>
            </a:r>
          </a:p>
          <a:p>
            <a:pPr>
              <a:buSzPct val="125000"/>
            </a:pPr>
            <a:r>
              <a:rPr lang="en-US" altLang="en-US" sz="3200" dirty="0"/>
              <a:t>Operations can usually be expanded</a:t>
            </a:r>
          </a:p>
          <a:p>
            <a:pPr lvl="2"/>
            <a:r>
              <a:rPr lang="en-US" altLang="en-US" sz="2400" dirty="0"/>
              <a:t>E.g., its tasks can be given to subcontractors</a:t>
            </a:r>
          </a:p>
          <a:p>
            <a:pPr lvl="2"/>
            <a:endParaRPr lang="en-US" altLang="en-US" sz="800" dirty="0"/>
          </a:p>
          <a:p>
            <a:pPr>
              <a:buSzPct val="125000"/>
            </a:pPr>
            <a:r>
              <a:rPr lang="en-US" altLang="en-US" sz="3200" dirty="0"/>
              <a:t>The Head of Operations should see to it that the needed quantities will be produced on time and at the required level of quality</a:t>
            </a:r>
          </a:p>
          <a:p>
            <a:pPr>
              <a:buSzPct val="125000"/>
            </a:pPr>
            <a:r>
              <a:rPr lang="en-US" altLang="en-US" sz="3200" dirty="0"/>
              <a:t>To achieve this, operations should have protective capacity and may be at excess capacity</a:t>
            </a:r>
          </a:p>
          <a:p>
            <a:pPr lvl="2"/>
            <a:r>
              <a:rPr lang="en-US" altLang="en-US" sz="2400" dirty="0"/>
              <a:t>In Japan, production lines have an excess capacity of about 30%</a:t>
            </a:r>
          </a:p>
          <a:p>
            <a:pPr lvl="2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55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2:00-3:15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280969694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7095-3A78-4AF6-BAD4-18D9F27D783A}" type="slidenum">
              <a:rPr lang="en-US" altLang="en-US"/>
              <a:pPr/>
              <a:t>98</a:t>
            </a:fld>
            <a:endParaRPr lang="en-US" altLang="en-US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dirty="0" smtClean="0"/>
              <a:t>Lean manufacturing and just in time</a:t>
            </a:r>
            <a:endParaRPr lang="en-US" altLang="en-US" dirty="0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1"/>
            <a:ext cx="9144000" cy="57499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125000"/>
            </a:pPr>
            <a:r>
              <a:rPr lang="en-US" altLang="en-US" sz="3100" dirty="0" smtClean="0"/>
              <a:t>JIT </a:t>
            </a:r>
            <a:r>
              <a:rPr lang="en-US" altLang="en-US" sz="3100" dirty="0"/>
              <a:t>emerged from industrial plants in </a:t>
            </a:r>
            <a:r>
              <a:rPr lang="en-US" altLang="en-US" sz="3100" dirty="0" smtClean="0"/>
              <a:t>Japan</a:t>
            </a:r>
          </a:p>
          <a:p>
            <a:pPr lvl="1">
              <a:buSzPct val="125000"/>
            </a:pPr>
            <a:r>
              <a:rPr lang="en-US" altLang="en-US" sz="2700" i="1" dirty="0" smtClean="0">
                <a:sym typeface="WP MathA" pitchFamily="2" charset="2"/>
              </a:rPr>
              <a:t>The Toyota way</a:t>
            </a:r>
            <a:endParaRPr lang="en-US" altLang="en-US" sz="400" i="1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 smtClean="0"/>
              <a:t>Combination of universally concepts and culturally specific ones</a:t>
            </a:r>
            <a:endParaRPr lang="en-US" altLang="en-US" sz="3100" dirty="0"/>
          </a:p>
          <a:p>
            <a:pPr>
              <a:lnSpc>
                <a:spcPct val="90000"/>
              </a:lnSpc>
              <a:buSzPct val="125000"/>
            </a:pPr>
            <a:r>
              <a:rPr lang="en-US" altLang="en-US" sz="3100" dirty="0" smtClean="0"/>
              <a:t>JIT </a:t>
            </a:r>
            <a:r>
              <a:rPr lang="en-US" altLang="en-US" sz="3100" dirty="0"/>
              <a:t>is a method that stands on its own and can be applied as is, but it can be combined with management by constraints</a:t>
            </a:r>
          </a:p>
        </p:txBody>
      </p:sp>
    </p:spTree>
    <p:extLst>
      <p:ext uri="{BB962C8B-B14F-4D97-AF65-F5344CB8AC3E}">
        <p14:creationId xmlns:p14="http://schemas.microsoft.com/office/powerpoint/2010/main" val="91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C3B6-9657-4BF3-AE3A-DA0FE0466508}" type="slidenum">
              <a:rPr lang="en-US" altLang="en-US"/>
              <a:pPr/>
              <a:t>99</a:t>
            </a:fld>
            <a:endParaRPr lang="en-US" alt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77888"/>
          </a:xfrm>
        </p:spPr>
        <p:txBody>
          <a:bodyPr/>
          <a:lstStyle/>
          <a:p>
            <a:r>
              <a:rPr lang="en-US" altLang="en-US" sz="3400" dirty="0"/>
              <a:t>JIT Theory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08076"/>
            <a:ext cx="9144000" cy="5749925"/>
          </a:xfrm>
        </p:spPr>
        <p:txBody>
          <a:bodyPr/>
          <a:lstStyle/>
          <a:p>
            <a:pPr>
              <a:buSzPct val="125000"/>
            </a:pPr>
            <a:r>
              <a:rPr lang="en-US" altLang="en-US" sz="3400" dirty="0"/>
              <a:t>Three basic and simple rules</a:t>
            </a:r>
          </a:p>
          <a:p>
            <a:pPr lvl="2"/>
            <a:r>
              <a:rPr lang="en-US" altLang="en-US" sz="2800" dirty="0"/>
              <a:t>Rule 1: Work only as needed in terms of time, quantity, and specifications</a:t>
            </a:r>
          </a:p>
          <a:p>
            <a:pPr lvl="2"/>
            <a:r>
              <a:rPr lang="en-US" altLang="en-US" sz="2800" dirty="0"/>
              <a:t>Rule 2: Work in small, appropriate, and smart batches</a:t>
            </a:r>
          </a:p>
          <a:p>
            <a:pPr lvl="2"/>
            <a:r>
              <a:rPr lang="en-US" altLang="en-US" sz="2800" dirty="0"/>
              <a:t>Rule 3: Avoid waste and activities that do not add value to the organization</a:t>
            </a:r>
          </a:p>
          <a:p>
            <a:pPr>
              <a:buSzPct val="125000"/>
            </a:pPr>
            <a:r>
              <a:rPr lang="en-US" altLang="en-US" sz="3400" dirty="0"/>
              <a:t>JIT Rule 1</a:t>
            </a:r>
          </a:p>
          <a:p>
            <a:pPr lvl="2"/>
            <a:r>
              <a:rPr lang="en-US" altLang="en-US" sz="2800" dirty="0"/>
              <a:t>A product or service should not be delivered earlier or later than the target time</a:t>
            </a:r>
          </a:p>
          <a:p>
            <a:pPr lvl="2"/>
            <a:r>
              <a:rPr lang="en-US" altLang="en-US" sz="2800" dirty="0"/>
              <a:t>One should not produce more or less than the required quantity</a:t>
            </a:r>
          </a:p>
        </p:txBody>
      </p:sp>
    </p:spTree>
    <p:extLst>
      <p:ext uri="{BB962C8B-B14F-4D97-AF65-F5344CB8AC3E}">
        <p14:creationId xmlns:p14="http://schemas.microsoft.com/office/powerpoint/2010/main" val="1456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schemas.microsoft.com/office/2006/documentManagement/types"/>
    <ds:schemaRef ds:uri="7f18ec10-a743-4c21-91d9-69d297feae2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e5fba22-8df0-4e59-b0bb-9a52d739590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11823</TotalTime>
  <Words>9761</Words>
  <Application>Microsoft Office PowerPoint</Application>
  <PresentationFormat>Widescreen</PresentationFormat>
  <Paragraphs>1628</Paragraphs>
  <Slides>171</Slides>
  <Notes>0</Notes>
  <HiddenSlides>47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171</vt:i4>
      </vt:variant>
    </vt:vector>
  </HeadingPairs>
  <TitlesOfParts>
    <vt:vector size="178" baseType="lpstr">
      <vt:lpstr>Arial</vt:lpstr>
      <vt:lpstr>Calibri</vt:lpstr>
      <vt:lpstr>Calibri Light</vt:lpstr>
      <vt:lpstr>Times New Roman</vt:lpstr>
      <vt:lpstr>Wingdings</vt:lpstr>
      <vt:lpstr>WP MathA</vt:lpstr>
      <vt:lpstr>Office Theme</vt:lpstr>
      <vt:lpstr>Operations Management</vt:lpstr>
      <vt:lpstr>Midterm</vt:lpstr>
      <vt:lpstr>Managing organizations – Decision making</vt:lpstr>
      <vt:lpstr>A Traditional View of the Organization</vt:lpstr>
      <vt:lpstr>A Traditional Organizational System</vt:lpstr>
      <vt:lpstr>Deming’s (Modern) View of the Organization</vt:lpstr>
      <vt:lpstr>A Modern Organizational System</vt:lpstr>
      <vt:lpstr>System Optimization and Suboptimization</vt:lpstr>
      <vt:lpstr>The Satisficer vs. the Optimizer</vt:lpstr>
      <vt:lpstr>Driving Principles for the Satisficer</vt:lpstr>
      <vt:lpstr>An Example</vt:lpstr>
      <vt:lpstr>An Example -- continued</vt:lpstr>
      <vt:lpstr>Definitions</vt:lpstr>
      <vt:lpstr>The Pareto Rule, Focusing Table and Focusing Matrix, Eisenhower Matrix</vt:lpstr>
      <vt:lpstr>The Pareto Rule</vt:lpstr>
      <vt:lpstr>Other Examples of the Pareto Rule</vt:lpstr>
      <vt:lpstr>ABC Classification: An Example</vt:lpstr>
      <vt:lpstr>Pareto-Based Focusing Method</vt:lpstr>
      <vt:lpstr>Classification of Suppliers by Purchasers</vt:lpstr>
      <vt:lpstr>A Differential Policy for Each Supplier Group</vt:lpstr>
      <vt:lpstr>Resource Allocation</vt:lpstr>
      <vt:lpstr>Monitoring Drug Consumption</vt:lpstr>
      <vt:lpstr>Classifying Drug Consumption</vt:lpstr>
      <vt:lpstr>Drug Consumption: Differentiation</vt:lpstr>
      <vt:lpstr>Building the Focusing Table</vt:lpstr>
      <vt:lpstr>Emergency Department (ED) Focusing Table</vt:lpstr>
      <vt:lpstr>Generating the Focusing Matrix</vt:lpstr>
      <vt:lpstr>Focusing Matrix for the ED Example</vt:lpstr>
      <vt:lpstr>Applications of the Focusing Matrix</vt:lpstr>
      <vt:lpstr>Review of Guidelines</vt:lpstr>
      <vt:lpstr>PowerPoint Presentation</vt:lpstr>
      <vt:lpstr>Use the Heuristics Carefully</vt:lpstr>
      <vt:lpstr>Establish Global Performance Measures</vt:lpstr>
      <vt:lpstr>Six Basic Performance Measures</vt:lpstr>
      <vt:lpstr>Identify the System Constraint</vt:lpstr>
      <vt:lpstr>Identify the System Constraint</vt:lpstr>
      <vt:lpstr>System Processes</vt:lpstr>
      <vt:lpstr>A System with a Resource Constraint</vt:lpstr>
      <vt:lpstr>Lessons from the Example</vt:lpstr>
      <vt:lpstr>Bottlenecks in Hospitals</vt:lpstr>
      <vt:lpstr>Operations Management</vt:lpstr>
      <vt:lpstr>Identify the System Constraint</vt:lpstr>
      <vt:lpstr>Policy Constraint</vt:lpstr>
      <vt:lpstr>What are some other examples of policy constraints?</vt:lpstr>
      <vt:lpstr>More Examples of Policy Constraints</vt:lpstr>
      <vt:lpstr>Dummy Constraint</vt:lpstr>
      <vt:lpstr>Dummy Constraint</vt:lpstr>
      <vt:lpstr>Dummy Constraint</vt:lpstr>
      <vt:lpstr>Dummy Constraint</vt:lpstr>
      <vt:lpstr>When is a Dummy Constraint a System Constraint</vt:lpstr>
      <vt:lpstr>Management by Constraints: A Short Review</vt:lpstr>
      <vt:lpstr>Management by Constraints in a Bottleneck Environment</vt:lpstr>
      <vt:lpstr>Exploiting and Utilizing the Constraint</vt:lpstr>
      <vt:lpstr>Exploiting and Utilizing the Resource</vt:lpstr>
      <vt:lpstr>Efficiency: Increasing Constraint Utilization</vt:lpstr>
      <vt:lpstr>Efficiency: Increasing Constraint Utilization</vt:lpstr>
      <vt:lpstr>Increasing Bottleneck Utilization</vt:lpstr>
      <vt:lpstr>Increasing Bottleneck Utilization</vt:lpstr>
      <vt:lpstr>Increasing Bottleneck Utilization</vt:lpstr>
      <vt:lpstr>Increasing Bottleneck Utilization</vt:lpstr>
      <vt:lpstr>Increasing Bottleneck Utilization</vt:lpstr>
      <vt:lpstr>Reducing Ineffective (Garbage) Time</vt:lpstr>
      <vt:lpstr>Reducing Ineffective Time</vt:lpstr>
      <vt:lpstr>Reducing Ineffective Time</vt:lpstr>
      <vt:lpstr>Reducing Ineffective Time</vt:lpstr>
      <vt:lpstr>Reducing Ineffective Time</vt:lpstr>
      <vt:lpstr>Reducing Ineffective Time</vt:lpstr>
      <vt:lpstr>Systems and structures</vt:lpstr>
      <vt:lpstr>Elevate and Break the Constraint</vt:lpstr>
      <vt:lpstr>Elevating Using Capital Investment</vt:lpstr>
      <vt:lpstr>Examples of Capital Investment</vt:lpstr>
      <vt:lpstr>The Offloading Mechanism</vt:lpstr>
      <vt:lpstr>An Example of Offloading</vt:lpstr>
      <vt:lpstr>Additional Examples of Offloading</vt:lpstr>
      <vt:lpstr>Suppose a Constraint is “Broken”</vt:lpstr>
      <vt:lpstr>Continuous Improvement in a Surgical Department</vt:lpstr>
      <vt:lpstr>Suppose a Constraint is “Broken”</vt:lpstr>
      <vt:lpstr>An Emergency Department Example</vt:lpstr>
      <vt:lpstr>An Emergency Department Example, continued</vt:lpstr>
      <vt:lpstr>Effective Capacity as a constraint</vt:lpstr>
      <vt:lpstr>Suppose the Market is the Constraint</vt:lpstr>
      <vt:lpstr>Suppose the Market is the Constraint</vt:lpstr>
      <vt:lpstr>Suppose the Market is the Constraint</vt:lpstr>
      <vt:lpstr>Suppose the Market is the Constraint</vt:lpstr>
      <vt:lpstr>Excess capacity as a constraint or an opportunity</vt:lpstr>
      <vt:lpstr>Exploiting a Market Constraint</vt:lpstr>
      <vt:lpstr>The Impact of a Market Constraint</vt:lpstr>
      <vt:lpstr>The Impact of a Market Constraint</vt:lpstr>
      <vt:lpstr>Peak Management: Peaks can fill Excess Capacity</vt:lpstr>
      <vt:lpstr>Peak Management</vt:lpstr>
      <vt:lpstr>Peak Management</vt:lpstr>
      <vt:lpstr>Constraints and decision making</vt:lpstr>
      <vt:lpstr>Where Should the System Constraint be Located?</vt:lpstr>
      <vt:lpstr>Where Should the Constraint Be?</vt:lpstr>
      <vt:lpstr>Where Should the Constraint Be?</vt:lpstr>
      <vt:lpstr>Where Should the Constraint Not Be?</vt:lpstr>
      <vt:lpstr>Operations Management</vt:lpstr>
      <vt:lpstr>Lean manufacturing and just in time</vt:lpstr>
      <vt:lpstr>JIT Theory</vt:lpstr>
      <vt:lpstr>Managing Bottlenecks</vt:lpstr>
      <vt:lpstr>Managing Bottlenecks</vt:lpstr>
      <vt:lpstr>Surplus Deviations</vt:lpstr>
      <vt:lpstr>Surplus Deviations</vt:lpstr>
      <vt:lpstr>Implementing JIT Rule 1 in Maintenance and Scheduling</vt:lpstr>
      <vt:lpstr>Violating JIT Rule 1</vt:lpstr>
      <vt:lpstr>A 1-2-3 Production System with Three Products</vt:lpstr>
      <vt:lpstr>Violation of JIT Rule 1</vt:lpstr>
      <vt:lpstr>Violating JIT Rule 1</vt:lpstr>
      <vt:lpstr>Violating JIT Rule 1</vt:lpstr>
      <vt:lpstr>The 40-20-40 Phenomenon</vt:lpstr>
      <vt:lpstr>JIT Rule 2</vt:lpstr>
      <vt:lpstr>Batch Size May Vary as the Process Unfolds</vt:lpstr>
      <vt:lpstr>Transfer Batches</vt:lpstr>
      <vt:lpstr>Response Time of a 1-2-3 System with a Transfer Batch of 25 Units</vt:lpstr>
      <vt:lpstr>Response Time of a 1-2-3 System with a Transfer Batch of 5 Units</vt:lpstr>
      <vt:lpstr>Transfer Batches</vt:lpstr>
      <vt:lpstr>Transfer Batches</vt:lpstr>
      <vt:lpstr>Transfer Batches</vt:lpstr>
      <vt:lpstr>An Example of Transfer Batches</vt:lpstr>
      <vt:lpstr>Transfer Batches</vt:lpstr>
      <vt:lpstr>Working (Production) Batches</vt:lpstr>
      <vt:lpstr>Working with Large Working Batches</vt:lpstr>
      <vt:lpstr>Working with Smaller Working Batches</vt:lpstr>
      <vt:lpstr>Shift from Large to Small Working Batches</vt:lpstr>
      <vt:lpstr>The Benefits of JIT Rule 2: Example</vt:lpstr>
      <vt:lpstr>The Benefits of JIT Rule 2: Example</vt:lpstr>
      <vt:lpstr>The Benefits of JIT Rule 2</vt:lpstr>
      <vt:lpstr>Strategic Importance of Reducing Response Times and Working with Small Batches</vt:lpstr>
      <vt:lpstr>What Prevents us from Working with Small Batches?</vt:lpstr>
      <vt:lpstr>Fear of Increasing the Number of Setups</vt:lpstr>
      <vt:lpstr>Fear of Increasing the Number of Setups</vt:lpstr>
      <vt:lpstr>Effect of Batch Size on the Load of Noncritical Resources</vt:lpstr>
      <vt:lpstr>Economies-of-Scale Thinking</vt:lpstr>
      <vt:lpstr>Fear of More Complex Control</vt:lpstr>
      <vt:lpstr>Increasing Cost per Unit</vt:lpstr>
      <vt:lpstr>Increasing Cost per Unit</vt:lpstr>
      <vt:lpstr>JIT Rule 3</vt:lpstr>
      <vt:lpstr>JIT Rule 3</vt:lpstr>
      <vt:lpstr>JIT Rule 3</vt:lpstr>
      <vt:lpstr>JIT Rule 3</vt:lpstr>
      <vt:lpstr>Negative Effects of Bad Multitasking</vt:lpstr>
      <vt:lpstr>Bad Multitasking</vt:lpstr>
      <vt:lpstr>Implementing Group Technology</vt:lpstr>
      <vt:lpstr>Implementing Group Technology</vt:lpstr>
      <vt:lpstr>System Arrangement with Functional Structure</vt:lpstr>
      <vt:lpstr>System Arrangement Using Group Technology</vt:lpstr>
      <vt:lpstr>Implementing Group Technology</vt:lpstr>
      <vt:lpstr>The Claims Department Before/After Group Technology</vt:lpstr>
      <vt:lpstr>Implementing Group Technology</vt:lpstr>
      <vt:lpstr>The Bottleneck, the critical resource</vt:lpstr>
      <vt:lpstr>What is a Complete Kit?</vt:lpstr>
      <vt:lpstr>Drawbacks of an Incomplete Kit</vt:lpstr>
      <vt:lpstr>More Work in Process</vt:lpstr>
      <vt:lpstr>More Work in Process</vt:lpstr>
      <vt:lpstr>Longer Response Time</vt:lpstr>
      <vt:lpstr>High Variance of Quoted and Planned Response Times</vt:lpstr>
      <vt:lpstr>Poor Quality and More Reworking</vt:lpstr>
      <vt:lpstr>Impact on an Operating Room</vt:lpstr>
      <vt:lpstr>More Drawbacks of an Incomplete Kit</vt:lpstr>
      <vt:lpstr>What Stops People from Using a Complete Kit?</vt:lpstr>
      <vt:lpstr>Staff Eagerness to Show Goodwill</vt:lpstr>
      <vt:lpstr>The Complete Kit Concept in Health Care</vt:lpstr>
      <vt:lpstr>Incomplete Kits and Colonoscopies</vt:lpstr>
      <vt:lpstr>Incomplete Kits and Hernia Surgery</vt:lpstr>
      <vt:lpstr>Implementing the Complete Kit in Health Care</vt:lpstr>
      <vt:lpstr>Implementing the Complete Kit in Health Care</vt:lpstr>
      <vt:lpstr>Implications for Health Care MIS Departments</vt:lpstr>
      <vt:lpstr>Implications for Medical Purchasing/Logistics Departments </vt:lpstr>
      <vt:lpstr>Complete Kit Summary </vt:lpstr>
      <vt:lpstr>Group discussion</vt:lpstr>
      <vt:lpstr>Coming up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51</cp:revision>
  <dcterms:created xsi:type="dcterms:W3CDTF">2024-08-26T13:44:35Z</dcterms:created>
  <dcterms:modified xsi:type="dcterms:W3CDTF">2024-10-01T17:41:39Z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