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2"/>
  </p:notesMasterIdLst>
  <p:sldIdLst>
    <p:sldId id="257" r:id="rId5"/>
    <p:sldId id="272" r:id="rId6"/>
    <p:sldId id="265" r:id="rId7"/>
    <p:sldId id="262" r:id="rId8"/>
    <p:sldId id="266" r:id="rId9"/>
    <p:sldId id="276" r:id="rId10"/>
    <p:sldId id="260" r:id="rId11"/>
    <p:sldId id="259" r:id="rId12"/>
    <p:sldId id="282" r:id="rId13"/>
    <p:sldId id="277" r:id="rId14"/>
    <p:sldId id="283" r:id="rId15"/>
    <p:sldId id="279" r:id="rId16"/>
    <p:sldId id="280" r:id="rId17"/>
    <p:sldId id="278" r:id="rId18"/>
    <p:sldId id="281" r:id="rId19"/>
    <p:sldId id="268" r:id="rId20"/>
    <p:sldId id="273"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6" autoAdjust="0"/>
    <p:restoredTop sz="96247" autoAdjust="0"/>
  </p:normalViewPr>
  <p:slideViewPr>
    <p:cSldViewPr snapToGrid="0">
      <p:cViewPr varScale="1">
        <p:scale>
          <a:sx n="104" d="100"/>
          <a:sy n="104" d="100"/>
        </p:scale>
        <p:origin x="144" y="162"/>
      </p:cViewPr>
      <p:guideLst/>
    </p:cSldViewPr>
  </p:slideViewPr>
  <p:outlineViewPr>
    <p:cViewPr>
      <p:scale>
        <a:sx n="33" d="100"/>
        <a:sy n="33" d="100"/>
      </p:scale>
      <p:origin x="0" y="-172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C9742B-FC5E-433F-86F4-BB25C11CC694}" type="datetimeFigureOut">
              <a:rPr lang="en-US" smtClean="0"/>
              <a:t>10/3/2024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C404A8-F431-485F-AF9A-6CBF51E09695}" type="slidenum">
              <a:rPr lang="en-US" smtClean="0"/>
              <a:t>‹#›</a:t>
            </a:fld>
            <a:endParaRPr lang="en-US"/>
          </a:p>
        </p:txBody>
      </p:sp>
    </p:spTree>
    <p:extLst>
      <p:ext uri="{BB962C8B-B14F-4D97-AF65-F5344CB8AC3E}">
        <p14:creationId xmlns:p14="http://schemas.microsoft.com/office/powerpoint/2010/main" val="7853407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https://www.gao.gov/assets/gao-06-844t.pdf</a:t>
            </a:r>
            <a:endParaRPr lang="en-US" dirty="0"/>
          </a:p>
        </p:txBody>
      </p:sp>
      <p:sp>
        <p:nvSpPr>
          <p:cNvPr id="4" name="Slide Number Placeholder 3"/>
          <p:cNvSpPr>
            <a:spLocks noGrp="1"/>
          </p:cNvSpPr>
          <p:nvPr>
            <p:ph type="sldNum" sz="quarter" idx="10"/>
          </p:nvPr>
        </p:nvSpPr>
        <p:spPr/>
        <p:txBody>
          <a:bodyPr/>
          <a:lstStyle/>
          <a:p>
            <a:fld id="{90C404A8-F431-485F-AF9A-6CBF51E09695}" type="slidenum">
              <a:rPr lang="en-US" smtClean="0"/>
              <a:t>8</a:t>
            </a:fld>
            <a:endParaRPr lang="en-US"/>
          </a:p>
        </p:txBody>
      </p:sp>
    </p:spTree>
    <p:extLst>
      <p:ext uri="{BB962C8B-B14F-4D97-AF65-F5344CB8AC3E}">
        <p14:creationId xmlns:p14="http://schemas.microsoft.com/office/powerpoint/2010/main" val="6586461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929BB39-2456-4FBF-92B2-030E21FB84B1}" type="datetimeFigureOut">
              <a:rPr lang="en-US" smtClean="0"/>
              <a:t>10/3/2024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1744477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29BB39-2456-4FBF-92B2-030E21FB84B1}" type="datetimeFigureOut">
              <a:rPr lang="en-US" smtClean="0"/>
              <a:t>10/3/2024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1703361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29BB39-2456-4FBF-92B2-030E21FB84B1}" type="datetimeFigureOut">
              <a:rPr lang="en-US" smtClean="0"/>
              <a:t>10/3/2024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2376713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29BB39-2456-4FBF-92B2-030E21FB84B1}" type="datetimeFigureOut">
              <a:rPr lang="en-US" smtClean="0"/>
              <a:t>10/3/2024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2191717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929BB39-2456-4FBF-92B2-030E21FB84B1}" type="datetimeFigureOut">
              <a:rPr lang="en-US" smtClean="0"/>
              <a:t>10/3/2024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1635121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929BB39-2456-4FBF-92B2-030E21FB84B1}" type="datetimeFigureOut">
              <a:rPr lang="en-US" smtClean="0"/>
              <a:t>10/3/2024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1498737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929BB39-2456-4FBF-92B2-030E21FB84B1}" type="datetimeFigureOut">
              <a:rPr lang="en-US" smtClean="0"/>
              <a:t>10/3/2024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1390469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929BB39-2456-4FBF-92B2-030E21FB84B1}" type="datetimeFigureOut">
              <a:rPr lang="en-US" smtClean="0"/>
              <a:t>10/3/2024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99249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29BB39-2456-4FBF-92B2-030E21FB84B1}" type="datetimeFigureOut">
              <a:rPr lang="en-US" smtClean="0"/>
              <a:t>10/3/2024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1709997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929BB39-2456-4FBF-92B2-030E21FB84B1}" type="datetimeFigureOut">
              <a:rPr lang="en-US" smtClean="0"/>
              <a:t>10/3/2024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1542122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929BB39-2456-4FBF-92B2-030E21FB84B1}" type="datetimeFigureOut">
              <a:rPr lang="en-US" smtClean="0"/>
              <a:t>10/3/2024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534137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29BB39-2456-4FBF-92B2-030E21FB84B1}" type="datetimeFigureOut">
              <a:rPr lang="en-US" smtClean="0"/>
              <a:t>10/3/2024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7308AC-8A1E-46A4-B82E-A7C5D1D335C4}" type="slidenum">
              <a:rPr lang="en-US" smtClean="0"/>
              <a:t>‹#›</a:t>
            </a:fld>
            <a:endParaRPr lang="en-US"/>
          </a:p>
        </p:txBody>
      </p:sp>
    </p:spTree>
    <p:extLst>
      <p:ext uri="{BB962C8B-B14F-4D97-AF65-F5344CB8AC3E}">
        <p14:creationId xmlns:p14="http://schemas.microsoft.com/office/powerpoint/2010/main" val="29849348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Risk Management and Insurance</a:t>
            </a:r>
            <a:endParaRPr lang="en-US" dirty="0"/>
          </a:p>
        </p:txBody>
      </p:sp>
      <p:sp>
        <p:nvSpPr>
          <p:cNvPr id="3" name="Subtitle 2"/>
          <p:cNvSpPr>
            <a:spLocks noGrp="1"/>
          </p:cNvSpPr>
          <p:nvPr>
            <p:ph type="subTitle" idx="1"/>
          </p:nvPr>
        </p:nvSpPr>
        <p:spPr/>
        <p:txBody>
          <a:bodyPr/>
          <a:lstStyle/>
          <a:p>
            <a:r>
              <a:rPr lang="en-US" dirty="0" smtClean="0"/>
              <a:t>TR 11:00-12:15 – BUSN202</a:t>
            </a:r>
          </a:p>
          <a:p>
            <a:r>
              <a:rPr lang="en-US" dirty="0" smtClean="0"/>
              <a:t>Shane Murphy</a:t>
            </a:r>
          </a:p>
        </p:txBody>
      </p:sp>
    </p:spTree>
    <p:extLst>
      <p:ext uri="{BB962C8B-B14F-4D97-AF65-F5344CB8AC3E}">
        <p14:creationId xmlns:p14="http://schemas.microsoft.com/office/powerpoint/2010/main" val="3370716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hospitals face disasters</a:t>
            </a:r>
            <a:endParaRPr lang="en-US" dirty="0"/>
          </a:p>
        </p:txBody>
      </p:sp>
      <p:sp>
        <p:nvSpPr>
          <p:cNvPr id="3" name="Content Placeholder 2"/>
          <p:cNvSpPr>
            <a:spLocks noGrp="1"/>
          </p:cNvSpPr>
          <p:nvPr>
            <p:ph idx="1"/>
          </p:nvPr>
        </p:nvSpPr>
        <p:spPr/>
        <p:txBody>
          <a:bodyPr/>
          <a:lstStyle/>
          <a:p>
            <a:r>
              <a:rPr lang="en-US" dirty="0" smtClean="0"/>
              <a:t>Code grey</a:t>
            </a:r>
          </a:p>
          <a:p>
            <a:pPr lvl="1"/>
            <a:r>
              <a:rPr lang="en-US" dirty="0" smtClean="0"/>
              <a:t>Determines which personnel are assigned which duties during hurricane</a:t>
            </a:r>
          </a:p>
          <a:p>
            <a:r>
              <a:rPr lang="en-US" dirty="0" smtClean="0"/>
              <a:t>Ad hoc management</a:t>
            </a:r>
          </a:p>
          <a:p>
            <a:pPr lvl="1"/>
            <a:r>
              <a:rPr lang="en-US" dirty="0" smtClean="0"/>
              <a:t>Doctors on duty during event take on emergency roles</a:t>
            </a:r>
          </a:p>
          <a:p>
            <a:endParaRPr lang="en-US" dirty="0"/>
          </a:p>
        </p:txBody>
      </p:sp>
    </p:spTree>
    <p:extLst>
      <p:ext uri="{BB962C8B-B14F-4D97-AF65-F5344CB8AC3E}">
        <p14:creationId xmlns:p14="http://schemas.microsoft.com/office/powerpoint/2010/main" val="23718051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a prepared hospital considers</a:t>
            </a:r>
            <a:endParaRPr lang="en-US" dirty="0"/>
          </a:p>
        </p:txBody>
      </p:sp>
      <p:sp>
        <p:nvSpPr>
          <p:cNvPr id="3" name="Content Placeholder 2"/>
          <p:cNvSpPr>
            <a:spLocks noGrp="1"/>
          </p:cNvSpPr>
          <p:nvPr>
            <p:ph idx="1"/>
          </p:nvPr>
        </p:nvSpPr>
        <p:spPr>
          <a:xfrm>
            <a:off x="175491" y="1825625"/>
            <a:ext cx="11841018" cy="4815320"/>
          </a:xfrm>
        </p:spPr>
        <p:txBody>
          <a:bodyPr>
            <a:normAutofit fontScale="55000" lnSpcReduction="20000"/>
          </a:bodyPr>
          <a:lstStyle/>
          <a:p>
            <a:r>
              <a:rPr lang="en-US" dirty="0"/>
              <a:t>Risk assessment and </a:t>
            </a:r>
            <a:r>
              <a:rPr lang="en-US" dirty="0" smtClean="0"/>
              <a:t>planning</a:t>
            </a:r>
          </a:p>
          <a:p>
            <a:pPr lvl="1"/>
            <a:r>
              <a:rPr lang="en-US" dirty="0" smtClean="0"/>
              <a:t>Planning </a:t>
            </a:r>
            <a:r>
              <a:rPr lang="en-US" dirty="0"/>
              <a:t>and risk assessment are essential for efficient project leadership and decision-making processes. Identifying potential hazards, assessing their potential effects, and estimating their propensity to occur are all parts of the risk assessment process. On the other hand, planning involves creating plans of action and strategies to minimize or handle those risks that have been </a:t>
            </a:r>
            <a:r>
              <a:rPr lang="en-US" dirty="0" smtClean="0"/>
              <a:t>recognized</a:t>
            </a:r>
            <a:endParaRPr lang="en-US" dirty="0"/>
          </a:p>
          <a:p>
            <a:r>
              <a:rPr lang="en-US" dirty="0"/>
              <a:t>Emergency response and </a:t>
            </a:r>
            <a:r>
              <a:rPr lang="en-US" dirty="0" smtClean="0"/>
              <a:t>triage</a:t>
            </a:r>
          </a:p>
          <a:p>
            <a:pPr lvl="1"/>
            <a:r>
              <a:rPr lang="en-US" dirty="0" smtClean="0"/>
              <a:t>Critical </a:t>
            </a:r>
            <a:r>
              <a:rPr lang="en-US" dirty="0"/>
              <a:t>elements of EMS and disaster management include emergency response and assessment. The emergency response describes the quick decisions made by first responders, such as medical professionals, firefighters, and police, to provide help and support in dire circumstances. The process of grouping patients according to the urgency of their condition and the availability of resources is called </a:t>
            </a:r>
            <a:r>
              <a:rPr lang="en-US" dirty="0" smtClean="0"/>
              <a:t>triage</a:t>
            </a:r>
            <a:endParaRPr lang="en-US" dirty="0"/>
          </a:p>
          <a:p>
            <a:r>
              <a:rPr lang="en-US" dirty="0"/>
              <a:t>Staff training and </a:t>
            </a:r>
            <a:r>
              <a:rPr lang="en-US" dirty="0" smtClean="0"/>
              <a:t>education</a:t>
            </a:r>
          </a:p>
          <a:p>
            <a:pPr lvl="1"/>
            <a:r>
              <a:rPr lang="en-US" dirty="0" smtClean="0"/>
              <a:t>The </a:t>
            </a:r>
            <a:r>
              <a:rPr lang="en-US" dirty="0"/>
              <a:t>professional development and advancement of employees are highly dependent on education and training. Companies can develop their employees' abilities, expertise, and knowledge by offering learning and educational opportunities, resulting in improved performance, increased production, and overall organizational </a:t>
            </a:r>
            <a:r>
              <a:rPr lang="en-US" dirty="0" smtClean="0"/>
              <a:t>success</a:t>
            </a:r>
            <a:endParaRPr lang="en-US" dirty="0"/>
          </a:p>
          <a:p>
            <a:r>
              <a:rPr lang="en-US" dirty="0"/>
              <a:t>Communication and information </a:t>
            </a:r>
            <a:r>
              <a:rPr lang="en-US" dirty="0" smtClean="0"/>
              <a:t>management</a:t>
            </a:r>
          </a:p>
          <a:p>
            <a:pPr lvl="1"/>
            <a:r>
              <a:rPr lang="en-US" dirty="0" smtClean="0"/>
              <a:t>Each </a:t>
            </a:r>
            <a:r>
              <a:rPr lang="en-US" dirty="0"/>
              <a:t>organization must have effective communication and information management. Collaboration, decision-making, and problem-solving are more accessible when information is effectively shared between people or groups. Information management entails putting information in an effective, safe, and accessible format for the appropriate stakeholders while organizing, storing, retrieving, and disseminating </a:t>
            </a:r>
            <a:r>
              <a:rPr lang="en-US" dirty="0" smtClean="0"/>
              <a:t>it</a:t>
            </a:r>
            <a:endParaRPr lang="en-US" dirty="0"/>
          </a:p>
          <a:p>
            <a:r>
              <a:rPr lang="en-US" dirty="0"/>
              <a:t>Resource </a:t>
            </a:r>
            <a:r>
              <a:rPr lang="en-US" dirty="0" smtClean="0"/>
              <a:t>management</a:t>
            </a:r>
          </a:p>
          <a:p>
            <a:pPr lvl="1"/>
            <a:r>
              <a:rPr lang="en-US" dirty="0" smtClean="0"/>
              <a:t>The </a:t>
            </a:r>
            <a:r>
              <a:rPr lang="en-US" dirty="0"/>
              <a:t>process of organizing, allocating, and managing different resources within a company to ensure efficient and effective utilization of those resources. In addition to intangible resources such as staffing, time, and skills, resources can also comprise tangible assets such as money, materials, equipment, and </a:t>
            </a:r>
            <a:r>
              <a:rPr lang="en-US" dirty="0" smtClean="0"/>
              <a:t>infrastructure</a:t>
            </a:r>
            <a:endParaRPr lang="en-US" dirty="0"/>
          </a:p>
          <a:p>
            <a:r>
              <a:rPr lang="en-US" dirty="0"/>
              <a:t>Mitigation </a:t>
            </a:r>
            <a:r>
              <a:rPr lang="en-US" dirty="0" smtClean="0"/>
              <a:t>resources</a:t>
            </a:r>
          </a:p>
          <a:p>
            <a:pPr lvl="1"/>
            <a:r>
              <a:rPr lang="en-US" dirty="0" smtClean="0"/>
              <a:t>Disaster </a:t>
            </a:r>
            <a:r>
              <a:rPr lang="en-US" dirty="0"/>
              <a:t>mitigation measures are acts and methods implemented to limit the impact of prospective disasters and minimize the harm they can cause. A multifaceted approach that incorporates these strategies and community participation and cooperation is critical to successful disaster </a:t>
            </a:r>
            <a:r>
              <a:rPr lang="en-US" dirty="0" smtClean="0"/>
              <a:t>mitigation</a:t>
            </a:r>
            <a:endParaRPr lang="en-US" dirty="0"/>
          </a:p>
        </p:txBody>
      </p:sp>
    </p:spTree>
    <p:extLst>
      <p:ext uri="{BB962C8B-B14F-4D97-AF65-F5344CB8AC3E}">
        <p14:creationId xmlns:p14="http://schemas.microsoft.com/office/powerpoint/2010/main" val="39150094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hospitals face disasters</a:t>
            </a:r>
            <a:endParaRPr lang="en-US" dirty="0"/>
          </a:p>
        </p:txBody>
      </p:sp>
      <p:sp>
        <p:nvSpPr>
          <p:cNvPr id="3" name="Content Placeholder 2"/>
          <p:cNvSpPr>
            <a:spLocks noGrp="1"/>
          </p:cNvSpPr>
          <p:nvPr>
            <p:ph idx="1"/>
          </p:nvPr>
        </p:nvSpPr>
        <p:spPr/>
        <p:txBody>
          <a:bodyPr/>
          <a:lstStyle/>
          <a:p>
            <a:r>
              <a:rPr lang="en-US" dirty="0" smtClean="0"/>
              <a:t>Reevaluate care plans and triage</a:t>
            </a:r>
          </a:p>
          <a:p>
            <a:r>
              <a:rPr lang="en-US" dirty="0" smtClean="0"/>
              <a:t>Expand comfort care</a:t>
            </a:r>
          </a:p>
          <a:p>
            <a:r>
              <a:rPr lang="en-US" dirty="0" smtClean="0"/>
              <a:t>Evacuate</a:t>
            </a:r>
          </a:p>
          <a:p>
            <a:pPr lvl="1"/>
            <a:r>
              <a:rPr lang="en-US" dirty="0" smtClean="0"/>
              <a:t>Priority setting</a:t>
            </a:r>
          </a:p>
          <a:p>
            <a:r>
              <a:rPr lang="en-US" dirty="0" smtClean="0"/>
              <a:t>Special challenges for nursing and long term care facilities</a:t>
            </a:r>
          </a:p>
          <a:p>
            <a:pPr lvl="1"/>
            <a:r>
              <a:rPr lang="en-US" dirty="0" smtClean="0"/>
              <a:t>Memorial Medical Center crisis struck long-term care facility, </a:t>
            </a:r>
            <a:r>
              <a:rPr lang="en-US" dirty="0" err="1" smtClean="0"/>
              <a:t>LifeCare</a:t>
            </a:r>
            <a:r>
              <a:rPr lang="en-US" dirty="0" smtClean="0"/>
              <a:t>, which leased part of the building</a:t>
            </a:r>
          </a:p>
          <a:p>
            <a:endParaRPr lang="en-US" dirty="0" smtClean="0"/>
          </a:p>
          <a:p>
            <a:endParaRPr lang="en-US" dirty="0"/>
          </a:p>
        </p:txBody>
      </p:sp>
    </p:spTree>
    <p:extLst>
      <p:ext uri="{BB962C8B-B14F-4D97-AF65-F5344CB8AC3E}">
        <p14:creationId xmlns:p14="http://schemas.microsoft.com/office/powerpoint/2010/main" val="33525640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Emergency healthcare facilities</a:t>
            </a:r>
            <a:endParaRPr lang="en-US" dirty="0"/>
          </a:p>
        </p:txBody>
      </p:sp>
      <p:sp>
        <p:nvSpPr>
          <p:cNvPr id="3" name="Content Placeholder 2"/>
          <p:cNvSpPr>
            <a:spLocks noGrp="1"/>
          </p:cNvSpPr>
          <p:nvPr>
            <p:ph idx="1"/>
          </p:nvPr>
        </p:nvSpPr>
        <p:spPr/>
        <p:txBody>
          <a:bodyPr/>
          <a:lstStyle/>
          <a:p>
            <a:r>
              <a:rPr lang="en-US" dirty="0"/>
              <a:t>Volunteers</a:t>
            </a:r>
          </a:p>
          <a:p>
            <a:pPr lvl="1"/>
            <a:r>
              <a:rPr lang="en-US" dirty="0" smtClean="0"/>
              <a:t>Major coordinators include United Way, AmeriCorps and Peace Corps, Religious Institutions, Red Cross, Salvation Army, World Food Kitchen</a:t>
            </a:r>
          </a:p>
          <a:p>
            <a:r>
              <a:rPr lang="en-US" dirty="0" smtClean="0"/>
              <a:t>FEMA tents</a:t>
            </a:r>
          </a:p>
          <a:p>
            <a:pPr lvl="1"/>
            <a:r>
              <a:rPr lang="en-US" dirty="0" smtClean="0"/>
              <a:t>coordinated with local government/governor and federal</a:t>
            </a:r>
          </a:p>
          <a:p>
            <a:r>
              <a:rPr lang="en-US" dirty="0" smtClean="0"/>
              <a:t>Military organization of supplies, logistics, and, in extreme cases, evacuation lines and hospital ships</a:t>
            </a:r>
          </a:p>
          <a:p>
            <a:pPr lvl="1"/>
            <a:r>
              <a:rPr lang="en-US" dirty="0" smtClean="0"/>
              <a:t>coordinated with national guard, occasionally state defense forces and federal military</a:t>
            </a:r>
          </a:p>
          <a:p>
            <a:pPr lvl="1"/>
            <a:endParaRPr lang="en-US" dirty="0" smtClean="0"/>
          </a:p>
          <a:p>
            <a:endParaRPr lang="en-US" dirty="0" smtClean="0"/>
          </a:p>
          <a:p>
            <a:endParaRPr lang="en-US" dirty="0"/>
          </a:p>
        </p:txBody>
      </p:sp>
    </p:spTree>
    <p:extLst>
      <p:ext uri="{BB962C8B-B14F-4D97-AF65-F5344CB8AC3E}">
        <p14:creationId xmlns:p14="http://schemas.microsoft.com/office/powerpoint/2010/main" val="18129251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risks during disasters</a:t>
            </a:r>
            <a:endParaRPr lang="en-US" dirty="0"/>
          </a:p>
        </p:txBody>
      </p:sp>
      <p:sp>
        <p:nvSpPr>
          <p:cNvPr id="3" name="Content Placeholder 2"/>
          <p:cNvSpPr>
            <a:spLocks noGrp="1"/>
          </p:cNvSpPr>
          <p:nvPr>
            <p:ph idx="1"/>
          </p:nvPr>
        </p:nvSpPr>
        <p:spPr>
          <a:xfrm>
            <a:off x="838200" y="1825624"/>
            <a:ext cx="10515600" cy="4722957"/>
          </a:xfrm>
        </p:spPr>
        <p:txBody>
          <a:bodyPr>
            <a:normAutofit lnSpcReduction="10000"/>
          </a:bodyPr>
          <a:lstStyle/>
          <a:p>
            <a:r>
              <a:rPr lang="en-US" dirty="0" smtClean="0"/>
              <a:t>High temperatures when AC fails</a:t>
            </a:r>
          </a:p>
          <a:p>
            <a:pPr lvl="1"/>
            <a:r>
              <a:rPr lang="en-US" dirty="0" smtClean="0"/>
              <a:t>Alternative cooling methods</a:t>
            </a:r>
          </a:p>
          <a:p>
            <a:r>
              <a:rPr lang="en-US" dirty="0" smtClean="0"/>
              <a:t>Caregivers providing substandard care due to stress</a:t>
            </a:r>
          </a:p>
          <a:p>
            <a:pPr lvl="1"/>
            <a:r>
              <a:rPr lang="en-US" dirty="0" smtClean="0"/>
              <a:t>Clear direction, staff rest, bring in staff before event</a:t>
            </a:r>
          </a:p>
          <a:p>
            <a:r>
              <a:rPr lang="en-US" dirty="0" smtClean="0"/>
              <a:t>Food, water, sanitary conditions deteriorate</a:t>
            </a:r>
          </a:p>
          <a:p>
            <a:pPr lvl="1"/>
            <a:r>
              <a:rPr lang="en-US" dirty="0" smtClean="0"/>
              <a:t>Coordinate with other facilities, charity groups</a:t>
            </a:r>
          </a:p>
          <a:p>
            <a:r>
              <a:rPr lang="en-US" dirty="0" smtClean="0"/>
              <a:t>Gaps in leadership</a:t>
            </a:r>
          </a:p>
          <a:p>
            <a:pPr lvl="1"/>
            <a:r>
              <a:rPr lang="en-US" dirty="0" smtClean="0"/>
              <a:t>Empowered structures, healthy group dynamics, transparency, fail safe communication technology, identify crisis leaders</a:t>
            </a:r>
          </a:p>
          <a:p>
            <a:r>
              <a:rPr lang="en-US" dirty="0" smtClean="0"/>
              <a:t>Threats of violence and security issues</a:t>
            </a:r>
          </a:p>
          <a:p>
            <a:pPr lvl="1"/>
            <a:r>
              <a:rPr lang="en-US" dirty="0" smtClean="0"/>
              <a:t>Training in crisis management, de-escalation, and conflict management</a:t>
            </a:r>
            <a:endParaRPr lang="en-US" dirty="0"/>
          </a:p>
        </p:txBody>
      </p:sp>
    </p:spTree>
    <p:extLst>
      <p:ext uri="{BB962C8B-B14F-4D97-AF65-F5344CB8AC3E}">
        <p14:creationId xmlns:p14="http://schemas.microsoft.com/office/powerpoint/2010/main" val="24054261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Aspects of hospital disaster preparedness</a:t>
            </a:r>
            <a:endParaRPr lang="en-US" dirty="0"/>
          </a:p>
        </p:txBody>
      </p:sp>
      <p:sp>
        <p:nvSpPr>
          <p:cNvPr id="3" name="Content Placeholder 2"/>
          <p:cNvSpPr>
            <a:spLocks noGrp="1"/>
          </p:cNvSpPr>
          <p:nvPr>
            <p:ph idx="1"/>
          </p:nvPr>
        </p:nvSpPr>
        <p:spPr>
          <a:xfrm>
            <a:off x="230909" y="1825624"/>
            <a:ext cx="11647055" cy="4861503"/>
          </a:xfrm>
        </p:spPr>
        <p:txBody>
          <a:bodyPr>
            <a:normAutofit fontScale="85000" lnSpcReduction="20000"/>
          </a:bodyPr>
          <a:lstStyle/>
          <a:p>
            <a:r>
              <a:rPr lang="en-US" dirty="0"/>
              <a:t>Strategies and </a:t>
            </a:r>
            <a:r>
              <a:rPr lang="en-US" dirty="0" smtClean="0"/>
              <a:t>processes</a:t>
            </a:r>
          </a:p>
          <a:p>
            <a:pPr lvl="1"/>
            <a:r>
              <a:rPr lang="en-US" dirty="0" smtClean="0"/>
              <a:t>Hospitals </a:t>
            </a:r>
            <a:r>
              <a:rPr lang="en-US" dirty="0"/>
              <a:t>need effective strategies and processes to assess, treat, and manage patients during </a:t>
            </a:r>
            <a:r>
              <a:rPr lang="en-US" dirty="0" smtClean="0"/>
              <a:t>emergencies</a:t>
            </a:r>
            <a:endParaRPr lang="en-US" dirty="0"/>
          </a:p>
          <a:p>
            <a:r>
              <a:rPr lang="en-US" dirty="0" smtClean="0"/>
              <a:t>Tools</a:t>
            </a:r>
          </a:p>
          <a:p>
            <a:pPr lvl="1"/>
            <a:r>
              <a:rPr lang="en-US" dirty="0" smtClean="0"/>
              <a:t>Equipping </a:t>
            </a:r>
            <a:r>
              <a:rPr lang="en-US" dirty="0"/>
              <a:t>hospitals with appropriate tools is crucial to managing patient overflow and various degrees of </a:t>
            </a:r>
            <a:r>
              <a:rPr lang="en-US" dirty="0" smtClean="0"/>
              <a:t>infection</a:t>
            </a:r>
            <a:endParaRPr lang="en-US" dirty="0"/>
          </a:p>
          <a:p>
            <a:r>
              <a:rPr lang="en-US" dirty="0"/>
              <a:t>Safety of </a:t>
            </a:r>
            <a:r>
              <a:rPr lang="en-US" dirty="0" smtClean="0"/>
              <a:t>patients</a:t>
            </a:r>
          </a:p>
          <a:p>
            <a:pPr lvl="1"/>
            <a:r>
              <a:rPr lang="en-US" dirty="0" smtClean="0"/>
              <a:t>Disaster </a:t>
            </a:r>
            <a:r>
              <a:rPr lang="en-US" dirty="0"/>
              <a:t>preparation ensures patient safety, minimizes further harm, and improves healthcare </a:t>
            </a:r>
            <a:r>
              <a:rPr lang="en-US" dirty="0" smtClean="0"/>
              <a:t>delivery</a:t>
            </a:r>
            <a:endParaRPr lang="en-US" dirty="0"/>
          </a:p>
          <a:p>
            <a:r>
              <a:rPr lang="en-US" dirty="0"/>
              <a:t>Healthcare </a:t>
            </a:r>
            <a:r>
              <a:rPr lang="en-US" dirty="0" smtClean="0"/>
              <a:t>workers</a:t>
            </a:r>
          </a:p>
          <a:p>
            <a:pPr lvl="1"/>
            <a:r>
              <a:rPr lang="en-US" dirty="0" smtClean="0"/>
              <a:t>Training</a:t>
            </a:r>
            <a:r>
              <a:rPr lang="en-US" dirty="0"/>
              <a:t>, protective equipment, and access to communication networks are vital for their </a:t>
            </a:r>
            <a:r>
              <a:rPr lang="en-US" dirty="0" smtClean="0"/>
              <a:t>safety</a:t>
            </a:r>
            <a:endParaRPr lang="en-US" dirty="0"/>
          </a:p>
          <a:p>
            <a:r>
              <a:rPr lang="en-US" dirty="0"/>
              <a:t>Resource </a:t>
            </a:r>
            <a:r>
              <a:rPr lang="en-US" dirty="0" smtClean="0"/>
              <a:t>management</a:t>
            </a:r>
          </a:p>
          <a:p>
            <a:pPr lvl="1"/>
            <a:r>
              <a:rPr lang="en-US" dirty="0" smtClean="0"/>
              <a:t>Comprehensive </a:t>
            </a:r>
            <a:r>
              <a:rPr lang="en-US" dirty="0"/>
              <a:t>plans help hospitals manage and allocate resources, such as medical supplies and equipment, </a:t>
            </a:r>
            <a:r>
              <a:rPr lang="en-US" dirty="0" smtClean="0"/>
              <a:t>effectively</a:t>
            </a:r>
            <a:endParaRPr lang="en-US" dirty="0"/>
          </a:p>
          <a:p>
            <a:r>
              <a:rPr lang="en-US" dirty="0" smtClean="0"/>
              <a:t>Collaboration</a:t>
            </a:r>
          </a:p>
          <a:p>
            <a:pPr lvl="1"/>
            <a:r>
              <a:rPr lang="en-US" dirty="0" smtClean="0"/>
              <a:t>Working </a:t>
            </a:r>
            <a:r>
              <a:rPr lang="en-US" dirty="0"/>
              <a:t>with emergency agencies and stakeholders is crucial to a coordinated response and the aggregation of </a:t>
            </a:r>
            <a:r>
              <a:rPr lang="en-US" dirty="0" smtClean="0"/>
              <a:t>resources</a:t>
            </a:r>
            <a:endParaRPr lang="en-US" dirty="0"/>
          </a:p>
        </p:txBody>
      </p:sp>
    </p:spTree>
    <p:extLst>
      <p:ext uri="{BB962C8B-B14F-4D97-AF65-F5344CB8AC3E}">
        <p14:creationId xmlns:p14="http://schemas.microsoft.com/office/powerpoint/2010/main" val="10647773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Video</a:t>
            </a:r>
            <a:endParaRPr lang="en-US" dirty="0"/>
          </a:p>
        </p:txBody>
      </p:sp>
      <p:sp>
        <p:nvSpPr>
          <p:cNvPr id="3" name="Content Placeholder 2"/>
          <p:cNvSpPr>
            <a:spLocks noGrp="1"/>
          </p:cNvSpPr>
          <p:nvPr>
            <p:ph idx="1"/>
          </p:nvPr>
        </p:nvSpPr>
        <p:spPr>
          <a:xfrm>
            <a:off x="360217" y="1825625"/>
            <a:ext cx="11406909" cy="4759902"/>
          </a:xfrm>
        </p:spPr>
        <p:txBody>
          <a:bodyPr>
            <a:normAutofit/>
          </a:bodyPr>
          <a:lstStyle/>
          <a:p>
            <a:r>
              <a:rPr lang="en-US" dirty="0" smtClean="0"/>
              <a:t>Memorial Hospital</a:t>
            </a:r>
          </a:p>
          <a:p>
            <a:pPr lvl="1"/>
            <a:r>
              <a:rPr lang="en-US" dirty="0"/>
              <a:t>https://www.youtube.com/watch?v=DsK4Ct2Qj9Y</a:t>
            </a:r>
          </a:p>
          <a:p>
            <a:r>
              <a:rPr lang="en-US" dirty="0" smtClean="0"/>
              <a:t>Charity Hospital</a:t>
            </a:r>
          </a:p>
          <a:p>
            <a:pPr lvl="1"/>
            <a:r>
              <a:rPr lang="en-US" dirty="0"/>
              <a:t>https://www.youtube.com/watch?v=n1Sktk8ogaM</a:t>
            </a:r>
            <a:endParaRPr lang="en-US" dirty="0" smtClean="0"/>
          </a:p>
          <a:p>
            <a:endParaRPr lang="en-US" dirty="0" smtClean="0"/>
          </a:p>
          <a:p>
            <a:endParaRPr lang="en-US" dirty="0"/>
          </a:p>
        </p:txBody>
      </p:sp>
    </p:spTree>
    <p:extLst>
      <p:ext uri="{BB962C8B-B14F-4D97-AF65-F5344CB8AC3E}">
        <p14:creationId xmlns:p14="http://schemas.microsoft.com/office/powerpoint/2010/main" val="5877730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a:t>
            </a:r>
            <a:endParaRPr lang="en-US" dirty="0"/>
          </a:p>
        </p:txBody>
      </p:sp>
      <p:sp>
        <p:nvSpPr>
          <p:cNvPr id="3" name="Content Placeholder 2"/>
          <p:cNvSpPr>
            <a:spLocks noGrp="1"/>
          </p:cNvSpPr>
          <p:nvPr>
            <p:ph idx="1"/>
          </p:nvPr>
        </p:nvSpPr>
        <p:spPr/>
        <p:txBody>
          <a:bodyPr/>
          <a:lstStyle/>
          <a:p>
            <a:r>
              <a:rPr lang="en-US" dirty="0" err="1"/>
              <a:t>Curiel</a:t>
            </a:r>
            <a:r>
              <a:rPr lang="en-US" dirty="0"/>
              <a:t>, Tyler J. "Murder or mercy? Hurricane Katrina and the need for disaster training." </a:t>
            </a:r>
            <a:r>
              <a:rPr lang="en-US" i="1" dirty="0"/>
              <a:t>New England journal of medicine</a:t>
            </a:r>
            <a:r>
              <a:rPr lang="en-US" dirty="0"/>
              <a:t> 355, no. 20 (2006): 2067-2069</a:t>
            </a:r>
            <a:r>
              <a:rPr lang="en-US" dirty="0" smtClean="0"/>
              <a:t>.</a:t>
            </a:r>
          </a:p>
          <a:p>
            <a:r>
              <a:rPr lang="en-US" dirty="0" err="1"/>
              <a:t>Khirekar</a:t>
            </a:r>
            <a:r>
              <a:rPr lang="en-US" dirty="0"/>
              <a:t>, </a:t>
            </a:r>
            <a:r>
              <a:rPr lang="en-US" dirty="0" err="1"/>
              <a:t>Janhavi</a:t>
            </a:r>
            <a:r>
              <a:rPr lang="en-US" dirty="0"/>
              <a:t>, Ankit Badge, </a:t>
            </a:r>
            <a:r>
              <a:rPr lang="en-US" dirty="0" err="1"/>
              <a:t>Gulshan</a:t>
            </a:r>
            <a:r>
              <a:rPr lang="en-US" dirty="0"/>
              <a:t> R. </a:t>
            </a:r>
            <a:r>
              <a:rPr lang="en-US" dirty="0" err="1"/>
              <a:t>Bandre</a:t>
            </a:r>
            <a:r>
              <a:rPr lang="en-US" dirty="0"/>
              <a:t>, and </a:t>
            </a:r>
            <a:r>
              <a:rPr lang="en-US" dirty="0" err="1"/>
              <a:t>Shivani</a:t>
            </a:r>
            <a:r>
              <a:rPr lang="en-US" dirty="0"/>
              <a:t> </a:t>
            </a:r>
            <a:r>
              <a:rPr lang="en-US" dirty="0" err="1"/>
              <a:t>Shahu</a:t>
            </a:r>
            <a:r>
              <a:rPr lang="en-US" dirty="0"/>
              <a:t>. "Disaster preparedness in hospitals." </a:t>
            </a:r>
            <a:r>
              <a:rPr lang="en-US" i="1" dirty="0" err="1"/>
              <a:t>Cureus</a:t>
            </a:r>
            <a:r>
              <a:rPr lang="en-US" dirty="0"/>
              <a:t> 15, no. 12 (2023).</a:t>
            </a:r>
            <a:endParaRPr lang="en-US" dirty="0"/>
          </a:p>
        </p:txBody>
      </p:sp>
    </p:spTree>
    <p:extLst>
      <p:ext uri="{BB962C8B-B14F-4D97-AF65-F5344CB8AC3E}">
        <p14:creationId xmlns:p14="http://schemas.microsoft.com/office/powerpoint/2010/main" val="2715002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Disaster management</a:t>
            </a:r>
            <a:endParaRPr lang="en-US" dirty="0"/>
          </a:p>
        </p:txBody>
      </p:sp>
      <p:sp>
        <p:nvSpPr>
          <p:cNvPr id="3" name="Content Placeholder 2"/>
          <p:cNvSpPr>
            <a:spLocks noGrp="1"/>
          </p:cNvSpPr>
          <p:nvPr>
            <p:ph idx="1"/>
          </p:nvPr>
        </p:nvSpPr>
        <p:spPr/>
        <p:txBody>
          <a:bodyPr/>
          <a:lstStyle/>
          <a:p>
            <a:r>
              <a:rPr lang="en-US" dirty="0"/>
              <a:t>Can you list all of the kinds of disaster?</a:t>
            </a:r>
            <a:endParaRPr lang="en-US" dirty="0"/>
          </a:p>
        </p:txBody>
      </p:sp>
    </p:spTree>
    <p:extLst>
      <p:ext uri="{BB962C8B-B14F-4D97-AF65-F5344CB8AC3E}">
        <p14:creationId xmlns:p14="http://schemas.microsoft.com/office/powerpoint/2010/main" val="1955899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Disasters</a:t>
            </a:r>
            <a:endParaRPr lang="en-US" dirty="0"/>
          </a:p>
        </p:txBody>
      </p:sp>
      <p:sp>
        <p:nvSpPr>
          <p:cNvPr id="3" name="Content Placeholder 2"/>
          <p:cNvSpPr>
            <a:spLocks noGrp="1"/>
          </p:cNvSpPr>
          <p:nvPr>
            <p:ph idx="1"/>
          </p:nvPr>
        </p:nvSpPr>
        <p:spPr>
          <a:xfrm>
            <a:off x="838200" y="1825624"/>
            <a:ext cx="3493655" cy="4686011"/>
          </a:xfrm>
        </p:spPr>
        <p:txBody>
          <a:bodyPr>
            <a:normAutofit fontScale="70000" lnSpcReduction="20000"/>
          </a:bodyPr>
          <a:lstStyle/>
          <a:p>
            <a:r>
              <a:rPr lang="en-US" dirty="0" smtClean="0"/>
              <a:t>Natural Disasters:</a:t>
            </a:r>
            <a:endParaRPr lang="en-US" dirty="0" smtClean="0"/>
          </a:p>
          <a:p>
            <a:pPr lvl="1"/>
            <a:r>
              <a:rPr lang="en-US" dirty="0" smtClean="0"/>
              <a:t>Avalanche</a:t>
            </a:r>
          </a:p>
          <a:p>
            <a:pPr lvl="1"/>
            <a:r>
              <a:rPr lang="en-US" dirty="0" smtClean="0"/>
              <a:t>Coastal Flooding</a:t>
            </a:r>
          </a:p>
          <a:p>
            <a:pPr lvl="1"/>
            <a:r>
              <a:rPr lang="en-US" dirty="0" smtClean="0"/>
              <a:t>Cold Wave</a:t>
            </a:r>
          </a:p>
          <a:p>
            <a:pPr lvl="1"/>
            <a:r>
              <a:rPr lang="en-US" dirty="0" smtClean="0"/>
              <a:t>Drought</a:t>
            </a:r>
          </a:p>
          <a:p>
            <a:pPr lvl="1"/>
            <a:r>
              <a:rPr lang="en-US" dirty="0" smtClean="0"/>
              <a:t>Earthquake</a:t>
            </a:r>
          </a:p>
          <a:p>
            <a:pPr lvl="1"/>
            <a:r>
              <a:rPr lang="en-US" dirty="0" smtClean="0"/>
              <a:t>Hail</a:t>
            </a:r>
          </a:p>
          <a:p>
            <a:pPr lvl="1"/>
            <a:r>
              <a:rPr lang="en-US" dirty="0" smtClean="0"/>
              <a:t>Heat Wave</a:t>
            </a:r>
          </a:p>
          <a:p>
            <a:pPr lvl="1"/>
            <a:r>
              <a:rPr lang="en-US" dirty="0" smtClean="0"/>
              <a:t>Hurricane</a:t>
            </a:r>
          </a:p>
          <a:p>
            <a:pPr lvl="1"/>
            <a:r>
              <a:rPr lang="en-US" dirty="0" smtClean="0"/>
              <a:t>Ice Storm</a:t>
            </a:r>
          </a:p>
          <a:p>
            <a:pPr lvl="1"/>
            <a:r>
              <a:rPr lang="en-US" dirty="0" smtClean="0"/>
              <a:t>Lightning</a:t>
            </a:r>
          </a:p>
          <a:p>
            <a:pPr lvl="1"/>
            <a:r>
              <a:rPr lang="en-US" dirty="0" smtClean="0"/>
              <a:t>Riverine Flooding</a:t>
            </a:r>
          </a:p>
          <a:p>
            <a:pPr lvl="1"/>
            <a:r>
              <a:rPr lang="en-US" dirty="0" smtClean="0"/>
              <a:t>Strong Wind</a:t>
            </a:r>
          </a:p>
          <a:p>
            <a:pPr lvl="1"/>
            <a:r>
              <a:rPr lang="en-US" dirty="0" smtClean="0"/>
              <a:t>Tornado</a:t>
            </a:r>
          </a:p>
          <a:p>
            <a:pPr lvl="1"/>
            <a:r>
              <a:rPr lang="en-US" dirty="0" smtClean="0"/>
              <a:t>Tsunami</a:t>
            </a:r>
          </a:p>
          <a:p>
            <a:pPr lvl="1"/>
            <a:r>
              <a:rPr lang="en-US" dirty="0" smtClean="0"/>
              <a:t>Volcanic Activity</a:t>
            </a:r>
          </a:p>
          <a:p>
            <a:pPr lvl="1"/>
            <a:r>
              <a:rPr lang="en-US" dirty="0" smtClean="0"/>
              <a:t>Wildfire</a:t>
            </a:r>
          </a:p>
          <a:p>
            <a:pPr lvl="1"/>
            <a:r>
              <a:rPr lang="en-US" dirty="0" smtClean="0"/>
              <a:t>Winter Weather</a:t>
            </a:r>
            <a:endParaRPr lang="en-US" dirty="0"/>
          </a:p>
        </p:txBody>
      </p:sp>
      <p:sp>
        <p:nvSpPr>
          <p:cNvPr id="4" name="Content Placeholder 2"/>
          <p:cNvSpPr txBox="1">
            <a:spLocks/>
          </p:cNvSpPr>
          <p:nvPr/>
        </p:nvSpPr>
        <p:spPr>
          <a:xfrm>
            <a:off x="6096000" y="1825623"/>
            <a:ext cx="4636655" cy="468601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smtClean="0"/>
              <a:t>Technological Disasters</a:t>
            </a:r>
          </a:p>
          <a:p>
            <a:r>
              <a:rPr lang="en-US" dirty="0" smtClean="0"/>
              <a:t>Artificial disasters</a:t>
            </a:r>
          </a:p>
          <a:p>
            <a:r>
              <a:rPr lang="en-US" dirty="0" smtClean="0"/>
              <a:t>Others</a:t>
            </a:r>
          </a:p>
          <a:p>
            <a:endParaRPr lang="en-US" dirty="0" smtClean="0"/>
          </a:p>
        </p:txBody>
      </p:sp>
    </p:spTree>
    <p:extLst>
      <p:ext uri="{BB962C8B-B14F-4D97-AF65-F5344CB8AC3E}">
        <p14:creationId xmlns:p14="http://schemas.microsoft.com/office/powerpoint/2010/main" val="34888151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Disasters</a:t>
            </a:r>
            <a:endParaRPr lang="en-US" dirty="0"/>
          </a:p>
        </p:txBody>
      </p:sp>
      <p:sp>
        <p:nvSpPr>
          <p:cNvPr id="3" name="Content Placeholder 2"/>
          <p:cNvSpPr>
            <a:spLocks noGrp="1"/>
          </p:cNvSpPr>
          <p:nvPr>
            <p:ph idx="1"/>
          </p:nvPr>
        </p:nvSpPr>
        <p:spPr/>
        <p:txBody>
          <a:bodyPr/>
          <a:lstStyle/>
          <a:p>
            <a:r>
              <a:rPr lang="en-US" dirty="0"/>
              <a:t>In 2022, the United States experienced over $140 billion of natural disaster </a:t>
            </a:r>
            <a:r>
              <a:rPr lang="en-US" dirty="0" smtClean="0"/>
              <a:t>damages</a:t>
            </a:r>
          </a:p>
          <a:p>
            <a:endParaRPr lang="en-US" dirty="0"/>
          </a:p>
        </p:txBody>
      </p:sp>
      <p:pic>
        <p:nvPicPr>
          <p:cNvPr id="1026" name="Picture 2" descr="2022 U.S. billion-dollar weather and climate disasters in historical  context | NOAA Climate.gov"/>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49029" y="2673493"/>
            <a:ext cx="7282174" cy="39582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1090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Disasters</a:t>
            </a:r>
            <a:endParaRPr lang="en-US" dirty="0"/>
          </a:p>
        </p:txBody>
      </p:sp>
      <p:sp>
        <p:nvSpPr>
          <p:cNvPr id="3" name="Content Placeholder 2"/>
          <p:cNvSpPr>
            <a:spLocks noGrp="1"/>
          </p:cNvSpPr>
          <p:nvPr>
            <p:ph idx="1"/>
          </p:nvPr>
        </p:nvSpPr>
        <p:spPr/>
        <p:txBody>
          <a:bodyPr/>
          <a:lstStyle/>
          <a:p>
            <a:r>
              <a:rPr lang="en-US" dirty="0" smtClean="0"/>
              <a:t>FEMA Hazards Map</a:t>
            </a:r>
          </a:p>
          <a:p>
            <a:pPr lvl="1"/>
            <a:r>
              <a:rPr lang="en-US" dirty="0"/>
              <a:t>https://hazards.fema.gov/nri/map</a:t>
            </a:r>
          </a:p>
          <a:p>
            <a:r>
              <a:rPr lang="en-US" dirty="0" smtClean="0"/>
              <a:t>National Risk Index rates Fairfield County as highest risk county in CT</a:t>
            </a:r>
          </a:p>
          <a:p>
            <a:pPr lvl="1"/>
            <a:r>
              <a:rPr lang="en-US" dirty="0" smtClean="0"/>
              <a:t>Due largely to high expected annual loss and high social vulnerability relative to rest of state</a:t>
            </a:r>
          </a:p>
          <a:p>
            <a:pPr lvl="1"/>
            <a:r>
              <a:rPr lang="en-US" dirty="0" smtClean="0"/>
              <a:t>In other words, cities are high risk places, even if less exposed to disaster</a:t>
            </a:r>
          </a:p>
          <a:p>
            <a:pPr lvl="2"/>
            <a:r>
              <a:rPr lang="en-US" dirty="0" smtClean="0"/>
              <a:t>And often cities are not less exposed to disaster</a:t>
            </a:r>
            <a:endParaRPr lang="en-US" dirty="0"/>
          </a:p>
        </p:txBody>
      </p:sp>
    </p:spTree>
    <p:extLst>
      <p:ext uri="{BB962C8B-B14F-4D97-AF65-F5344CB8AC3E}">
        <p14:creationId xmlns:p14="http://schemas.microsoft.com/office/powerpoint/2010/main" val="2711343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Federal Disaster Assistance</a:t>
            </a:r>
            <a:endParaRPr lang="en-US" dirty="0"/>
          </a:p>
        </p:txBody>
      </p:sp>
      <p:sp>
        <p:nvSpPr>
          <p:cNvPr id="3" name="Content Placeholder 2"/>
          <p:cNvSpPr>
            <a:spLocks noGrp="1"/>
          </p:cNvSpPr>
          <p:nvPr>
            <p:ph idx="1"/>
          </p:nvPr>
        </p:nvSpPr>
        <p:spPr/>
        <p:txBody>
          <a:bodyPr>
            <a:normAutofit/>
          </a:bodyPr>
          <a:lstStyle/>
          <a:p>
            <a:r>
              <a:rPr lang="en-US" dirty="0" smtClean="0"/>
              <a:t>FEMA </a:t>
            </a:r>
            <a:r>
              <a:rPr lang="en-US" dirty="0"/>
              <a:t>focuses </a:t>
            </a:r>
            <a:r>
              <a:rPr lang="en-US" dirty="0" smtClean="0"/>
              <a:t>on </a:t>
            </a:r>
            <a:r>
              <a:rPr lang="en-US" dirty="0"/>
              <a:t>disaster </a:t>
            </a:r>
            <a:r>
              <a:rPr lang="en-US" dirty="0" smtClean="0"/>
              <a:t>relief</a:t>
            </a:r>
          </a:p>
          <a:p>
            <a:pPr lvl="1"/>
            <a:r>
              <a:rPr lang="en-US" dirty="0" smtClean="0"/>
              <a:t>Activated by state/tribe/territory or federal declaration of emergency</a:t>
            </a:r>
          </a:p>
          <a:p>
            <a:pPr lvl="1"/>
            <a:r>
              <a:rPr lang="en-US" dirty="0" smtClean="0"/>
              <a:t>FEMA is not to duplicate other efforts, including efforts provided by private insurance</a:t>
            </a:r>
          </a:p>
          <a:p>
            <a:pPr lvl="1"/>
            <a:r>
              <a:rPr lang="en-US" dirty="0" smtClean="0"/>
              <a:t>Does not fund patient care in most cases</a:t>
            </a:r>
          </a:p>
          <a:p>
            <a:r>
              <a:rPr lang="en-US" dirty="0" smtClean="0"/>
              <a:t>Disaster </a:t>
            </a:r>
            <a:r>
              <a:rPr lang="en-US" dirty="0"/>
              <a:t>Unemployment Assistance (DUA</a:t>
            </a:r>
            <a:r>
              <a:rPr lang="en-US" dirty="0" smtClean="0"/>
              <a:t>)</a:t>
            </a:r>
          </a:p>
          <a:p>
            <a:pPr lvl="1"/>
            <a:r>
              <a:rPr lang="en-US" dirty="0" smtClean="0"/>
              <a:t>Overseen by the Department of Labor, funded by FEMA</a:t>
            </a:r>
          </a:p>
          <a:p>
            <a:r>
              <a:rPr lang="en-US" dirty="0"/>
              <a:t>Federal-State Unemployment Insurance is available from </a:t>
            </a:r>
            <a:r>
              <a:rPr lang="en-US" dirty="0" smtClean="0"/>
              <a:t>states</a:t>
            </a:r>
          </a:p>
          <a:p>
            <a:pPr lvl="1"/>
            <a:r>
              <a:rPr lang="en-US" dirty="0" smtClean="0"/>
              <a:t>FUTA</a:t>
            </a:r>
          </a:p>
          <a:p>
            <a:r>
              <a:rPr lang="en-US" dirty="0" smtClean="0"/>
              <a:t>Local </a:t>
            </a:r>
            <a:r>
              <a:rPr lang="en-US" dirty="0"/>
              <a:t>United </a:t>
            </a:r>
            <a:r>
              <a:rPr lang="en-US" dirty="0" smtClean="0"/>
              <a:t>Way</a:t>
            </a:r>
            <a:endParaRPr lang="en-US" dirty="0"/>
          </a:p>
        </p:txBody>
      </p:sp>
    </p:spTree>
    <p:extLst>
      <p:ext uri="{BB962C8B-B14F-4D97-AF65-F5344CB8AC3E}">
        <p14:creationId xmlns:p14="http://schemas.microsoft.com/office/powerpoint/2010/main" val="31895210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FEMA</a:t>
            </a:r>
            <a:endParaRPr lang="en-US" dirty="0"/>
          </a:p>
        </p:txBody>
      </p:sp>
      <p:sp>
        <p:nvSpPr>
          <p:cNvPr id="3" name="Content Placeholder 2"/>
          <p:cNvSpPr>
            <a:spLocks noGrp="1"/>
          </p:cNvSpPr>
          <p:nvPr>
            <p:ph idx="1"/>
          </p:nvPr>
        </p:nvSpPr>
        <p:spPr/>
        <p:txBody>
          <a:bodyPr>
            <a:normAutofit/>
          </a:bodyPr>
          <a:lstStyle/>
          <a:p>
            <a:r>
              <a:rPr lang="en-US" dirty="0"/>
              <a:t>Federal Emergency Management Agency (FEMA) is a part o the Department of Homeland Security (DHS</a:t>
            </a:r>
            <a:r>
              <a:rPr lang="en-US" dirty="0" smtClean="0"/>
              <a:t>)</a:t>
            </a:r>
            <a:endParaRPr lang="en-US" dirty="0" smtClean="0"/>
          </a:p>
          <a:p>
            <a:r>
              <a:rPr lang="en-US" dirty="0" smtClean="0"/>
              <a:t>FEMA </a:t>
            </a:r>
            <a:r>
              <a:rPr lang="en-US" dirty="0" smtClean="0"/>
              <a:t>cannot duplicate private efforts</a:t>
            </a:r>
          </a:p>
          <a:p>
            <a:pPr lvl="1"/>
            <a:r>
              <a:rPr lang="en-US" dirty="0"/>
              <a:t>FEMA cannot duplicate insurance settlements or other </a:t>
            </a:r>
            <a:r>
              <a:rPr lang="en-US" dirty="0" smtClean="0"/>
              <a:t>benefits</a:t>
            </a:r>
          </a:p>
          <a:p>
            <a:r>
              <a:rPr lang="en-US" dirty="0" smtClean="0"/>
              <a:t>But FEMA help includes cases where:</a:t>
            </a:r>
          </a:p>
          <a:p>
            <a:pPr lvl="1"/>
            <a:r>
              <a:rPr lang="en-US" dirty="0" smtClean="0"/>
              <a:t>Settlement </a:t>
            </a:r>
            <a:r>
              <a:rPr lang="en-US" dirty="0"/>
              <a:t>was delayed longer than 30 days after </a:t>
            </a:r>
            <a:r>
              <a:rPr lang="en-US" dirty="0" smtClean="0"/>
              <a:t>a claim was filed</a:t>
            </a:r>
            <a:endParaRPr lang="en-US" dirty="0"/>
          </a:p>
          <a:p>
            <a:pPr lvl="1"/>
            <a:r>
              <a:rPr lang="en-US" dirty="0"/>
              <a:t>The settlement does not fully cover all </a:t>
            </a:r>
            <a:r>
              <a:rPr lang="en-US" dirty="0" smtClean="0"/>
              <a:t>losses </a:t>
            </a:r>
            <a:r>
              <a:rPr lang="en-US" dirty="0"/>
              <a:t>and </a:t>
            </a:r>
            <a:r>
              <a:rPr lang="en-US" dirty="0" smtClean="0"/>
              <a:t>needs</a:t>
            </a:r>
            <a:endParaRPr lang="en-US" dirty="0"/>
          </a:p>
          <a:p>
            <a:pPr lvl="1"/>
            <a:r>
              <a:rPr lang="en-US" dirty="0" smtClean="0"/>
              <a:t>additional </a:t>
            </a:r>
            <a:r>
              <a:rPr lang="en-US" dirty="0"/>
              <a:t>living expenses provided in </a:t>
            </a:r>
            <a:r>
              <a:rPr lang="en-US" dirty="0" smtClean="0"/>
              <a:t>policy are exhausted</a:t>
            </a:r>
            <a:endParaRPr lang="en-US" dirty="0"/>
          </a:p>
          <a:p>
            <a:pPr lvl="1"/>
            <a:r>
              <a:rPr lang="en-US" dirty="0" smtClean="0"/>
              <a:t>suitable </a:t>
            </a:r>
            <a:r>
              <a:rPr lang="en-US" dirty="0"/>
              <a:t>rental resources in </a:t>
            </a:r>
            <a:r>
              <a:rPr lang="en-US" dirty="0" smtClean="0"/>
              <a:t>community</a:t>
            </a:r>
            <a:r>
              <a:rPr lang="en-US" dirty="0"/>
              <a:t> </a:t>
            </a:r>
            <a:r>
              <a:rPr lang="en-US" dirty="0" smtClean="0"/>
              <a:t>cannot be located</a:t>
            </a:r>
            <a:endParaRPr lang="en-US" dirty="0"/>
          </a:p>
          <a:p>
            <a:pPr lvl="1"/>
            <a:endParaRPr lang="en-US" dirty="0"/>
          </a:p>
        </p:txBody>
      </p:sp>
    </p:spTree>
    <p:extLst>
      <p:ext uri="{BB962C8B-B14F-4D97-AF65-F5344CB8AC3E}">
        <p14:creationId xmlns:p14="http://schemas.microsoft.com/office/powerpoint/2010/main" val="11432274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FEMA</a:t>
            </a:r>
            <a:endParaRPr lang="en-US" dirty="0"/>
          </a:p>
        </p:txBody>
      </p:sp>
      <p:sp>
        <p:nvSpPr>
          <p:cNvPr id="3" name="Content Placeholder 2"/>
          <p:cNvSpPr>
            <a:spLocks noGrp="1"/>
          </p:cNvSpPr>
          <p:nvPr>
            <p:ph idx="1"/>
          </p:nvPr>
        </p:nvSpPr>
        <p:spPr/>
        <p:txBody>
          <a:bodyPr>
            <a:normAutofit lnSpcReduction="10000"/>
          </a:bodyPr>
          <a:lstStyle/>
          <a:p>
            <a:r>
              <a:rPr lang="en-US" dirty="0" smtClean="0"/>
              <a:t>Federal Emergency Management Agency (FEMA) is a part o the Department of Homeland Security (DHS)</a:t>
            </a:r>
          </a:p>
          <a:p>
            <a:r>
              <a:rPr lang="en-US" dirty="0" smtClean="0"/>
              <a:t>Runs the Individuals and Households Program (IHP)</a:t>
            </a:r>
          </a:p>
          <a:p>
            <a:r>
              <a:rPr lang="en-US" dirty="0" smtClean="0"/>
              <a:t>Makes expedited assistance payments to disaster victims for immediate emergency needs for food, shelter, clothing, and personal necessities.</a:t>
            </a:r>
          </a:p>
          <a:p>
            <a:pPr lvl="1"/>
            <a:r>
              <a:rPr lang="en-US" dirty="0" smtClean="0"/>
              <a:t>Average payment often in the $1000-$2000 range, depending on disaster</a:t>
            </a:r>
          </a:p>
          <a:p>
            <a:pPr lvl="1"/>
            <a:r>
              <a:rPr lang="en-US" dirty="0" smtClean="0"/>
              <a:t>After Katrina, repair and replacement payments were capped at $5,200 and $10,500</a:t>
            </a:r>
          </a:p>
          <a:p>
            <a:pPr lvl="1"/>
            <a:r>
              <a:rPr lang="en-US" dirty="0" smtClean="0"/>
              <a:t>After Katrina, about 16% of payments ($1 billion) were determined to be improper</a:t>
            </a:r>
            <a:endParaRPr lang="en-US" dirty="0"/>
          </a:p>
        </p:txBody>
      </p:sp>
    </p:spTree>
    <p:extLst>
      <p:ext uri="{BB962C8B-B14F-4D97-AF65-F5344CB8AC3E}">
        <p14:creationId xmlns:p14="http://schemas.microsoft.com/office/powerpoint/2010/main" val="20433340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a:t>
            </a:r>
            <a:endParaRPr lang="en-US" dirty="0"/>
          </a:p>
        </p:txBody>
      </p:sp>
      <p:sp>
        <p:nvSpPr>
          <p:cNvPr id="3" name="Content Placeholder 2"/>
          <p:cNvSpPr>
            <a:spLocks noGrp="1"/>
          </p:cNvSpPr>
          <p:nvPr>
            <p:ph idx="1"/>
          </p:nvPr>
        </p:nvSpPr>
        <p:spPr/>
        <p:txBody>
          <a:bodyPr>
            <a:normAutofit fontScale="92500" lnSpcReduction="20000"/>
          </a:bodyPr>
          <a:lstStyle/>
          <a:p>
            <a:r>
              <a:rPr lang="en-US" dirty="0"/>
              <a:t>Resource </a:t>
            </a:r>
            <a:r>
              <a:rPr lang="en-US" dirty="0" smtClean="0"/>
              <a:t>allocation</a:t>
            </a:r>
          </a:p>
          <a:p>
            <a:pPr lvl="1"/>
            <a:r>
              <a:rPr lang="en-US" dirty="0" smtClean="0"/>
              <a:t>Efficient </a:t>
            </a:r>
            <a:r>
              <a:rPr lang="en-US" dirty="0"/>
              <a:t>management of tangible and intangible tasks and </a:t>
            </a:r>
            <a:r>
              <a:rPr lang="en-US" dirty="0" smtClean="0"/>
              <a:t>projects</a:t>
            </a:r>
            <a:endParaRPr lang="en-US" dirty="0"/>
          </a:p>
          <a:p>
            <a:r>
              <a:rPr lang="en-US" dirty="0"/>
              <a:t>Interoperability and communication </a:t>
            </a:r>
            <a:r>
              <a:rPr lang="en-US" dirty="0" smtClean="0"/>
              <a:t>systems</a:t>
            </a:r>
          </a:p>
          <a:p>
            <a:pPr lvl="1"/>
            <a:r>
              <a:rPr lang="en-US" dirty="0" smtClean="0"/>
              <a:t>Systems</a:t>
            </a:r>
            <a:r>
              <a:rPr lang="en-US" dirty="0"/>
              <a:t>' ability to exchange data and work together. Crucial for seamless communication among various devices and networks, fostering efficiency and </a:t>
            </a:r>
            <a:r>
              <a:rPr lang="en-US" dirty="0" smtClean="0"/>
              <a:t>innovation</a:t>
            </a:r>
            <a:endParaRPr lang="en-US" dirty="0"/>
          </a:p>
          <a:p>
            <a:r>
              <a:rPr lang="en-US" dirty="0"/>
              <a:t>Evacuation and </a:t>
            </a:r>
            <a:r>
              <a:rPr lang="en-US" dirty="0" smtClean="0"/>
              <a:t>sheltering</a:t>
            </a:r>
          </a:p>
          <a:p>
            <a:pPr lvl="1"/>
            <a:r>
              <a:rPr lang="en-US" dirty="0" smtClean="0"/>
              <a:t>Vital </a:t>
            </a:r>
            <a:r>
              <a:rPr lang="en-US" dirty="0"/>
              <a:t>in emergencies. Evacuation: moving people from danger to safety. Sheltering: providing safe spaces when evacuation is not possible. Objectives: protect lives and ensure </a:t>
            </a:r>
            <a:r>
              <a:rPr lang="en-US" dirty="0" smtClean="0"/>
              <a:t>safety</a:t>
            </a:r>
            <a:endParaRPr lang="en-US" dirty="0"/>
          </a:p>
          <a:p>
            <a:r>
              <a:rPr lang="en-US" dirty="0"/>
              <a:t>Ethical </a:t>
            </a:r>
            <a:r>
              <a:rPr lang="en-US" dirty="0" smtClean="0"/>
              <a:t>considerations</a:t>
            </a:r>
          </a:p>
          <a:p>
            <a:pPr lvl="1"/>
            <a:r>
              <a:rPr lang="en-US" dirty="0" smtClean="0"/>
              <a:t>Essential </a:t>
            </a:r>
            <a:r>
              <a:rPr lang="en-US" dirty="0"/>
              <a:t>in various industries. Involves evaluating impacts on stakeholders (people, society, environment) to ensure responsible decision </a:t>
            </a:r>
            <a:r>
              <a:rPr lang="en-US" dirty="0" smtClean="0"/>
              <a:t>making</a:t>
            </a:r>
            <a:endParaRPr lang="en-US" dirty="0"/>
          </a:p>
        </p:txBody>
      </p:sp>
    </p:spTree>
    <p:extLst>
      <p:ext uri="{BB962C8B-B14F-4D97-AF65-F5344CB8AC3E}">
        <p14:creationId xmlns:p14="http://schemas.microsoft.com/office/powerpoint/2010/main" val="28017432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D7DDB884101BF43AD36487F06175C6C" ma:contentTypeVersion="18" ma:contentTypeDescription="Create a new document." ma:contentTypeScope="" ma:versionID="04ce9d921da06bbbc7debe05314872f8">
  <xsd:schema xmlns:xsd="http://www.w3.org/2001/XMLSchema" xmlns:xs="http://www.w3.org/2001/XMLSchema" xmlns:p="http://schemas.microsoft.com/office/2006/metadata/properties" xmlns:ns3="7f18ec10-a743-4c21-91d9-69d297feae23" xmlns:ns4="ce5fba22-8df0-4e59-b0bb-9a52d7395907" targetNamespace="http://schemas.microsoft.com/office/2006/metadata/properties" ma:root="true" ma:fieldsID="6739e6a61dd1e4ad6df1e3c2cee982c9" ns3:_="" ns4:_="">
    <xsd:import namespace="7f18ec10-a743-4c21-91d9-69d297feae23"/>
    <xsd:import namespace="ce5fba22-8df0-4e59-b0bb-9a52d7395907"/>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LengthInSeconds" minOccurs="0"/>
                <xsd:element ref="ns3:MediaServiceLocation" minOccurs="0"/>
                <xsd:element ref="ns3:MediaServiceSearchProperties" minOccurs="0"/>
                <xsd:element ref="ns3:_activity" minOccurs="0"/>
                <xsd:element ref="ns3:MediaServiceObjectDetectorVersions" minOccurs="0"/>
                <xsd:element ref="ns3: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18ec10-a743-4c21-91d9-69d297feae2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MediaServiceLocation" ma:index="21" nillable="true" ma:displayName="Location"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_activity" ma:index="23" nillable="true" ma:displayName="_activity" ma:hidden="true" ma:internalName="_activity">
      <xsd:simpleType>
        <xsd:restriction base="dms:Note"/>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ystemTags" ma:index="25"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e5fba22-8df0-4e59-b0bb-9a52d739590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7f18ec10-a743-4c21-91d9-69d297feae23" xsi:nil="true"/>
  </documentManagement>
</p:properties>
</file>

<file path=customXml/itemProps1.xml><?xml version="1.0" encoding="utf-8"?>
<ds:datastoreItem xmlns:ds="http://schemas.openxmlformats.org/officeDocument/2006/customXml" ds:itemID="{863D1FD5-6DED-41C9-B7E6-A885BA82DCB7}">
  <ds:schemaRefs>
    <ds:schemaRef ds:uri="http://schemas.microsoft.com/sharepoint/v3/contenttype/forms"/>
  </ds:schemaRefs>
</ds:datastoreItem>
</file>

<file path=customXml/itemProps2.xml><?xml version="1.0" encoding="utf-8"?>
<ds:datastoreItem xmlns:ds="http://schemas.openxmlformats.org/officeDocument/2006/customXml" ds:itemID="{BDE1205F-2A1C-4122-BC74-2A5F9A25A9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f18ec10-a743-4c21-91d9-69d297feae23"/>
    <ds:schemaRef ds:uri="ce5fba22-8df0-4e59-b0bb-9a52d739590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3CCEF31-2404-446D-B229-4D64D8053070}">
  <ds:schemaRefs>
    <ds:schemaRef ds:uri="http://schemas.microsoft.com/office/2006/documentManagement/types"/>
    <ds:schemaRef ds:uri="http://purl.org/dc/terms/"/>
    <ds:schemaRef ds:uri="http://schemas.openxmlformats.org/package/2006/metadata/core-properties"/>
    <ds:schemaRef ds:uri="http://purl.org/dc/dcmitype/"/>
    <ds:schemaRef ds:uri="7f18ec10-a743-4c21-91d9-69d297feae23"/>
    <ds:schemaRef ds:uri="http://purl.org/dc/elements/1.1/"/>
    <ds:schemaRef ds:uri="http://schemas.microsoft.com/office/2006/metadata/properties"/>
    <ds:schemaRef ds:uri="http://schemas.microsoft.com/office/infopath/2007/PartnerControls"/>
    <ds:schemaRef ds:uri="ce5fba22-8df0-4e59-b0bb-9a52d7395907"/>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5160</TotalTime>
  <Words>1228</Words>
  <Application>Microsoft Office PowerPoint</Application>
  <PresentationFormat>Widescreen</PresentationFormat>
  <Paragraphs>138</Paragraphs>
  <Slides>17</Slides>
  <Notes>1</Notes>
  <HiddenSlides>2</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Risk Management and Insurance</vt:lpstr>
      <vt:lpstr>Disaster management</vt:lpstr>
      <vt:lpstr>Disasters</vt:lpstr>
      <vt:lpstr>Disasters</vt:lpstr>
      <vt:lpstr>Disasters</vt:lpstr>
      <vt:lpstr>Federal Disaster Assistance</vt:lpstr>
      <vt:lpstr>FEMA</vt:lpstr>
      <vt:lpstr>FEMA</vt:lpstr>
      <vt:lpstr>Challenges</vt:lpstr>
      <vt:lpstr>How hospitals face disasters</vt:lpstr>
      <vt:lpstr>Issues a prepared hospital considers</vt:lpstr>
      <vt:lpstr>How hospitals face disasters</vt:lpstr>
      <vt:lpstr>Emergency healthcare facilities</vt:lpstr>
      <vt:lpstr>Health risks during disasters</vt:lpstr>
      <vt:lpstr>Aspects of hospital disaster preparedness</vt:lpstr>
      <vt:lpstr>Video</vt:lpstr>
      <vt:lpstr>Sources</vt:lpstr>
    </vt:vector>
  </TitlesOfParts>
  <Company>University of Connecticut School of Business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Shane Murphy</dc:creator>
  <cp:lastModifiedBy>Shane Murphy</cp:lastModifiedBy>
  <cp:revision>61</cp:revision>
  <dcterms:created xsi:type="dcterms:W3CDTF">2024-08-26T13:44:35Z</dcterms:created>
  <dcterms:modified xsi:type="dcterms:W3CDTF">2024-10-03T17:49:19Z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0x010100ED7DDB884101BF43AD36487F06175C6C</vt:lpwstr>
  </property>
</Properties>
</file>