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2"/>
  </p:notesMasterIdLst>
  <p:sldIdLst>
    <p:sldId id="257" r:id="rId5"/>
    <p:sldId id="258" r:id="rId6"/>
    <p:sldId id="263" r:id="rId7"/>
    <p:sldId id="264" r:id="rId8"/>
    <p:sldId id="275" r:id="rId9"/>
    <p:sldId id="276" r:id="rId10"/>
    <p:sldId id="277" r:id="rId11"/>
    <p:sldId id="265" r:id="rId12"/>
    <p:sldId id="266" r:id="rId13"/>
    <p:sldId id="267" r:id="rId14"/>
    <p:sldId id="278" r:id="rId15"/>
    <p:sldId id="260" r:id="rId16"/>
    <p:sldId id="268" r:id="rId17"/>
    <p:sldId id="272" r:id="rId18"/>
    <p:sldId id="273" r:id="rId19"/>
    <p:sldId id="274" r:id="rId20"/>
    <p:sldId id="26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47" autoAdjust="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outlineViewPr>
    <p:cViewPr>
      <p:scale>
        <a:sx n="33" d="100"/>
        <a:sy n="33" d="100"/>
      </p:scale>
      <p:origin x="0" y="-17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9742B-FC5E-433F-86F4-BB25C11CC694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404A8-F431-485F-AF9A-6CBF51E0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Risk Management and Insurance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 11:00-12:15 – BUSN202</a:t>
            </a:r>
          </a:p>
          <a:p>
            <a:r>
              <a:rPr lang="en-US" dirty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from </a:t>
            </a:r>
            <a:r>
              <a:rPr lang="en-US" dirty="0" err="1"/>
              <a:t>Covid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Race to the bottom</a:t>
            </a:r>
          </a:p>
          <a:p>
            <a:r>
              <a:rPr lang="en-US" dirty="0"/>
              <a:t>Just in case production</a:t>
            </a:r>
          </a:p>
          <a:p>
            <a:r>
              <a:rPr lang="en-US" dirty="0"/>
              <a:t>India and Mexico as producers as diversification away from China</a:t>
            </a:r>
          </a:p>
        </p:txBody>
      </p:sp>
    </p:spTree>
    <p:extLst>
      <p:ext uri="{BB962C8B-B14F-4D97-AF65-F5344CB8AC3E}">
        <p14:creationId xmlns:p14="http://schemas.microsoft.com/office/powerpoint/2010/main" val="546160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Government response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Increased mandate to FTC to address these issues</a:t>
            </a:r>
          </a:p>
          <a:p>
            <a:pPr lvl="1"/>
            <a:r>
              <a:rPr lang="en-US" dirty="0"/>
              <a:t>Partially as response to crisis</a:t>
            </a:r>
          </a:p>
          <a:p>
            <a:pPr lvl="1"/>
            <a:r>
              <a:rPr lang="en-US" dirty="0"/>
              <a:t>Also due to influence of Warren and Sanders in early days of Biden presidency</a:t>
            </a:r>
          </a:p>
          <a:p>
            <a:pPr lvl="2"/>
            <a:r>
              <a:rPr lang="en-US" dirty="0"/>
              <a:t>More legal-academic, Midwest, and rust belt connections than politicians who raise more money from California</a:t>
            </a:r>
          </a:p>
          <a:p>
            <a:pPr lvl="1"/>
            <a:r>
              <a:rPr lang="en-US" dirty="0"/>
              <a:t>Leading to Lina Khan become head of FTC</a:t>
            </a:r>
          </a:p>
          <a:p>
            <a:r>
              <a:rPr lang="en-US" dirty="0"/>
              <a:t>Tech enmity to Lina Khan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23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Trade Commission (FTC)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Ensure open, fair, and competitive markets</a:t>
            </a:r>
          </a:p>
          <a:p>
            <a:r>
              <a:rPr lang="en-US" dirty="0"/>
              <a:t>Enforce consumer protection laws</a:t>
            </a:r>
          </a:p>
          <a:p>
            <a:pPr lvl="1"/>
            <a:r>
              <a:rPr lang="en-US" dirty="0"/>
              <a:t>Protect against deceiving consumers</a:t>
            </a:r>
          </a:p>
          <a:p>
            <a:pPr lvl="1"/>
            <a:r>
              <a:rPr lang="en-US" dirty="0"/>
              <a:t>Protect against engaging in unfair or coercive practices</a:t>
            </a:r>
          </a:p>
        </p:txBody>
      </p:sp>
    </p:spTree>
    <p:extLst>
      <p:ext uri="{BB962C8B-B14F-4D97-AF65-F5344CB8AC3E}">
        <p14:creationId xmlns:p14="http://schemas.microsoft.com/office/powerpoint/2010/main" val="11609064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FTC actions in healthcare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Non-compete clauses</a:t>
            </a:r>
          </a:p>
          <a:p>
            <a:r>
              <a:rPr lang="en-US" dirty="0"/>
              <a:t>Prevalent in many sectors, including healthcare</a:t>
            </a:r>
          </a:p>
          <a:p>
            <a:r>
              <a:rPr lang="en-US" dirty="0"/>
              <a:t>New rule bans such clauses for all but senior executives</a:t>
            </a:r>
          </a:p>
          <a:p>
            <a:r>
              <a:rPr lang="en-US" dirty="0"/>
              <a:t>Rural provider non-compete clauses contributing to shortages</a:t>
            </a:r>
          </a:p>
          <a:p>
            <a:endParaRPr lang="en-US" dirty="0"/>
          </a:p>
          <a:p>
            <a:r>
              <a:rPr lang="en-US" dirty="0"/>
              <a:t>FTC does not have jurisdiction over nonprofits</a:t>
            </a:r>
          </a:p>
          <a:p>
            <a:pPr lvl="1"/>
            <a:r>
              <a:rPr lang="en-US" dirty="0"/>
              <a:t>But is pressuring firms to confirm and justify nonprofit status</a:t>
            </a:r>
          </a:p>
        </p:txBody>
      </p:sp>
    </p:spTree>
    <p:extLst>
      <p:ext uri="{BB962C8B-B14F-4D97-AF65-F5344CB8AC3E}">
        <p14:creationId xmlns:p14="http://schemas.microsoft.com/office/powerpoint/2010/main" val="3914187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FTC actions in healthcare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Orange Book fraud</a:t>
            </a:r>
          </a:p>
          <a:p>
            <a:r>
              <a:rPr lang="en-US" dirty="0"/>
              <a:t>FDA's Orange Book is this repository where companies are able to list certain patents or certain underlying medical active ingredients</a:t>
            </a:r>
          </a:p>
          <a:p>
            <a:r>
              <a:rPr lang="en-US" dirty="0"/>
              <a:t>When you successfully list a patent in the Orange Book, it results in an automatic 30-month stay of any competitors that are looking to compete</a:t>
            </a:r>
          </a:p>
          <a:p>
            <a:r>
              <a:rPr lang="en-US" dirty="0"/>
              <a:t>Inhaler patents – Americans pay $100s for inhalers while other countries pay ~$20</a:t>
            </a:r>
          </a:p>
          <a:p>
            <a:pPr lvl="1"/>
            <a:r>
              <a:rPr lang="en-US" dirty="0"/>
              <a:t>Companies listing the cap of inhalers or certain components of devices</a:t>
            </a:r>
          </a:p>
          <a:p>
            <a:pPr lvl="1"/>
            <a:r>
              <a:rPr lang="en-US" dirty="0"/>
              <a:t>Different from the underlying medical ingredient or drug ingredient.</a:t>
            </a:r>
          </a:p>
        </p:txBody>
      </p:sp>
    </p:spTree>
    <p:extLst>
      <p:ext uri="{BB962C8B-B14F-4D97-AF65-F5344CB8AC3E}">
        <p14:creationId xmlns:p14="http://schemas.microsoft.com/office/powerpoint/2010/main" val="32027474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FTC actions in healthcare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Pharmaceutical mergers</a:t>
            </a:r>
          </a:p>
          <a:p>
            <a:r>
              <a:rPr lang="en-US" dirty="0"/>
              <a:t>Mergers are a well known area where FTC has influence</a:t>
            </a:r>
          </a:p>
          <a:p>
            <a:r>
              <a:rPr lang="en-US" dirty="0"/>
              <a:t>FTC stopped two recent pharma mergers</a:t>
            </a:r>
          </a:p>
          <a:p>
            <a:pPr lvl="1"/>
            <a:r>
              <a:rPr lang="en-US" dirty="0"/>
              <a:t>Horizon-Amgen</a:t>
            </a:r>
          </a:p>
          <a:p>
            <a:pPr lvl="1"/>
            <a:r>
              <a:rPr lang="en-US" dirty="0"/>
              <a:t>Sanofi-Maze</a:t>
            </a:r>
          </a:p>
          <a:p>
            <a:pPr lvl="1"/>
            <a:endParaRPr lang="en-US" dirty="0"/>
          </a:p>
          <a:p>
            <a:r>
              <a:rPr lang="en-US" dirty="0"/>
              <a:t>Serial acquisition</a:t>
            </a:r>
          </a:p>
          <a:p>
            <a:pPr lvl="1"/>
            <a:r>
              <a:rPr lang="en-US" dirty="0"/>
              <a:t>Numerous small mergers leading to large changes in market power</a:t>
            </a:r>
          </a:p>
        </p:txBody>
      </p:sp>
    </p:spTree>
    <p:extLst>
      <p:ext uri="{BB962C8B-B14F-4D97-AF65-F5344CB8AC3E}">
        <p14:creationId xmlns:p14="http://schemas.microsoft.com/office/powerpoint/2010/main" val="1385888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FTC actions in healthcare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Privacy breach cases</a:t>
            </a:r>
          </a:p>
          <a:p>
            <a:r>
              <a:rPr lang="en-US" dirty="0"/>
              <a:t>Increase healthcare company liability for data breaches</a:t>
            </a:r>
          </a:p>
          <a:p>
            <a:r>
              <a:rPr lang="en-US" dirty="0"/>
              <a:t>Ensure healthcare companies do not use health data for advertising or without consumer consent</a:t>
            </a:r>
          </a:p>
          <a:p>
            <a:pPr lvl="1"/>
            <a:r>
              <a:rPr lang="en-US" dirty="0"/>
              <a:t>Part of current collapse of 23andme</a:t>
            </a:r>
          </a:p>
        </p:txBody>
      </p:sp>
    </p:spTree>
    <p:extLst>
      <p:ext uri="{BB962C8B-B14F-4D97-AF65-F5344CB8AC3E}">
        <p14:creationId xmlns:p14="http://schemas.microsoft.com/office/powerpoint/2010/main" val="12108125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Goodman, Peter S. </a:t>
            </a:r>
            <a:r>
              <a:rPr lang="en-US" i="1" dirty="0"/>
              <a:t>How the World Ran Out of Everything: Inside the Global Supply Chain</a:t>
            </a:r>
            <a:r>
              <a:rPr lang="en-US" dirty="0"/>
              <a:t>. HarperCollins, 2024.</a:t>
            </a:r>
          </a:p>
          <a:p>
            <a:r>
              <a:rPr lang="en-US" dirty="0"/>
              <a:t>Robin Brooks, Peter R. </a:t>
            </a:r>
            <a:r>
              <a:rPr lang="en-US" dirty="0" err="1"/>
              <a:t>Orszag</a:t>
            </a:r>
            <a:r>
              <a:rPr lang="en-US" dirty="0"/>
              <a:t>, and William E. Murdock III. </a:t>
            </a:r>
            <a:r>
              <a:rPr lang="en-US" i="1" dirty="0"/>
              <a:t>COVID-19 inflation was a supply shock.</a:t>
            </a:r>
            <a:r>
              <a:rPr lang="en-US" dirty="0"/>
              <a:t> Brookings, August 15, 2024 https://www.brookings.edu/articles/covid-19-inflation-was-a-supply-shock</a:t>
            </a:r>
          </a:p>
        </p:txBody>
      </p:sp>
    </p:spTree>
    <p:extLst>
      <p:ext uri="{BB962C8B-B14F-4D97-AF65-F5344CB8AC3E}">
        <p14:creationId xmlns:p14="http://schemas.microsoft.com/office/powerpoint/2010/main" val="2231771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JIT/lean production and consultancy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Just in time</a:t>
            </a:r>
          </a:p>
          <a:p>
            <a:pPr lvl="1"/>
            <a:r>
              <a:rPr lang="en-US" dirty="0"/>
              <a:t>Manage production like supermarket manages milk</a:t>
            </a:r>
          </a:p>
          <a:p>
            <a:r>
              <a:rPr lang="en-US" dirty="0"/>
              <a:t>Lean production</a:t>
            </a:r>
          </a:p>
          <a:p>
            <a:pPr lvl="1"/>
            <a:r>
              <a:rPr lang="en-US" dirty="0"/>
              <a:t>Liquidate inventory also drives short term returns for leadership and stock holders</a:t>
            </a:r>
          </a:p>
          <a:p>
            <a:r>
              <a:rPr lang="en-US" dirty="0"/>
              <a:t>Lean Taliban</a:t>
            </a:r>
          </a:p>
          <a:p>
            <a:pPr lvl="1"/>
            <a:r>
              <a:rPr lang="en-US" dirty="0"/>
              <a:t>McKenzie consultants push for lean inventory and lean workforce</a:t>
            </a:r>
          </a:p>
          <a:p>
            <a:pPr lvl="2"/>
            <a:r>
              <a:rPr lang="en-US" dirty="0"/>
              <a:t>Culture within the consultancy became conformist to these ideas and consultants who disagreed were pushed into less favorable assignments</a:t>
            </a:r>
          </a:p>
        </p:txBody>
      </p:sp>
    </p:spTree>
    <p:extLst>
      <p:ext uri="{BB962C8B-B14F-4D97-AF65-F5344CB8AC3E}">
        <p14:creationId xmlns:p14="http://schemas.microsoft.com/office/powerpoint/2010/main" val="105098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Share price vs profitability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Return on assets</a:t>
            </a:r>
          </a:p>
          <a:p>
            <a:pPr lvl="1"/>
            <a:r>
              <a:rPr lang="en-US" dirty="0"/>
              <a:t>Hold shipments that arrive near quarterly reports</a:t>
            </a:r>
          </a:p>
          <a:p>
            <a:r>
              <a:rPr lang="en-US" dirty="0"/>
              <a:t>Optimize system on share price</a:t>
            </a:r>
          </a:p>
          <a:p>
            <a:pPr lvl="1"/>
            <a:r>
              <a:rPr lang="en-US" dirty="0"/>
              <a:t>Political and donor class may be driven by share price</a:t>
            </a:r>
          </a:p>
          <a:p>
            <a:pPr lvl="1"/>
            <a:r>
              <a:rPr lang="en-US" dirty="0"/>
              <a:t>Works more for investors than full economy </a:t>
            </a:r>
          </a:p>
          <a:p>
            <a:pPr lvl="1"/>
            <a:endParaRPr lang="en-US" dirty="0"/>
          </a:p>
          <a:p>
            <a:r>
              <a:rPr lang="en-US" dirty="0"/>
              <a:t>Share price is a function on current profit and estimated future profits</a:t>
            </a:r>
          </a:p>
          <a:p>
            <a:r>
              <a:rPr lang="en-US" dirty="0"/>
              <a:t>Estimated future profit is a function of company policy and market share</a:t>
            </a:r>
          </a:p>
          <a:p>
            <a:pPr lvl="1"/>
            <a:r>
              <a:rPr lang="en-US" dirty="0"/>
              <a:t>But high market share may not be socially optimal</a:t>
            </a:r>
          </a:p>
          <a:p>
            <a:pPr lvl="1"/>
            <a:r>
              <a:rPr lang="en-US" dirty="0"/>
              <a:t>And company policies valued by the market</a:t>
            </a:r>
          </a:p>
          <a:p>
            <a:pPr lvl="2"/>
            <a:r>
              <a:rPr lang="en-US" dirty="0"/>
              <a:t>May not be indicators of future profit</a:t>
            </a:r>
          </a:p>
          <a:p>
            <a:pPr lvl="2"/>
            <a:r>
              <a:rPr lang="en-US" dirty="0"/>
              <a:t>May not be socially optimal</a:t>
            </a:r>
          </a:p>
        </p:txBody>
      </p:sp>
    </p:spTree>
    <p:extLst>
      <p:ext uri="{BB962C8B-B14F-4D97-AF65-F5344CB8AC3E}">
        <p14:creationId xmlns:p14="http://schemas.microsoft.com/office/powerpoint/2010/main" val="2628837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Covid</a:t>
            </a:r>
            <a:r>
              <a:rPr lang="en-US" dirty="0"/>
              <a:t> supply shock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157"/>
          </a:xfrm>
        </p:spPr>
        <p:txBody>
          <a:bodyPr>
            <a:normAutofit/>
          </a:bodyPr>
          <a:lstStyle/>
          <a:p>
            <a:r>
              <a:rPr lang="en-US" dirty="0"/>
              <a:t>The pandemic made social distancing necessary, requiring large parts of the economy to be shut down. As a result, the fall in economic activity was deeper and more abrupt than during the Great Recession</a:t>
            </a:r>
          </a:p>
          <a:p>
            <a:r>
              <a:rPr lang="en-US" dirty="0"/>
              <a:t>Massive size of supply chain disruptions during COVID-19, which rivaled in magnitude what Japan saw after the Fukushima nuclear disaster in 2011, only that COVID-19 supply disruptions were worldwide and lasted far longer</a:t>
            </a:r>
          </a:p>
          <a:p>
            <a:r>
              <a:rPr lang="en-US" dirty="0"/>
              <a:t>Price of outputs rose more than input prices</a:t>
            </a:r>
          </a:p>
          <a:p>
            <a:pPr lvl="1"/>
            <a:r>
              <a:rPr lang="en-US" dirty="0"/>
              <a:t>Raised markups/raised margins</a:t>
            </a:r>
          </a:p>
          <a:p>
            <a:pPr lvl="1"/>
            <a:r>
              <a:rPr lang="en-US" dirty="0"/>
              <a:t>Preserve inventory to avoid future shortages</a:t>
            </a:r>
          </a:p>
          <a:p>
            <a:r>
              <a:rPr lang="en-US" dirty="0"/>
              <a:t>Margins slow to return to normal</a:t>
            </a:r>
          </a:p>
        </p:txBody>
      </p:sp>
    </p:spTree>
    <p:extLst>
      <p:ext uri="{BB962C8B-B14F-4D97-AF65-F5344CB8AC3E}">
        <p14:creationId xmlns:p14="http://schemas.microsoft.com/office/powerpoint/2010/main" val="291818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Margins slow to return to normal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Figure 5. Z-scores for the US manufacturing PMI for delivery times, input prices, and output pri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8072" y="1437312"/>
            <a:ext cx="5855855" cy="5127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6519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Meatpacking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017655" cy="4351338"/>
          </a:xfrm>
        </p:spPr>
        <p:txBody>
          <a:bodyPr/>
          <a:lstStyle/>
          <a:p>
            <a:r>
              <a:rPr lang="en-US" dirty="0"/>
              <a:t>Lean manufacturing and </a:t>
            </a:r>
            <a:r>
              <a:rPr lang="en-US" dirty="0" err="1"/>
              <a:t>monopsonistic</a:t>
            </a:r>
            <a:r>
              <a:rPr lang="en-US" dirty="0"/>
              <a:t> hiring led to meat packers being especially hard hit in </a:t>
            </a:r>
            <a:r>
              <a:rPr lang="en-US" dirty="0" err="1"/>
              <a:t>Covid</a:t>
            </a:r>
            <a:endParaRPr lang="en-US" dirty="0"/>
          </a:p>
          <a:p>
            <a:pPr lvl="1"/>
            <a:r>
              <a:rPr lang="en-US" dirty="0"/>
              <a:t>Meat packers were denied social protection during early days of crisis as essential workers</a:t>
            </a:r>
          </a:p>
          <a:p>
            <a:endParaRPr lang="en-US" dirty="0"/>
          </a:p>
        </p:txBody>
      </p:sp>
      <p:pic>
        <p:nvPicPr>
          <p:cNvPr id="2052" name="Picture 4" descr="USDA ERS - The Meatpacking Industry in Rural America During the COVID-19  Pandemi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254" y="1690688"/>
            <a:ext cx="5913219" cy="4728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5175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Monopsony and market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3" y="1825624"/>
            <a:ext cx="4756727" cy="4879975"/>
          </a:xfrm>
        </p:spPr>
        <p:txBody>
          <a:bodyPr>
            <a:normAutofit/>
          </a:bodyPr>
          <a:lstStyle/>
          <a:p>
            <a:r>
              <a:rPr lang="en-US" dirty="0"/>
              <a:t>Econ 101:</a:t>
            </a:r>
          </a:p>
          <a:p>
            <a:pPr lvl="1"/>
            <a:r>
              <a:rPr lang="en-US" dirty="0"/>
              <a:t>In a monopoly, output goes down and prices go up</a:t>
            </a:r>
          </a:p>
          <a:p>
            <a:pPr lvl="1"/>
            <a:r>
              <a:rPr lang="en-US" dirty="0"/>
              <a:t>In fact, whenever a producer has high market power, this can be the case</a:t>
            </a:r>
          </a:p>
          <a:p>
            <a:pPr lvl="2"/>
            <a:r>
              <a:rPr lang="en-US" dirty="0"/>
              <a:t>High market power means that negotiating between buyers and sellers favors seller, so seller has increased ability to set price</a:t>
            </a:r>
          </a:p>
          <a:p>
            <a:pPr lvl="1"/>
            <a:r>
              <a:rPr lang="en-US" dirty="0"/>
              <a:t>Monopsony is a monopoly in a labor market, where only one hirer is present</a:t>
            </a:r>
          </a:p>
          <a:p>
            <a:pPr lvl="2"/>
            <a:r>
              <a:rPr lang="en-US" dirty="0"/>
              <a:t>Very common in healthcare</a:t>
            </a:r>
          </a:p>
          <a:p>
            <a:pPr lvl="1"/>
            <a:endParaRPr lang="en-US" dirty="0"/>
          </a:p>
        </p:txBody>
      </p:sp>
      <p:pic>
        <p:nvPicPr>
          <p:cNvPr id="3074" name="Picture 2" descr="A primer on monopsony power: Its causes, consequences, and implications for  U.S. workers and economic growth - Equitable Growt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209" y="1872753"/>
            <a:ext cx="6893791" cy="4304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270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Mergers and market power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Intersects with production with high market power</a:t>
            </a:r>
          </a:p>
          <a:p>
            <a:pPr lvl="1"/>
            <a:r>
              <a:rPr lang="en-US" dirty="0"/>
              <a:t>Robert Bork said no merger should be opposed so long as it doesn’t raise prices</a:t>
            </a:r>
          </a:p>
          <a:p>
            <a:pPr lvl="1"/>
            <a:r>
              <a:rPr lang="en-US" dirty="0"/>
              <a:t>Lina Khan at the FTC is real change to this approach</a:t>
            </a:r>
          </a:p>
          <a:p>
            <a:r>
              <a:rPr lang="en-US" dirty="0"/>
              <a:t>Price setters have raised prices for consumers while lowering prices for inputs</a:t>
            </a:r>
          </a:p>
          <a:p>
            <a:pPr lvl="1"/>
            <a:r>
              <a:rPr lang="en-US" dirty="0"/>
              <a:t>Captive contracts for production chains</a:t>
            </a:r>
          </a:p>
          <a:p>
            <a:r>
              <a:rPr lang="en-US" dirty="0"/>
              <a:t>Direct to consumer as a workaround</a:t>
            </a:r>
          </a:p>
          <a:p>
            <a:pPr lvl="1"/>
            <a:r>
              <a:rPr lang="en-US" dirty="0"/>
              <a:t>Pharmacies and Providers opting out of insurance</a:t>
            </a:r>
          </a:p>
          <a:p>
            <a:pPr lvl="1"/>
            <a:r>
              <a:rPr lang="en-US" dirty="0"/>
              <a:t>Struggle to be efficient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47143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Lessons? from </a:t>
            </a:r>
            <a:r>
              <a:rPr lang="en-US" dirty="0" err="1"/>
              <a:t>Covid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830455" cy="472295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McKenzie’s lean production policies had added benefit of creating scarcity</a:t>
            </a:r>
          </a:p>
          <a:p>
            <a:r>
              <a:rPr lang="en-US" dirty="0"/>
              <a:t>Engineered scarcity means that shocks tend to increase profits</a:t>
            </a:r>
          </a:p>
          <a:p>
            <a:r>
              <a:rPr lang="en-US" dirty="0"/>
              <a:t>Anxiety gives cartels more pricing power – can’t miss deadlines in shipping, for example</a:t>
            </a:r>
          </a:p>
          <a:p>
            <a:pPr lvl="1"/>
            <a:r>
              <a:rPr lang="en-US" dirty="0"/>
              <a:t>Handler charges added to shipments in order to ensure on time delivery</a:t>
            </a:r>
          </a:p>
          <a:p>
            <a:pPr lvl="1"/>
            <a:r>
              <a:rPr lang="en-US" dirty="0"/>
              <a:t>Government regulators afraid of corporate power</a:t>
            </a:r>
          </a:p>
          <a:p>
            <a:pPr lvl="2"/>
            <a:r>
              <a:rPr lang="en-US" dirty="0"/>
              <a:t>Resulting in more market power, reduced safety for labor</a:t>
            </a:r>
          </a:p>
          <a:p>
            <a:endParaRPr lang="en-US" dirty="0"/>
          </a:p>
          <a:p>
            <a:r>
              <a:rPr lang="en-US" dirty="0"/>
              <a:t>Captive contracts for labor</a:t>
            </a:r>
          </a:p>
          <a:p>
            <a:pPr lvl="1"/>
            <a:r>
              <a:rPr lang="en-US" dirty="0"/>
              <a:t>Service contracts tied to training</a:t>
            </a:r>
          </a:p>
          <a:p>
            <a:pPr lvl="1"/>
            <a:r>
              <a:rPr lang="en-US" dirty="0"/>
              <a:t>Increase turnover</a:t>
            </a:r>
          </a:p>
          <a:p>
            <a:pPr lvl="2"/>
            <a:r>
              <a:rPr lang="en-US" dirty="0"/>
              <a:t>Also pushing regulators to lower restrictions on laborers such as age, training</a:t>
            </a:r>
          </a:p>
        </p:txBody>
      </p:sp>
      <p:pic>
        <p:nvPicPr>
          <p:cNvPr id="4" name="Picture 2" descr="Figure 5. Z-scores for the US manufacturing PMI for delivery times, input prices, and output pric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5757" y="1690688"/>
            <a:ext cx="4586098" cy="4016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668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dcmitype/"/>
    <ds:schemaRef ds:uri="7f18ec10-a743-4c21-91d9-69d297feae2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7885</TotalTime>
  <Words>907</Words>
  <Application>Microsoft Office PowerPoint</Application>
  <PresentationFormat>Widescreen</PresentationFormat>
  <Paragraphs>111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Risk Management and Insurance</vt:lpstr>
      <vt:lpstr>JIT/lean production and consultancy</vt:lpstr>
      <vt:lpstr>Share price vs profitability</vt:lpstr>
      <vt:lpstr>Covid supply shock</vt:lpstr>
      <vt:lpstr>Margins slow to return to normal</vt:lpstr>
      <vt:lpstr>Meatpacking</vt:lpstr>
      <vt:lpstr>Monopsony and market power</vt:lpstr>
      <vt:lpstr>Mergers and market power</vt:lpstr>
      <vt:lpstr>Lessons? from Covid</vt:lpstr>
      <vt:lpstr>Lessons from Covid</vt:lpstr>
      <vt:lpstr>Government response</vt:lpstr>
      <vt:lpstr>Federal Trade Commission (FTC)</vt:lpstr>
      <vt:lpstr>FTC actions in healthcare</vt:lpstr>
      <vt:lpstr>FTC actions in healthcare</vt:lpstr>
      <vt:lpstr>FTC actions in healthcare</vt:lpstr>
      <vt:lpstr>FTC actions in healthcare</vt:lpstr>
      <vt:lpstr>Sources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Murphy, Shane M</cp:lastModifiedBy>
  <cp:revision>69</cp:revision>
  <dcterms:created xsi:type="dcterms:W3CDTF">2024-08-26T13:44:35Z</dcterms:created>
  <dcterms:modified xsi:type="dcterms:W3CDTF">2024-10-08T17:59:04Z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