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7"/>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05" d="100"/>
          <a:sy n="105" d="100"/>
        </p:scale>
        <p:origin x="117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52">
            <a:extLst>
              <a:ext uri="{FF2B5EF4-FFF2-40B4-BE49-F238E27FC236}">
                <a16:creationId xmlns:a16="http://schemas.microsoft.com/office/drawing/2014/main" id="{091BE24F-B775-A24E-8BFD-939AE17D9F8D}"/>
              </a:ext>
            </a:extLst>
          </p:cNvPr>
          <p:cNvSpPr>
            <a:spLocks noGrp="1" noRot="1" noChangeAspect="1"/>
          </p:cNvSpPr>
          <p:nvPr>
            <p:ph type="sldImg" idx="2"/>
          </p:nvPr>
        </p:nvSpPr>
        <p:spPr>
          <a:xfrm>
            <a:off x="1143000" y="685800"/>
            <a:ext cx="4572000" cy="3429000"/>
          </a:xfrm>
          <a:prstGeom prst="rect">
            <a:avLst/>
          </a:prstGeom>
          <a:noFill/>
          <a:ln>
            <a:noFill/>
            <a:prstDash val="solid"/>
          </a:ln>
        </p:spPr>
      </p:sp>
      <p:sp>
        <p:nvSpPr>
          <p:cNvPr id="3" name="Shape 53">
            <a:extLst>
              <a:ext uri="{FF2B5EF4-FFF2-40B4-BE49-F238E27FC236}">
                <a16:creationId xmlns:a16="http://schemas.microsoft.com/office/drawing/2014/main" id="{9844EEF4-F88E-5248-832F-20C69086CD96}"/>
              </a:ext>
            </a:extLst>
          </p:cNvPr>
          <p:cNvSpPr txBox="1">
            <a:spLocks noGrp="1"/>
          </p:cNvSpPr>
          <p:nvPr>
            <p:ph type="body" sz="quarter" idx="3"/>
          </p:nvPr>
        </p:nvSpPr>
        <p:spPr>
          <a:xfrm>
            <a:off x="914400" y="4343400"/>
            <a:ext cx="5029200" cy="4114800"/>
          </a:xfrm>
          <a:prstGeom prst="rect">
            <a:avLst/>
          </a:prstGeom>
          <a:noFill/>
          <a:ln>
            <a:noFill/>
          </a:ln>
        </p:spPr>
        <p:txBody>
          <a:bodyPr vert="horz" wrap="square" lIns="91440" tIns="45720" rIns="91440" bIns="45720" anchor="t" anchorCtr="0" compatLnSpc="1">
            <a:noAutofit/>
          </a:bodyPr>
          <a:lstStyle/>
          <a:p>
            <a:pPr lvl="0"/>
            <a:endParaRPr lang="en-US"/>
          </a:p>
        </p:txBody>
      </p:sp>
    </p:spTree>
    <p:extLst>
      <p:ext uri="{BB962C8B-B14F-4D97-AF65-F5344CB8AC3E}">
        <p14:creationId xmlns:p14="http://schemas.microsoft.com/office/powerpoint/2010/main" val="1046176791"/>
      </p:ext>
    </p:extLst>
  </p:cSld>
  <p:clrMap bg1="lt1" tx1="dk1" bg2="lt2" tx2="dk2" accent1="accent1" accent2="accent2" accent3="accent3" accent4="accent4" accent5="accent5" accent6="accent6" hlink="hlink" folHlink="folHlink"/>
  <p:notesStyle>
    <a:lvl1pPr marL="0" marR="0" lvl="0" indent="0" defTabSz="914400" rtl="0" fontAlgn="auto" hangingPunct="1">
      <a:lnSpc>
        <a:spcPct val="100000"/>
      </a:lnSpc>
      <a:spcBef>
        <a:spcPts val="400"/>
      </a:spcBef>
      <a:spcAft>
        <a:spcPts val="0"/>
      </a:spcAft>
      <a:buNone/>
      <a:tabLst/>
      <a:defRPr lang="en-US" sz="1200" b="0" i="0" u="none" strike="noStrike" kern="0" cap="none" spc="0" baseline="0">
        <a:solidFill>
          <a:srgbClr val="000000"/>
        </a:solidFill>
        <a:uFillTx/>
        <a:latin typeface="Arial"/>
        <a:ea typeface="Arial"/>
        <a:cs typeface="Arial"/>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719344C-9763-064A-A437-89A2E35E84B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A06E7C4-941E-5F41-8BD2-B476CEBBFC1D}"/>
              </a:ext>
            </a:extLst>
          </p:cNvPr>
          <p:cNvSpPr txBox="1">
            <a:spLocks noGrp="1"/>
          </p:cNvSpPr>
          <p:nvPr>
            <p:ph type="body" sz="quarter"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DF7B5EB-6EB0-5A47-8175-8A3D3E84A18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8F8E7AC-79AB-EC4A-8E8A-BD5B5C6DB6BD}"/>
              </a:ext>
            </a:extLst>
          </p:cNvPr>
          <p:cNvSpPr txBox="1">
            <a:spLocks noGrp="1"/>
          </p:cNvSpPr>
          <p:nvPr>
            <p:ph type="body" sz="quarter"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20D89B9-98ED-D745-B71B-62BD3F7112C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6B2E4AC-8F6C-7844-9628-7895CF9ACA2B}"/>
              </a:ext>
            </a:extLst>
          </p:cNvPr>
          <p:cNvSpPr txBox="1">
            <a:spLocks noGrp="1"/>
          </p:cNvSpPr>
          <p:nvPr>
            <p:ph type="body" sz="quarter"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4ADE92A-2F86-5947-973E-4C9C10C2F07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978DEAA-9B7B-C742-81D2-E12CB71B414E}"/>
              </a:ext>
            </a:extLst>
          </p:cNvPr>
          <p:cNvSpPr txBox="1">
            <a:spLocks noGrp="1"/>
          </p:cNvSpPr>
          <p:nvPr>
            <p:ph type="body" sz="quarter" idx="1"/>
          </p:nvPr>
        </p:nvSpPr>
        <p:spPr/>
        <p:txBody>
          <a:bodyPr/>
          <a:lstStyle/>
          <a:p>
            <a:pPr lvl="0"/>
            <a:r>
              <a:rPr lang="en-US"/>
              <a:t>We are a growing department. Demand for the finance major has accelerated in recent years. We are actively hiring faculty.</a:t>
            </a:r>
          </a:p>
          <a:p>
            <a:pPr lvl="0"/>
            <a:r>
              <a:rPr lang="en-US"/>
              <a:t>We use adjuncts in strategic ways (not to cut costs). For example, we have adjuncts who are lawyers, insurance executives and medical professionals.  We are actively expanding across the CT, with courses in Hartford and Waterbury.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F715A8E-2A53-AA4B-850D-97DE3CA60FD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6A9B0D7-DCAB-4743-9D90-4AF515A5503E}"/>
              </a:ext>
            </a:extLst>
          </p:cNvPr>
          <p:cNvSpPr txBox="1">
            <a:spLocks noGrp="1"/>
          </p:cNvSpPr>
          <p:nvPr>
            <p:ph type="body" sz="quarter" idx="1"/>
          </p:nvPr>
        </p:nvSpPr>
        <p:spPr/>
        <p:txBody>
          <a:bodyPr/>
          <a:lstStyle/>
          <a:p>
            <a:pPr lvl="0"/>
            <a:r>
              <a:rPr lang="en-US"/>
              <a:t>We are a believer in teaching “traditional” skills BUT we ensure that these skills are used in real world applications. BUT, and we want to emphasize this, Finance is not simply math and statistics – there is a place in finance for all types of students – the subject is so broad.</a:t>
            </a:r>
          </a:p>
          <a:p>
            <a:pPr lvl="0"/>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3C5B9-A8B2-FE4A-AB2C-AB6DF17D784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D5DC436-3D79-544F-86F0-AD366921D141}"/>
              </a:ext>
            </a:extLst>
          </p:cNvPr>
          <p:cNvSpPr txBox="1">
            <a:spLocks noGrp="1"/>
          </p:cNvSpPr>
          <p:nvPr>
            <p:ph type="body" sz="quarter"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7411636-7EF5-7B4A-8E9A-3524C8ABCF9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59F1375-42F7-6848-BDB7-C5B46C1B7AAB}"/>
              </a:ext>
            </a:extLst>
          </p:cNvPr>
          <p:cNvSpPr txBox="1">
            <a:spLocks noGrp="1"/>
          </p:cNvSpPr>
          <p:nvPr>
            <p:ph type="body" sz="quarter"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A031C2-37CF-9D43-A8DE-39F63E64DE9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F87DE1A-5795-6B48-9924-A6AE06B8F863}"/>
              </a:ext>
            </a:extLst>
          </p:cNvPr>
          <p:cNvSpPr txBox="1">
            <a:spLocks noGrp="1"/>
          </p:cNvSpPr>
          <p:nvPr>
            <p:ph type="body" sz="quarter"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2DADEFA-F9FC-FB43-AC4A-29746AD6CB7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5291D6-C1C5-9548-84A3-0E7E6FA454EA}"/>
              </a:ext>
            </a:extLst>
          </p:cNvPr>
          <p:cNvSpPr txBox="1">
            <a:spLocks noGrp="1"/>
          </p:cNvSpPr>
          <p:nvPr>
            <p:ph type="body" sz="quarter"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038526D-C7A2-314D-86BB-6FCD56435B4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45DC8A0-C65B-1A40-B0D8-15B7A5A036FC}"/>
              </a:ext>
            </a:extLst>
          </p:cNvPr>
          <p:cNvSpPr txBox="1">
            <a:spLocks noGrp="1"/>
          </p:cNvSpPr>
          <p:nvPr>
            <p:ph type="body" sz="quarter"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7E8AFBE-7237-3343-BCB9-F4591E29E59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E130019-6BF3-C94B-BE49-B31E2B857FF9}"/>
              </a:ext>
            </a:extLst>
          </p:cNvPr>
          <p:cNvSpPr txBox="1">
            <a:spLocks noGrp="1"/>
          </p:cNvSpPr>
          <p:nvPr>
            <p:ph type="body" sz="quarter"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efault">
    <p:spTree>
      <p:nvGrpSpPr>
        <p:cNvPr id="1" name=""/>
        <p:cNvGrpSpPr/>
        <p:nvPr/>
      </p:nvGrpSpPr>
      <p:grpSpPr>
        <a:xfrm>
          <a:off x="0" y="0"/>
          <a:ext cx="0" cy="0"/>
          <a:chOff x="0" y="0"/>
          <a:chExt cx="0" cy="0"/>
        </a:xfrm>
      </p:grpSpPr>
      <p:grpSp>
        <p:nvGrpSpPr>
          <p:cNvPr id="2" name="Group 34">
            <a:extLst>
              <a:ext uri="{FF2B5EF4-FFF2-40B4-BE49-F238E27FC236}">
                <a16:creationId xmlns:a16="http://schemas.microsoft.com/office/drawing/2014/main" id="{208FF18D-7BBA-C944-AA33-66EEA91E0F55}"/>
              </a:ext>
            </a:extLst>
          </p:cNvPr>
          <p:cNvGrpSpPr/>
          <p:nvPr/>
        </p:nvGrpSpPr>
        <p:grpSpPr>
          <a:xfrm>
            <a:off x="-54" y="0"/>
            <a:ext cx="9144008" cy="6858000"/>
            <a:chOff x="-54" y="0"/>
            <a:chExt cx="9144008" cy="6858000"/>
          </a:xfrm>
        </p:grpSpPr>
        <p:sp>
          <p:nvSpPr>
            <p:cNvPr id="3" name="Shape 21">
              <a:extLst>
                <a:ext uri="{FF2B5EF4-FFF2-40B4-BE49-F238E27FC236}">
                  <a16:creationId xmlns:a16="http://schemas.microsoft.com/office/drawing/2014/main" id="{15A2F0BE-A8B4-7244-8405-3BC85C6E6600}"/>
                </a:ext>
              </a:extLst>
            </p:cNvPr>
            <p:cNvSpPr/>
            <p:nvPr/>
          </p:nvSpPr>
          <p:spPr>
            <a:xfrm>
              <a:off x="-54" y="0"/>
              <a:ext cx="3505206" cy="6858000"/>
            </a:xfrm>
            <a:prstGeom prst="rect">
              <a:avLst/>
            </a:prstGeom>
            <a:gradFill>
              <a:gsLst>
                <a:gs pos="0">
                  <a:srgbClr val="CCCCE5"/>
                </a:gs>
                <a:gs pos="100000">
                  <a:srgbClr val="FFFFFF"/>
                </a:gs>
              </a:gsLst>
              <a:lin ang="0"/>
            </a:gradFill>
            <a:ln cap="flat">
              <a:noFill/>
              <a:prstDash val="solid"/>
            </a:ln>
          </p:spPr>
          <p:txBody>
            <a:bodyPr vert="horz" wrap="square" lIns="45720" tIns="45720" rIns="45720" bIns="45720" anchor="ctr" anchorCtr="1" compatLnSpc="1">
              <a:noAutofit/>
            </a:bodyPr>
            <a:lstStyle/>
            <a:p>
              <a:pPr marL="0" marR="0" lvl="0" indent="0" algn="ctr" defTabSz="914400" rtl="0" fontAlgn="auto" hangingPunct="0">
                <a:lnSpc>
                  <a:spcPct val="80000"/>
                </a:lnSpc>
                <a:spcBef>
                  <a:spcPts val="0"/>
                </a:spcBef>
                <a:spcAft>
                  <a:spcPts val="0"/>
                </a:spcAft>
                <a:buNone/>
                <a:tabLst/>
                <a:defRPr sz="2400" b="0" i="0" u="none" strike="noStrike" kern="0" cap="none" spc="0" baseline="0">
                  <a:solidFill>
                    <a:srgbClr val="000000"/>
                  </a:solidFill>
                  <a:uFillTx/>
                  <a:latin typeface="Times New Roman"/>
                  <a:ea typeface="Times New Roman"/>
                  <a:cs typeface="Times New Roman"/>
                </a:defRPr>
              </a:pPr>
              <a:endParaRPr lang="en-US" sz="2400" b="0" i="0" u="none" strike="noStrike" kern="0" cap="none" spc="0" baseline="0">
                <a:solidFill>
                  <a:srgbClr val="000000"/>
                </a:solidFill>
                <a:uFillTx/>
                <a:latin typeface="Times New Roman"/>
                <a:ea typeface="Times New Roman"/>
                <a:cs typeface="Times New Roman"/>
              </a:endParaRPr>
            </a:p>
          </p:txBody>
        </p:sp>
        <p:sp>
          <p:nvSpPr>
            <p:cNvPr id="4" name="Shape 22">
              <a:extLst>
                <a:ext uri="{FF2B5EF4-FFF2-40B4-BE49-F238E27FC236}">
                  <a16:creationId xmlns:a16="http://schemas.microsoft.com/office/drawing/2014/main" id="{0BB42EC4-BDAB-634D-9BBB-DDFF001B954A}"/>
                </a:ext>
              </a:extLst>
            </p:cNvPr>
            <p:cNvSpPr/>
            <p:nvPr/>
          </p:nvSpPr>
          <p:spPr>
            <a:xfrm>
              <a:off x="1716036" y="1690689"/>
              <a:ext cx="7427918" cy="2533656"/>
            </a:xfrm>
            <a:prstGeom prst="rect">
              <a:avLst/>
            </a:prstGeom>
            <a:solidFill>
              <a:srgbClr val="00007D"/>
            </a:solidFill>
            <a:ln cap="flat">
              <a:noFill/>
              <a:prstDash val="solid"/>
            </a:ln>
          </p:spPr>
          <p:txBody>
            <a:bodyPr vert="horz" wrap="square" lIns="45720" tIns="45720" rIns="45720" bIns="45720" anchor="t" anchorCtr="1" compatLnSpc="1">
              <a:noAutofit/>
            </a:bodyPr>
            <a:lstStyle/>
            <a:p>
              <a:pPr marL="0" marR="0" lvl="0" indent="0" algn="ctr" defTabSz="914400" rtl="0" fontAlgn="auto" hangingPunct="0">
                <a:lnSpc>
                  <a:spcPct val="80000"/>
                </a:lnSpc>
                <a:spcBef>
                  <a:spcPts val="0"/>
                </a:spcBef>
                <a:spcAft>
                  <a:spcPts val="0"/>
                </a:spcAft>
                <a:buNone/>
                <a:tabLst/>
                <a:defRPr sz="2400" b="0" i="0" u="none" strike="noStrike" kern="0" cap="none" spc="0" baseline="0">
                  <a:solidFill>
                    <a:srgbClr val="000000"/>
                  </a:solidFill>
                  <a:uFillTx/>
                  <a:latin typeface="Times New Roman"/>
                  <a:ea typeface="Times New Roman"/>
                  <a:cs typeface="Times New Roman"/>
                </a:defRPr>
              </a:pPr>
              <a:endParaRPr lang="en-US" sz="2400" b="0" i="0" u="none" strike="noStrike" kern="0" cap="none" spc="0" baseline="0">
                <a:solidFill>
                  <a:srgbClr val="000000"/>
                </a:solidFill>
                <a:uFillTx/>
                <a:latin typeface="Times New Roman"/>
                <a:ea typeface="Times New Roman"/>
                <a:cs typeface="Times New Roman"/>
              </a:endParaRPr>
            </a:p>
          </p:txBody>
        </p:sp>
        <p:grpSp>
          <p:nvGrpSpPr>
            <p:cNvPr id="5" name="Group 33">
              <a:extLst>
                <a:ext uri="{FF2B5EF4-FFF2-40B4-BE49-F238E27FC236}">
                  <a16:creationId xmlns:a16="http://schemas.microsoft.com/office/drawing/2014/main" id="{510802D9-6749-6948-AD79-DB2447AB05E6}"/>
                </a:ext>
              </a:extLst>
            </p:cNvPr>
            <p:cNvGrpSpPr/>
            <p:nvPr/>
          </p:nvGrpSpPr>
          <p:grpSpPr>
            <a:xfrm>
              <a:off x="-54" y="1066793"/>
              <a:ext cx="2867036" cy="3157551"/>
              <a:chOff x="-54" y="1066793"/>
              <a:chExt cx="2867036" cy="3157551"/>
            </a:xfrm>
          </p:grpSpPr>
          <p:sp>
            <p:nvSpPr>
              <p:cNvPr id="6" name="Shape 23">
                <a:extLst>
                  <a:ext uri="{FF2B5EF4-FFF2-40B4-BE49-F238E27FC236}">
                    <a16:creationId xmlns:a16="http://schemas.microsoft.com/office/drawing/2014/main" id="{5F9816A7-510E-4D42-A57A-1A09B8D45FFD}"/>
                  </a:ext>
                </a:extLst>
              </p:cNvPr>
              <p:cNvSpPr/>
              <p:nvPr/>
            </p:nvSpPr>
            <p:spPr>
              <a:xfrm>
                <a:off x="573036" y="3582984"/>
                <a:ext cx="576264" cy="641360"/>
              </a:xfrm>
              <a:prstGeom prst="rect">
                <a:avLst/>
              </a:prstGeom>
              <a:solidFill>
                <a:srgbClr val="9999CC"/>
              </a:solidFill>
              <a:ln cap="flat">
                <a:noFill/>
                <a:prstDash val="solid"/>
              </a:ln>
            </p:spPr>
            <p:txBody>
              <a:bodyPr vert="horz" wrap="square" lIns="45720" tIns="45720" rIns="45720" bIns="45720" anchor="t" anchorCtr="1" compatLnSpc="1">
                <a:noAutofit/>
              </a:bodyPr>
              <a:lstStyle/>
              <a:p>
                <a:pPr marL="0" marR="0" lvl="0" indent="0" algn="ctr" defTabSz="914400" rtl="0" fontAlgn="auto" hangingPunct="0">
                  <a:lnSpc>
                    <a:spcPct val="80000"/>
                  </a:lnSpc>
                  <a:spcBef>
                    <a:spcPts val="0"/>
                  </a:spcBef>
                  <a:spcAft>
                    <a:spcPts val="0"/>
                  </a:spcAft>
                  <a:buNone/>
                  <a:tabLst/>
                  <a:defRPr sz="2400" b="0" i="0" u="none" strike="noStrike" kern="0" cap="none" spc="0" baseline="0">
                    <a:solidFill>
                      <a:srgbClr val="000000"/>
                    </a:solidFill>
                    <a:uFillTx/>
                    <a:latin typeface="Times New Roman"/>
                    <a:ea typeface="Times New Roman"/>
                    <a:cs typeface="Times New Roman"/>
                  </a:defRPr>
                </a:pPr>
                <a:endParaRPr lang="en-US" sz="2400" b="0" i="0" u="none" strike="noStrike" kern="0" cap="none" spc="0" baseline="0">
                  <a:solidFill>
                    <a:srgbClr val="000000"/>
                  </a:solidFill>
                  <a:uFillTx/>
                  <a:latin typeface="Times New Roman"/>
                  <a:ea typeface="Times New Roman"/>
                  <a:cs typeface="Times New Roman"/>
                </a:endParaRPr>
              </a:p>
            </p:txBody>
          </p:sp>
          <p:sp>
            <p:nvSpPr>
              <p:cNvPr id="7" name="Shape 24">
                <a:extLst>
                  <a:ext uri="{FF2B5EF4-FFF2-40B4-BE49-F238E27FC236}">
                    <a16:creationId xmlns:a16="http://schemas.microsoft.com/office/drawing/2014/main" id="{3D08A179-71D6-114F-BD92-489154546417}"/>
                  </a:ext>
                </a:extLst>
              </p:cNvPr>
              <p:cNvSpPr/>
              <p:nvPr/>
            </p:nvSpPr>
            <p:spPr>
              <a:xfrm>
                <a:off x="1716036" y="1690679"/>
                <a:ext cx="574682" cy="642942"/>
              </a:xfrm>
              <a:prstGeom prst="rect">
                <a:avLst/>
              </a:prstGeom>
              <a:solidFill>
                <a:srgbClr val="CCCCE5"/>
              </a:solidFill>
              <a:ln cap="flat">
                <a:noFill/>
                <a:prstDash val="solid"/>
              </a:ln>
            </p:spPr>
            <p:txBody>
              <a:bodyPr vert="horz" wrap="square" lIns="45720" tIns="45720" rIns="45720" bIns="45720" anchor="t" anchorCtr="1" compatLnSpc="1">
                <a:noAutofit/>
              </a:bodyPr>
              <a:lstStyle/>
              <a:p>
                <a:pPr marL="0" marR="0" lvl="0" indent="0" algn="ctr" defTabSz="914400" rtl="0" fontAlgn="auto" hangingPunct="0">
                  <a:lnSpc>
                    <a:spcPct val="80000"/>
                  </a:lnSpc>
                  <a:spcBef>
                    <a:spcPts val="0"/>
                  </a:spcBef>
                  <a:spcAft>
                    <a:spcPts val="0"/>
                  </a:spcAft>
                  <a:buNone/>
                  <a:tabLst/>
                  <a:defRPr sz="2400" b="0" i="0" u="none" strike="noStrike" kern="0" cap="none" spc="0" baseline="0">
                    <a:solidFill>
                      <a:srgbClr val="000000"/>
                    </a:solidFill>
                    <a:uFillTx/>
                    <a:latin typeface="Times New Roman"/>
                    <a:ea typeface="Times New Roman"/>
                    <a:cs typeface="Times New Roman"/>
                  </a:defRPr>
                </a:pPr>
                <a:endParaRPr lang="en-US" sz="2400" b="0" i="0" u="none" strike="noStrike" kern="0" cap="none" spc="0" baseline="0">
                  <a:solidFill>
                    <a:srgbClr val="000000"/>
                  </a:solidFill>
                  <a:uFillTx/>
                  <a:latin typeface="Times New Roman"/>
                  <a:ea typeface="Times New Roman"/>
                  <a:cs typeface="Times New Roman"/>
                </a:endParaRPr>
              </a:p>
            </p:txBody>
          </p:sp>
          <p:sp>
            <p:nvSpPr>
              <p:cNvPr id="8" name="Shape 25">
                <a:extLst>
                  <a:ext uri="{FF2B5EF4-FFF2-40B4-BE49-F238E27FC236}">
                    <a16:creationId xmlns:a16="http://schemas.microsoft.com/office/drawing/2014/main" id="{2422DC57-65EE-E04B-B0AC-05A7CEACE055}"/>
                  </a:ext>
                </a:extLst>
              </p:cNvPr>
              <p:cNvSpPr/>
              <p:nvPr/>
            </p:nvSpPr>
            <p:spPr>
              <a:xfrm>
                <a:off x="2281190" y="1066793"/>
                <a:ext cx="585792" cy="635005"/>
              </a:xfrm>
              <a:prstGeom prst="rect">
                <a:avLst/>
              </a:prstGeom>
              <a:solidFill>
                <a:srgbClr val="CCCCE5"/>
              </a:solidFill>
              <a:ln cap="flat">
                <a:noFill/>
                <a:prstDash val="solid"/>
              </a:ln>
            </p:spPr>
            <p:txBody>
              <a:bodyPr vert="horz" wrap="square" lIns="45720" tIns="45720" rIns="45720" bIns="45720" anchor="t" anchorCtr="1" compatLnSpc="1">
                <a:noAutofit/>
              </a:bodyPr>
              <a:lstStyle/>
              <a:p>
                <a:pPr marL="0" marR="0" lvl="0" indent="0" algn="ctr" defTabSz="914400" rtl="0" fontAlgn="auto" hangingPunct="0">
                  <a:lnSpc>
                    <a:spcPct val="80000"/>
                  </a:lnSpc>
                  <a:spcBef>
                    <a:spcPts val="0"/>
                  </a:spcBef>
                  <a:spcAft>
                    <a:spcPts val="0"/>
                  </a:spcAft>
                  <a:buNone/>
                  <a:tabLst/>
                  <a:defRPr sz="2400" b="0" i="0" u="none" strike="noStrike" kern="0" cap="none" spc="0" baseline="0">
                    <a:solidFill>
                      <a:srgbClr val="000000"/>
                    </a:solidFill>
                    <a:uFillTx/>
                    <a:latin typeface="Times New Roman"/>
                    <a:ea typeface="Times New Roman"/>
                    <a:cs typeface="Times New Roman"/>
                  </a:defRPr>
                </a:pPr>
                <a:endParaRPr lang="en-US" sz="2400" b="0" i="0" u="none" strike="noStrike" kern="0" cap="none" spc="0" baseline="0">
                  <a:solidFill>
                    <a:srgbClr val="000000"/>
                  </a:solidFill>
                  <a:uFillTx/>
                  <a:latin typeface="Times New Roman"/>
                  <a:ea typeface="Times New Roman"/>
                  <a:cs typeface="Times New Roman"/>
                </a:endParaRPr>
              </a:p>
            </p:txBody>
          </p:sp>
          <p:sp>
            <p:nvSpPr>
              <p:cNvPr id="9" name="Shape 26">
                <a:extLst>
                  <a:ext uri="{FF2B5EF4-FFF2-40B4-BE49-F238E27FC236}">
                    <a16:creationId xmlns:a16="http://schemas.microsoft.com/office/drawing/2014/main" id="{281DB16F-186D-E040-B61D-D1E096AC8F71}"/>
                  </a:ext>
                </a:extLst>
              </p:cNvPr>
              <p:cNvSpPr/>
              <p:nvPr/>
            </p:nvSpPr>
            <p:spPr>
              <a:xfrm>
                <a:off x="1141363" y="3582984"/>
                <a:ext cx="584210" cy="641360"/>
              </a:xfrm>
              <a:prstGeom prst="rect">
                <a:avLst/>
              </a:prstGeom>
              <a:solidFill>
                <a:srgbClr val="00007D"/>
              </a:solidFill>
              <a:ln cap="flat">
                <a:noFill/>
                <a:prstDash val="solid"/>
              </a:ln>
            </p:spPr>
            <p:txBody>
              <a:bodyPr vert="horz" wrap="square" lIns="45720" tIns="45720" rIns="45720" bIns="45720" anchor="t" anchorCtr="1" compatLnSpc="1">
                <a:noAutofit/>
              </a:bodyPr>
              <a:lstStyle/>
              <a:p>
                <a:pPr marL="0" marR="0" lvl="0" indent="0" algn="ctr" defTabSz="914400" rtl="0" fontAlgn="auto" hangingPunct="0">
                  <a:lnSpc>
                    <a:spcPct val="80000"/>
                  </a:lnSpc>
                  <a:spcBef>
                    <a:spcPts val="0"/>
                  </a:spcBef>
                  <a:spcAft>
                    <a:spcPts val="0"/>
                  </a:spcAft>
                  <a:buNone/>
                  <a:tabLst/>
                  <a:defRPr sz="2400" b="0" i="0" u="none" strike="noStrike" kern="0" cap="none" spc="0" baseline="0">
                    <a:solidFill>
                      <a:srgbClr val="000000"/>
                    </a:solidFill>
                    <a:uFillTx/>
                    <a:latin typeface="Times New Roman"/>
                    <a:ea typeface="Times New Roman"/>
                    <a:cs typeface="Times New Roman"/>
                  </a:defRPr>
                </a:pPr>
                <a:endParaRPr lang="en-US" sz="2400" b="0" i="0" u="none" strike="noStrike" kern="0" cap="none" spc="0" baseline="0">
                  <a:solidFill>
                    <a:srgbClr val="000000"/>
                  </a:solidFill>
                  <a:uFillTx/>
                  <a:latin typeface="Times New Roman"/>
                  <a:ea typeface="Times New Roman"/>
                  <a:cs typeface="Times New Roman"/>
                </a:endParaRPr>
              </a:p>
            </p:txBody>
          </p:sp>
          <p:sp>
            <p:nvSpPr>
              <p:cNvPr id="10" name="Shape 27">
                <a:extLst>
                  <a:ext uri="{FF2B5EF4-FFF2-40B4-BE49-F238E27FC236}">
                    <a16:creationId xmlns:a16="http://schemas.microsoft.com/office/drawing/2014/main" id="{1F627E1C-2AA2-D849-90C8-65027F6729D3}"/>
                  </a:ext>
                </a:extLst>
              </p:cNvPr>
              <p:cNvSpPr/>
              <p:nvPr/>
            </p:nvSpPr>
            <p:spPr>
              <a:xfrm>
                <a:off x="2281190" y="1690679"/>
                <a:ext cx="585792" cy="642942"/>
              </a:xfrm>
              <a:prstGeom prst="rect">
                <a:avLst/>
              </a:prstGeom>
              <a:solidFill>
                <a:srgbClr val="9999CC"/>
              </a:solidFill>
              <a:ln cap="flat">
                <a:noFill/>
                <a:prstDash val="solid"/>
              </a:ln>
            </p:spPr>
            <p:txBody>
              <a:bodyPr vert="horz" wrap="square" lIns="45720" tIns="45720" rIns="45720" bIns="45720" anchor="t" anchorCtr="1" compatLnSpc="1">
                <a:noAutofit/>
              </a:bodyPr>
              <a:lstStyle/>
              <a:p>
                <a:pPr marL="0" marR="0" lvl="0" indent="0" algn="ctr" defTabSz="914400" rtl="0" fontAlgn="auto" hangingPunct="0">
                  <a:lnSpc>
                    <a:spcPct val="80000"/>
                  </a:lnSpc>
                  <a:spcBef>
                    <a:spcPts val="0"/>
                  </a:spcBef>
                  <a:spcAft>
                    <a:spcPts val="0"/>
                  </a:spcAft>
                  <a:buNone/>
                  <a:tabLst/>
                  <a:defRPr sz="2400" b="0" i="0" u="none" strike="noStrike" kern="0" cap="none" spc="0" baseline="0">
                    <a:solidFill>
                      <a:srgbClr val="000000"/>
                    </a:solidFill>
                    <a:uFillTx/>
                    <a:latin typeface="Times New Roman"/>
                    <a:ea typeface="Times New Roman"/>
                    <a:cs typeface="Times New Roman"/>
                  </a:defRPr>
                </a:pPr>
                <a:endParaRPr lang="en-US" sz="2400" b="0" i="0" u="none" strike="noStrike" kern="0" cap="none" spc="0" baseline="0">
                  <a:solidFill>
                    <a:srgbClr val="000000"/>
                  </a:solidFill>
                  <a:uFillTx/>
                  <a:latin typeface="Times New Roman"/>
                  <a:ea typeface="Times New Roman"/>
                  <a:cs typeface="Times New Roman"/>
                </a:endParaRPr>
              </a:p>
            </p:txBody>
          </p:sp>
          <p:sp>
            <p:nvSpPr>
              <p:cNvPr id="11" name="Shape 28">
                <a:extLst>
                  <a:ext uri="{FF2B5EF4-FFF2-40B4-BE49-F238E27FC236}">
                    <a16:creationId xmlns:a16="http://schemas.microsoft.com/office/drawing/2014/main" id="{2FFAA390-41EF-864A-9E30-CAB7F9D8CD7C}"/>
                  </a:ext>
                </a:extLst>
              </p:cNvPr>
              <p:cNvSpPr/>
              <p:nvPr/>
            </p:nvSpPr>
            <p:spPr>
              <a:xfrm>
                <a:off x="1141363" y="2324093"/>
                <a:ext cx="584210" cy="633414"/>
              </a:xfrm>
              <a:prstGeom prst="rect">
                <a:avLst/>
              </a:prstGeom>
              <a:solidFill>
                <a:srgbClr val="CCCCE5"/>
              </a:solidFill>
              <a:ln cap="flat">
                <a:noFill/>
                <a:prstDash val="solid"/>
              </a:ln>
            </p:spPr>
            <p:txBody>
              <a:bodyPr vert="horz" wrap="square" lIns="45720" tIns="45720" rIns="45720" bIns="45720" anchor="t" anchorCtr="1" compatLnSpc="1">
                <a:noAutofit/>
              </a:bodyPr>
              <a:lstStyle/>
              <a:p>
                <a:pPr marL="0" marR="0" lvl="0" indent="0" algn="ctr" defTabSz="914400" rtl="0" fontAlgn="auto" hangingPunct="0">
                  <a:lnSpc>
                    <a:spcPct val="80000"/>
                  </a:lnSpc>
                  <a:spcBef>
                    <a:spcPts val="0"/>
                  </a:spcBef>
                  <a:spcAft>
                    <a:spcPts val="0"/>
                  </a:spcAft>
                  <a:buNone/>
                  <a:tabLst/>
                  <a:defRPr sz="2400" b="0" i="0" u="none" strike="noStrike" kern="0" cap="none" spc="0" baseline="0">
                    <a:solidFill>
                      <a:srgbClr val="000000"/>
                    </a:solidFill>
                    <a:uFillTx/>
                    <a:latin typeface="Times New Roman"/>
                    <a:ea typeface="Times New Roman"/>
                    <a:cs typeface="Times New Roman"/>
                  </a:defRPr>
                </a:pPr>
                <a:endParaRPr lang="en-US" sz="2400" b="0" i="0" u="none" strike="noStrike" kern="0" cap="none" spc="0" baseline="0">
                  <a:solidFill>
                    <a:srgbClr val="000000"/>
                  </a:solidFill>
                  <a:uFillTx/>
                  <a:latin typeface="Times New Roman"/>
                  <a:ea typeface="Times New Roman"/>
                  <a:cs typeface="Times New Roman"/>
                </a:endParaRPr>
              </a:p>
            </p:txBody>
          </p:sp>
          <p:sp>
            <p:nvSpPr>
              <p:cNvPr id="12" name="Shape 29">
                <a:extLst>
                  <a:ext uri="{FF2B5EF4-FFF2-40B4-BE49-F238E27FC236}">
                    <a16:creationId xmlns:a16="http://schemas.microsoft.com/office/drawing/2014/main" id="{7E7B2C93-3EBB-0F4D-99B4-203045E376BF}"/>
                  </a:ext>
                </a:extLst>
              </p:cNvPr>
              <p:cNvSpPr/>
              <p:nvPr/>
            </p:nvSpPr>
            <p:spPr>
              <a:xfrm>
                <a:off x="-54" y="2324093"/>
                <a:ext cx="582619" cy="633414"/>
              </a:xfrm>
              <a:prstGeom prst="rect">
                <a:avLst/>
              </a:prstGeom>
              <a:solidFill>
                <a:srgbClr val="00007D"/>
              </a:solidFill>
              <a:ln cap="flat">
                <a:noFill/>
                <a:prstDash val="solid"/>
              </a:ln>
            </p:spPr>
            <p:txBody>
              <a:bodyPr vert="horz" wrap="square" lIns="45720" tIns="45720" rIns="45720" bIns="45720" anchor="t" anchorCtr="1" compatLnSpc="1">
                <a:noAutofit/>
              </a:bodyPr>
              <a:lstStyle/>
              <a:p>
                <a:pPr marL="0" marR="0" lvl="0" indent="0" algn="ctr" defTabSz="914400" rtl="0" fontAlgn="auto" hangingPunct="0">
                  <a:lnSpc>
                    <a:spcPct val="80000"/>
                  </a:lnSpc>
                  <a:spcBef>
                    <a:spcPts val="0"/>
                  </a:spcBef>
                  <a:spcAft>
                    <a:spcPts val="0"/>
                  </a:spcAft>
                  <a:buNone/>
                  <a:tabLst/>
                  <a:defRPr sz="2400" b="0" i="0" u="none" strike="noStrike" kern="0" cap="none" spc="0" baseline="0">
                    <a:solidFill>
                      <a:srgbClr val="000000"/>
                    </a:solidFill>
                    <a:uFillTx/>
                    <a:latin typeface="Times New Roman"/>
                    <a:ea typeface="Times New Roman"/>
                    <a:cs typeface="Times New Roman"/>
                  </a:defRPr>
                </a:pPr>
                <a:endParaRPr lang="en-US" sz="2400" b="0" i="0" u="none" strike="noStrike" kern="0" cap="none" spc="0" baseline="0">
                  <a:solidFill>
                    <a:srgbClr val="000000"/>
                  </a:solidFill>
                  <a:uFillTx/>
                  <a:latin typeface="Times New Roman"/>
                  <a:ea typeface="Times New Roman"/>
                  <a:cs typeface="Times New Roman"/>
                </a:endParaRPr>
              </a:p>
            </p:txBody>
          </p:sp>
          <p:sp>
            <p:nvSpPr>
              <p:cNvPr id="13" name="Shape 30">
                <a:extLst>
                  <a:ext uri="{FF2B5EF4-FFF2-40B4-BE49-F238E27FC236}">
                    <a16:creationId xmlns:a16="http://schemas.microsoft.com/office/drawing/2014/main" id="{A97A48B1-BF03-1245-90E7-2ED2E7576D46}"/>
                  </a:ext>
                </a:extLst>
              </p:cNvPr>
              <p:cNvSpPr/>
              <p:nvPr/>
            </p:nvSpPr>
            <p:spPr>
              <a:xfrm>
                <a:off x="1716036" y="2324093"/>
                <a:ext cx="574682" cy="633414"/>
              </a:xfrm>
              <a:prstGeom prst="rect">
                <a:avLst/>
              </a:prstGeom>
              <a:solidFill>
                <a:srgbClr val="9999CC"/>
              </a:solidFill>
              <a:ln cap="flat">
                <a:noFill/>
                <a:prstDash val="solid"/>
              </a:ln>
            </p:spPr>
            <p:txBody>
              <a:bodyPr vert="horz" wrap="square" lIns="45720" tIns="45720" rIns="45720" bIns="45720" anchor="t" anchorCtr="1" compatLnSpc="1">
                <a:noAutofit/>
              </a:bodyPr>
              <a:lstStyle/>
              <a:p>
                <a:pPr marL="0" marR="0" lvl="0" indent="0" algn="ctr" defTabSz="914400" rtl="0" fontAlgn="auto" hangingPunct="0">
                  <a:lnSpc>
                    <a:spcPct val="80000"/>
                  </a:lnSpc>
                  <a:spcBef>
                    <a:spcPts val="0"/>
                  </a:spcBef>
                  <a:spcAft>
                    <a:spcPts val="0"/>
                  </a:spcAft>
                  <a:buNone/>
                  <a:tabLst/>
                  <a:defRPr sz="2400" b="0" i="0" u="none" strike="noStrike" kern="0" cap="none" spc="0" baseline="0">
                    <a:solidFill>
                      <a:srgbClr val="000000"/>
                    </a:solidFill>
                    <a:uFillTx/>
                    <a:latin typeface="Times New Roman"/>
                    <a:ea typeface="Times New Roman"/>
                    <a:cs typeface="Times New Roman"/>
                  </a:defRPr>
                </a:pPr>
                <a:endParaRPr lang="en-US" sz="2400" b="0" i="0" u="none" strike="noStrike" kern="0" cap="none" spc="0" baseline="0">
                  <a:solidFill>
                    <a:srgbClr val="000000"/>
                  </a:solidFill>
                  <a:uFillTx/>
                  <a:latin typeface="Times New Roman"/>
                  <a:ea typeface="Times New Roman"/>
                  <a:cs typeface="Times New Roman"/>
                </a:endParaRPr>
              </a:p>
            </p:txBody>
          </p:sp>
          <p:sp>
            <p:nvSpPr>
              <p:cNvPr id="14" name="Shape 31">
                <a:extLst>
                  <a:ext uri="{FF2B5EF4-FFF2-40B4-BE49-F238E27FC236}">
                    <a16:creationId xmlns:a16="http://schemas.microsoft.com/office/drawing/2014/main" id="{73AAC2A4-69B9-BC4D-AD01-FD1A09ABC61B}"/>
                  </a:ext>
                </a:extLst>
              </p:cNvPr>
              <p:cNvSpPr/>
              <p:nvPr/>
            </p:nvSpPr>
            <p:spPr>
              <a:xfrm>
                <a:off x="573036" y="2947989"/>
                <a:ext cx="576264" cy="644533"/>
              </a:xfrm>
              <a:prstGeom prst="rect">
                <a:avLst/>
              </a:prstGeom>
              <a:solidFill>
                <a:srgbClr val="CCCCE5"/>
              </a:solidFill>
              <a:ln cap="flat">
                <a:noFill/>
                <a:prstDash val="solid"/>
              </a:ln>
            </p:spPr>
            <p:txBody>
              <a:bodyPr vert="horz" wrap="square" lIns="45720" tIns="45720" rIns="45720" bIns="45720" anchor="t" anchorCtr="1" compatLnSpc="1">
                <a:noAutofit/>
              </a:bodyPr>
              <a:lstStyle/>
              <a:p>
                <a:pPr marL="0" marR="0" lvl="0" indent="0" algn="ctr" defTabSz="914400" rtl="0" fontAlgn="auto" hangingPunct="0">
                  <a:lnSpc>
                    <a:spcPct val="80000"/>
                  </a:lnSpc>
                  <a:spcBef>
                    <a:spcPts val="0"/>
                  </a:spcBef>
                  <a:spcAft>
                    <a:spcPts val="0"/>
                  </a:spcAft>
                  <a:buNone/>
                  <a:tabLst/>
                  <a:defRPr sz="2400" b="0" i="0" u="none" strike="noStrike" kern="0" cap="none" spc="0" baseline="0">
                    <a:solidFill>
                      <a:srgbClr val="000000"/>
                    </a:solidFill>
                    <a:uFillTx/>
                    <a:latin typeface="Times New Roman"/>
                    <a:ea typeface="Times New Roman"/>
                    <a:cs typeface="Times New Roman"/>
                  </a:defRPr>
                </a:pPr>
                <a:endParaRPr lang="en-US" sz="2400" b="0" i="0" u="none" strike="noStrike" kern="0" cap="none" spc="0" baseline="0">
                  <a:solidFill>
                    <a:srgbClr val="000000"/>
                  </a:solidFill>
                  <a:uFillTx/>
                  <a:latin typeface="Times New Roman"/>
                  <a:ea typeface="Times New Roman"/>
                  <a:cs typeface="Times New Roman"/>
                </a:endParaRPr>
              </a:p>
            </p:txBody>
          </p:sp>
          <p:sp>
            <p:nvSpPr>
              <p:cNvPr id="15" name="Shape 32">
                <a:extLst>
                  <a:ext uri="{FF2B5EF4-FFF2-40B4-BE49-F238E27FC236}">
                    <a16:creationId xmlns:a16="http://schemas.microsoft.com/office/drawing/2014/main" id="{C677EB63-EFC0-2844-B5EF-8C1B39CE1729}"/>
                  </a:ext>
                </a:extLst>
              </p:cNvPr>
              <p:cNvSpPr/>
              <p:nvPr/>
            </p:nvSpPr>
            <p:spPr>
              <a:xfrm>
                <a:off x="1141363" y="2947989"/>
                <a:ext cx="584210" cy="644533"/>
              </a:xfrm>
              <a:prstGeom prst="rect">
                <a:avLst/>
              </a:prstGeom>
              <a:solidFill>
                <a:srgbClr val="9999CC"/>
              </a:solidFill>
              <a:ln cap="flat">
                <a:noFill/>
                <a:prstDash val="solid"/>
              </a:ln>
            </p:spPr>
            <p:txBody>
              <a:bodyPr vert="horz" wrap="square" lIns="45720" tIns="45720" rIns="45720" bIns="45720" anchor="t" anchorCtr="1" compatLnSpc="1">
                <a:noAutofit/>
              </a:bodyPr>
              <a:lstStyle/>
              <a:p>
                <a:pPr marL="0" marR="0" lvl="0" indent="0" algn="ctr" defTabSz="914400" rtl="0" fontAlgn="auto" hangingPunct="0">
                  <a:lnSpc>
                    <a:spcPct val="80000"/>
                  </a:lnSpc>
                  <a:spcBef>
                    <a:spcPts val="0"/>
                  </a:spcBef>
                  <a:spcAft>
                    <a:spcPts val="0"/>
                  </a:spcAft>
                  <a:buNone/>
                  <a:tabLst/>
                  <a:defRPr sz="2400" b="0" i="0" u="none" strike="noStrike" kern="0" cap="none" spc="0" baseline="0">
                    <a:solidFill>
                      <a:srgbClr val="000000"/>
                    </a:solidFill>
                    <a:uFillTx/>
                    <a:latin typeface="Times New Roman"/>
                    <a:ea typeface="Times New Roman"/>
                    <a:cs typeface="Times New Roman"/>
                  </a:defRPr>
                </a:pPr>
                <a:endParaRPr lang="en-US" sz="2400" b="0" i="0" u="none" strike="noStrike" kern="0" cap="none" spc="0" baseline="0">
                  <a:solidFill>
                    <a:srgbClr val="000000"/>
                  </a:solidFill>
                  <a:uFillTx/>
                  <a:latin typeface="Times New Roman"/>
                  <a:ea typeface="Times New Roman"/>
                  <a:cs typeface="Times New Roman"/>
                </a:endParaRPr>
              </a:p>
            </p:txBody>
          </p:sp>
        </p:grpSp>
      </p:grpSp>
      <p:sp>
        <p:nvSpPr>
          <p:cNvPr id="16" name="Shape 35">
            <a:extLst>
              <a:ext uri="{FF2B5EF4-FFF2-40B4-BE49-F238E27FC236}">
                <a16:creationId xmlns:a16="http://schemas.microsoft.com/office/drawing/2014/main" id="{C25DB5CE-25C4-D741-A910-C3BFD274D72E}"/>
              </a:ext>
            </a:extLst>
          </p:cNvPr>
          <p:cNvSpPr txBox="1">
            <a:spLocks noGrp="1"/>
          </p:cNvSpPr>
          <p:nvPr>
            <p:ph type="ctrTitle"/>
          </p:nvPr>
        </p:nvSpPr>
        <p:spPr>
          <a:xfrm>
            <a:off x="2971800" y="1828800"/>
            <a:ext cx="6019796" cy="2209803"/>
          </a:xfrm>
        </p:spPr>
        <p:txBody>
          <a:bodyPr/>
          <a:lstStyle>
            <a:lvl1pPr>
              <a:defRPr sz="5000">
                <a:solidFill>
                  <a:srgbClr val="FFFFFF"/>
                </a:solidFill>
              </a:defRPr>
            </a:lvl1pPr>
          </a:lstStyle>
          <a:p>
            <a:pPr lvl="0"/>
            <a:r>
              <a:rPr lang="en-US"/>
              <a:t>Click to edit Master title style</a:t>
            </a:r>
          </a:p>
        </p:txBody>
      </p:sp>
      <p:sp>
        <p:nvSpPr>
          <p:cNvPr id="17" name="Shape 36">
            <a:extLst>
              <a:ext uri="{FF2B5EF4-FFF2-40B4-BE49-F238E27FC236}">
                <a16:creationId xmlns:a16="http://schemas.microsoft.com/office/drawing/2014/main" id="{CC7D9097-CD27-7D4F-8010-3495E7EDF6DE}"/>
              </a:ext>
            </a:extLst>
          </p:cNvPr>
          <p:cNvSpPr txBox="1">
            <a:spLocks noGrp="1"/>
          </p:cNvSpPr>
          <p:nvPr>
            <p:ph type="body" idx="4294967295"/>
          </p:nvPr>
        </p:nvSpPr>
        <p:spPr>
          <a:xfrm>
            <a:off x="2971800" y="4267203"/>
            <a:ext cx="6019796" cy="1752603"/>
          </a:xfrm>
        </p:spPr>
        <p:txBody>
          <a:bodyPr/>
          <a:lstStyle>
            <a:lvl1pPr marL="0" indent="0">
              <a:spcBef>
                <a:spcPts val="800"/>
              </a:spcBef>
              <a:buNone/>
              <a:defRPr sz="3400"/>
            </a:lvl1pPr>
            <a:lvl2pPr marL="0" indent="0">
              <a:spcBef>
                <a:spcPts val="800"/>
              </a:spcBef>
              <a:buNone/>
              <a:defRPr sz="3400"/>
            </a:lvl2pPr>
            <a:lvl3pPr marL="0" indent="0">
              <a:spcBef>
                <a:spcPts val="800"/>
              </a:spcBef>
              <a:buNone/>
              <a:defRPr sz="3400"/>
            </a:lvl3pPr>
            <a:lvl4pPr marL="0" indent="0">
              <a:spcBef>
                <a:spcPts val="800"/>
              </a:spcBef>
              <a:buNone/>
              <a:defRPr sz="3400"/>
            </a:lvl4pPr>
            <a:lvl5pPr marL="0" indent="0">
              <a:spcBef>
                <a:spcPts val="800"/>
              </a:spcBef>
              <a:buNone/>
              <a:defRPr sz="3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Shape 37">
            <a:extLst>
              <a:ext uri="{FF2B5EF4-FFF2-40B4-BE49-F238E27FC236}">
                <a16:creationId xmlns:a16="http://schemas.microsoft.com/office/drawing/2014/main" id="{42E058B0-C8D3-F145-BE67-FADC76571306}"/>
              </a:ext>
            </a:extLst>
          </p:cNvPr>
          <p:cNvSpPr txBox="1">
            <a:spLocks noGrp="1"/>
          </p:cNvSpPr>
          <p:nvPr>
            <p:ph type="sldNum" sz="quarter" idx="8"/>
          </p:nvPr>
        </p:nvSpPr>
        <p:spPr>
          <a:xfrm>
            <a:off x="6206627" y="5947413"/>
            <a:ext cx="346575" cy="408937"/>
          </a:xfrm>
        </p:spPr>
        <p:txBody>
          <a:bodyPr/>
          <a:lstStyle>
            <a:lvl1pPr>
              <a:defRPr/>
            </a:lvl1pPr>
          </a:lstStyle>
          <a:p>
            <a:pPr lvl="0"/>
            <a:fld id="{B4E8810F-5D06-7744-9A17-CEC8FFCA7FB5}" type="slidenum">
              <a:t>‹#›</a:t>
            </a:fld>
            <a:endParaRPr lang="en-US"/>
          </a:p>
        </p:txBody>
      </p:sp>
    </p:spTree>
    <p:extLst>
      <p:ext uri="{BB962C8B-B14F-4D97-AF65-F5344CB8AC3E}">
        <p14:creationId xmlns:p14="http://schemas.microsoft.com/office/powerpoint/2010/main" val="4075917825"/>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1_Default">
    <p:spTree>
      <p:nvGrpSpPr>
        <p:cNvPr id="1" name=""/>
        <p:cNvGrpSpPr/>
        <p:nvPr/>
      </p:nvGrpSpPr>
      <p:grpSpPr>
        <a:xfrm>
          <a:off x="0" y="0"/>
          <a:ext cx="0" cy="0"/>
          <a:chOff x="0" y="0"/>
          <a:chExt cx="0" cy="0"/>
        </a:xfrm>
      </p:grpSpPr>
      <p:sp>
        <p:nvSpPr>
          <p:cNvPr id="2" name="Shape 45">
            <a:extLst>
              <a:ext uri="{FF2B5EF4-FFF2-40B4-BE49-F238E27FC236}">
                <a16:creationId xmlns:a16="http://schemas.microsoft.com/office/drawing/2014/main" id="{1FDC7E44-207B-3B46-B64A-6E3245F23156}"/>
              </a:ext>
            </a:extLst>
          </p:cNvPr>
          <p:cNvSpPr txBox="1">
            <a:spLocks noGrp="1"/>
          </p:cNvSpPr>
          <p:nvPr>
            <p:ph type="body"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hape 46">
            <a:extLst>
              <a:ext uri="{FF2B5EF4-FFF2-40B4-BE49-F238E27FC236}">
                <a16:creationId xmlns:a16="http://schemas.microsoft.com/office/drawing/2014/main" id="{CF2B4DA1-623A-C447-865A-BB8C503F4C49}"/>
              </a:ext>
            </a:extLst>
          </p:cNvPr>
          <p:cNvSpPr txBox="1">
            <a:spLocks noGrp="1"/>
          </p:cNvSpPr>
          <p:nvPr>
            <p:ph type="sldNum" sz="quarter" idx="8"/>
          </p:nvPr>
        </p:nvSpPr>
        <p:spPr/>
        <p:txBody>
          <a:bodyPr/>
          <a:lstStyle>
            <a:lvl1pPr>
              <a:defRPr/>
            </a:lvl1pPr>
          </a:lstStyle>
          <a:p>
            <a:pPr lvl="0"/>
            <a:fld id="{189A42EA-D027-BC47-A525-25ACE5592270}" type="slidenum">
              <a:t>‹#›</a:t>
            </a:fld>
            <a:endParaRPr lang="en-US"/>
          </a:p>
        </p:txBody>
      </p:sp>
    </p:spTree>
    <p:extLst>
      <p:ext uri="{BB962C8B-B14F-4D97-AF65-F5344CB8AC3E}">
        <p14:creationId xmlns:p14="http://schemas.microsoft.com/office/powerpoint/2010/main" val="2084054697"/>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BC7BA-A18E-B347-8244-629841585CB2}"/>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31B40AB1-56A3-9A45-8F29-B9C98FAA26C0}"/>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019246CF-5CC7-1E42-ABD4-61999442EA69}"/>
              </a:ext>
            </a:extLst>
          </p:cNvPr>
          <p:cNvSpPr txBox="1">
            <a:spLocks noGrp="1"/>
          </p:cNvSpPr>
          <p:nvPr>
            <p:ph type="ftr" sz="quarter" idx="9"/>
          </p:nvPr>
        </p:nvSpPr>
        <p:spPr>
          <a:xfrm>
            <a:off x="0" y="0"/>
            <a:ext cx="0" cy="0"/>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US" sz="1800" b="0" i="0" u="none" strike="noStrike" kern="1200" cap="none" spc="0" baseline="0">
                <a:solidFill>
                  <a:srgbClr val="000000"/>
                </a:solidFill>
                <a:uFillTx/>
                <a:latin typeface="Calibri"/>
              </a:defRPr>
            </a:lvl1pPr>
          </a:lstStyle>
          <a:p>
            <a:pPr lvl="0"/>
            <a:endParaRPr lang="en-US"/>
          </a:p>
        </p:txBody>
      </p:sp>
      <p:sp>
        <p:nvSpPr>
          <p:cNvPr id="5" name="Rectangle 10">
            <a:extLst>
              <a:ext uri="{FF2B5EF4-FFF2-40B4-BE49-F238E27FC236}">
                <a16:creationId xmlns:a16="http://schemas.microsoft.com/office/drawing/2014/main" id="{377E8049-1D17-714D-879F-5D532689AF05}"/>
              </a:ext>
            </a:extLst>
          </p:cNvPr>
          <p:cNvSpPr txBox="1">
            <a:spLocks noGrp="1"/>
          </p:cNvSpPr>
          <p:nvPr>
            <p:ph type="sldNum" sz="quarter" idx="8"/>
          </p:nvPr>
        </p:nvSpPr>
        <p:spPr/>
        <p:txBody>
          <a:bodyPr/>
          <a:lstStyle>
            <a:lvl1pPr>
              <a:defRPr/>
            </a:lvl1pPr>
          </a:lstStyle>
          <a:p>
            <a:pPr lvl="0"/>
            <a:fld id="{E360370F-FBEA-F44B-A8E6-B8B4F90EA0DE}" type="slidenum">
              <a:t>‹#›</a:t>
            </a:fld>
            <a:endParaRPr lang="en-US"/>
          </a:p>
        </p:txBody>
      </p:sp>
    </p:spTree>
    <p:extLst>
      <p:ext uri="{BB962C8B-B14F-4D97-AF65-F5344CB8AC3E}">
        <p14:creationId xmlns:p14="http://schemas.microsoft.com/office/powerpoint/2010/main" val="41007306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2" name="Group 11">
            <a:extLst>
              <a:ext uri="{FF2B5EF4-FFF2-40B4-BE49-F238E27FC236}">
                <a16:creationId xmlns:a16="http://schemas.microsoft.com/office/drawing/2014/main" id="{07D92FD2-07BD-FB45-95B4-82EB9EF9322A}"/>
              </a:ext>
            </a:extLst>
          </p:cNvPr>
          <p:cNvGrpSpPr/>
          <p:nvPr/>
        </p:nvGrpSpPr>
        <p:grpSpPr>
          <a:xfrm>
            <a:off x="-82" y="-36"/>
            <a:ext cx="9144017" cy="546106"/>
            <a:chOff x="-82" y="-36"/>
            <a:chExt cx="9144017" cy="546106"/>
          </a:xfrm>
        </p:grpSpPr>
        <p:sp>
          <p:nvSpPr>
            <p:cNvPr id="3" name="Shape 2">
              <a:extLst>
                <a:ext uri="{FF2B5EF4-FFF2-40B4-BE49-F238E27FC236}">
                  <a16:creationId xmlns:a16="http://schemas.microsoft.com/office/drawing/2014/main" id="{ED0FF536-D314-EB4F-BAEA-90C6834BACC0}"/>
                </a:ext>
              </a:extLst>
            </p:cNvPr>
            <p:cNvSpPr/>
            <p:nvPr/>
          </p:nvSpPr>
          <p:spPr>
            <a:xfrm>
              <a:off x="-82" y="-36"/>
              <a:ext cx="285759" cy="533406"/>
            </a:xfrm>
            <a:prstGeom prst="rect">
              <a:avLst/>
            </a:prstGeom>
            <a:gradFill>
              <a:gsLst>
                <a:gs pos="0">
                  <a:srgbClr val="CCCCE5"/>
                </a:gs>
                <a:gs pos="100000">
                  <a:srgbClr val="FFFFFF"/>
                </a:gs>
              </a:gsLst>
              <a:lin ang="0"/>
            </a:gradFill>
            <a:ln cap="flat">
              <a:noFill/>
              <a:prstDash val="solid"/>
            </a:ln>
          </p:spPr>
          <p:txBody>
            <a:bodyPr vert="horz" wrap="square" lIns="45720" tIns="45720" rIns="45720" bIns="45720" anchor="ctr" anchorCtr="1" compatLnSpc="1">
              <a:noAutofit/>
            </a:bodyPr>
            <a:lstStyle/>
            <a:p>
              <a:pPr marL="0" marR="0" lvl="0" indent="0" algn="ctr" defTabSz="914400" rtl="0" fontAlgn="auto" hangingPunct="0">
                <a:lnSpc>
                  <a:spcPct val="80000"/>
                </a:lnSpc>
                <a:spcBef>
                  <a:spcPts val="0"/>
                </a:spcBef>
                <a:spcAft>
                  <a:spcPts val="0"/>
                </a:spcAft>
                <a:buNone/>
                <a:tabLst/>
                <a:defRPr sz="2400" b="0" i="0" u="none" strike="noStrike" kern="0" cap="none" spc="0" baseline="0">
                  <a:solidFill>
                    <a:srgbClr val="000000"/>
                  </a:solidFill>
                  <a:uFillTx/>
                  <a:latin typeface="Times New Roman"/>
                  <a:ea typeface="Times New Roman"/>
                  <a:cs typeface="Times New Roman"/>
                </a:defRPr>
              </a:pPr>
              <a:endParaRPr lang="en-US" sz="2400" b="0" i="0" u="none" strike="noStrike" kern="0" cap="none" spc="0" baseline="0">
                <a:solidFill>
                  <a:srgbClr val="000000"/>
                </a:solidFill>
                <a:uFillTx/>
                <a:latin typeface="Times New Roman"/>
                <a:ea typeface="Times New Roman"/>
                <a:cs typeface="Times New Roman"/>
              </a:endParaRPr>
            </a:p>
          </p:txBody>
        </p:sp>
        <p:sp>
          <p:nvSpPr>
            <p:cNvPr id="4" name="Shape 3">
              <a:extLst>
                <a:ext uri="{FF2B5EF4-FFF2-40B4-BE49-F238E27FC236}">
                  <a16:creationId xmlns:a16="http://schemas.microsoft.com/office/drawing/2014/main" id="{E5EED426-3358-244F-8876-9682A1682F70}"/>
                </a:ext>
              </a:extLst>
            </p:cNvPr>
            <p:cNvSpPr/>
            <p:nvPr/>
          </p:nvSpPr>
          <p:spPr>
            <a:xfrm>
              <a:off x="412668" y="134901"/>
              <a:ext cx="8731267" cy="274649"/>
            </a:xfrm>
            <a:prstGeom prst="rect">
              <a:avLst/>
            </a:prstGeom>
            <a:gradFill>
              <a:gsLst>
                <a:gs pos="0">
                  <a:srgbClr val="00007D"/>
                </a:gs>
                <a:gs pos="100000">
                  <a:srgbClr val="FFFFFF"/>
                </a:gs>
              </a:gsLst>
              <a:lin ang="0"/>
            </a:gradFill>
            <a:ln cap="flat">
              <a:noFill/>
              <a:prstDash val="solid"/>
            </a:ln>
          </p:spPr>
          <p:txBody>
            <a:bodyPr vert="horz" wrap="square" lIns="45720" tIns="45720" rIns="45720" bIns="45720" anchor="t" anchorCtr="1" compatLnSpc="1">
              <a:noAutofit/>
            </a:bodyPr>
            <a:lstStyle/>
            <a:p>
              <a:pPr marL="0" marR="0" lvl="0" indent="0" algn="ctr" defTabSz="914400" rtl="0" fontAlgn="auto" hangingPunct="0">
                <a:lnSpc>
                  <a:spcPct val="80000"/>
                </a:lnSpc>
                <a:spcBef>
                  <a:spcPts val="0"/>
                </a:spcBef>
                <a:spcAft>
                  <a:spcPts val="0"/>
                </a:spcAft>
                <a:buNone/>
                <a:tabLst/>
                <a:defRPr sz="2400" b="0" i="0" u="none" strike="noStrike" kern="0" cap="none" spc="0" baseline="0">
                  <a:solidFill>
                    <a:srgbClr val="000000"/>
                  </a:solidFill>
                  <a:uFillTx/>
                  <a:latin typeface="Times New Roman"/>
                  <a:ea typeface="Times New Roman"/>
                  <a:cs typeface="Times New Roman"/>
                </a:defRPr>
              </a:pPr>
              <a:endParaRPr lang="en-US" sz="2400" b="0" i="0" u="none" strike="noStrike" kern="0" cap="none" spc="0" baseline="0">
                <a:solidFill>
                  <a:srgbClr val="000000"/>
                </a:solidFill>
                <a:uFillTx/>
                <a:latin typeface="Times New Roman"/>
                <a:ea typeface="Times New Roman"/>
                <a:cs typeface="Times New Roman"/>
              </a:endParaRPr>
            </a:p>
          </p:txBody>
        </p:sp>
        <p:sp>
          <p:nvSpPr>
            <p:cNvPr id="5" name="Shape 4">
              <a:extLst>
                <a:ext uri="{FF2B5EF4-FFF2-40B4-BE49-F238E27FC236}">
                  <a16:creationId xmlns:a16="http://schemas.microsoft.com/office/drawing/2014/main" id="{AEF29EAC-2A06-CC4C-A44D-5BE360DE31EC}"/>
                </a:ext>
              </a:extLst>
            </p:cNvPr>
            <p:cNvSpPr/>
            <p:nvPr/>
          </p:nvSpPr>
          <p:spPr>
            <a:xfrm>
              <a:off x="409486" y="134901"/>
              <a:ext cx="138120" cy="141293"/>
            </a:xfrm>
            <a:prstGeom prst="rect">
              <a:avLst/>
            </a:prstGeom>
            <a:solidFill>
              <a:srgbClr val="CCCCE5"/>
            </a:solidFill>
            <a:ln cap="flat">
              <a:noFill/>
              <a:prstDash val="solid"/>
            </a:ln>
          </p:spPr>
          <p:txBody>
            <a:bodyPr vert="horz" wrap="square" lIns="45720" tIns="45720" rIns="45720" bIns="45720" anchor="t" anchorCtr="1" compatLnSpc="1">
              <a:noAutofit/>
            </a:bodyPr>
            <a:lstStyle/>
            <a:p>
              <a:pPr marL="0" marR="0" lvl="0" indent="0" algn="ctr" defTabSz="914400" rtl="0" fontAlgn="auto" hangingPunct="0">
                <a:lnSpc>
                  <a:spcPct val="80000"/>
                </a:lnSpc>
                <a:spcBef>
                  <a:spcPts val="0"/>
                </a:spcBef>
                <a:spcAft>
                  <a:spcPts val="0"/>
                </a:spcAft>
                <a:buNone/>
                <a:tabLst/>
                <a:defRPr sz="1800" b="0" i="0" u="none" strike="noStrike" kern="0" cap="none" spc="0" baseline="0">
                  <a:solidFill>
                    <a:srgbClr val="666699"/>
                  </a:solidFill>
                  <a:uFillTx/>
                  <a:latin typeface="Arial"/>
                  <a:ea typeface="Arial"/>
                  <a:cs typeface="Arial"/>
                </a:defRPr>
              </a:pPr>
              <a:endParaRPr lang="en-US" sz="1600" b="0" i="0" u="none" strike="noStrike" kern="0" cap="none" spc="0" baseline="0">
                <a:solidFill>
                  <a:srgbClr val="666699"/>
                </a:solidFill>
                <a:uFillTx/>
                <a:latin typeface="Arial"/>
                <a:ea typeface="Arial"/>
                <a:cs typeface="Arial"/>
              </a:endParaRPr>
            </a:p>
          </p:txBody>
        </p:sp>
        <p:sp>
          <p:nvSpPr>
            <p:cNvPr id="6" name="Shape 5">
              <a:extLst>
                <a:ext uri="{FF2B5EF4-FFF2-40B4-BE49-F238E27FC236}">
                  <a16:creationId xmlns:a16="http://schemas.microsoft.com/office/drawing/2014/main" id="{B77E5700-1221-AD48-A1E8-A56DE65342B4}"/>
                </a:ext>
              </a:extLst>
            </p:cNvPr>
            <p:cNvSpPr/>
            <p:nvPr/>
          </p:nvSpPr>
          <p:spPr>
            <a:xfrm>
              <a:off x="547606" y="-36"/>
              <a:ext cx="139702" cy="138120"/>
            </a:xfrm>
            <a:prstGeom prst="rect">
              <a:avLst/>
            </a:prstGeom>
            <a:solidFill>
              <a:srgbClr val="CCCCE5"/>
            </a:solidFill>
            <a:ln cap="flat">
              <a:noFill/>
              <a:prstDash val="solid"/>
            </a:ln>
          </p:spPr>
          <p:txBody>
            <a:bodyPr vert="horz" wrap="square" lIns="45720" tIns="45720" rIns="45720" bIns="45720" anchor="t" anchorCtr="1" compatLnSpc="1">
              <a:noAutofit/>
            </a:bodyPr>
            <a:lstStyle/>
            <a:p>
              <a:pPr marL="0" marR="0" lvl="0" indent="0" algn="ctr" defTabSz="914400" rtl="0" fontAlgn="auto" hangingPunct="0">
                <a:lnSpc>
                  <a:spcPct val="80000"/>
                </a:lnSpc>
                <a:spcBef>
                  <a:spcPts val="0"/>
                </a:spcBef>
                <a:spcAft>
                  <a:spcPts val="0"/>
                </a:spcAft>
                <a:buNone/>
                <a:tabLst/>
                <a:defRPr sz="1800" b="0" i="0" u="none" strike="noStrike" kern="0" cap="none" spc="0" baseline="0">
                  <a:solidFill>
                    <a:srgbClr val="666699"/>
                  </a:solidFill>
                  <a:uFillTx/>
                  <a:latin typeface="Arial"/>
                  <a:ea typeface="Arial"/>
                  <a:cs typeface="Arial"/>
                </a:defRPr>
              </a:pPr>
              <a:endParaRPr lang="en-US" sz="1600" b="0" i="0" u="none" strike="noStrike" kern="0" cap="none" spc="0" baseline="0">
                <a:solidFill>
                  <a:srgbClr val="666699"/>
                </a:solidFill>
                <a:uFillTx/>
                <a:latin typeface="Arial"/>
                <a:ea typeface="Arial"/>
                <a:cs typeface="Arial"/>
              </a:endParaRPr>
            </a:p>
          </p:txBody>
        </p:sp>
        <p:sp>
          <p:nvSpPr>
            <p:cNvPr id="7" name="Shape 6">
              <a:extLst>
                <a:ext uri="{FF2B5EF4-FFF2-40B4-BE49-F238E27FC236}">
                  <a16:creationId xmlns:a16="http://schemas.microsoft.com/office/drawing/2014/main" id="{352EABE4-4034-D148-9E8B-A92CB23ED0B5}"/>
                </a:ext>
              </a:extLst>
            </p:cNvPr>
            <p:cNvSpPr/>
            <p:nvPr/>
          </p:nvSpPr>
          <p:spPr>
            <a:xfrm>
              <a:off x="547606" y="134901"/>
              <a:ext cx="139702" cy="141293"/>
            </a:xfrm>
            <a:prstGeom prst="rect">
              <a:avLst/>
            </a:prstGeom>
            <a:solidFill>
              <a:srgbClr val="9999CC"/>
            </a:solidFill>
            <a:ln cap="flat">
              <a:noFill/>
              <a:prstDash val="solid"/>
            </a:ln>
          </p:spPr>
          <p:txBody>
            <a:bodyPr vert="horz" wrap="square" lIns="45720" tIns="45720" rIns="45720" bIns="45720" anchor="t" anchorCtr="1" compatLnSpc="1">
              <a:noAutofit/>
            </a:bodyPr>
            <a:lstStyle/>
            <a:p>
              <a:pPr marL="0" marR="0" lvl="0" indent="0" algn="ctr" defTabSz="914400" rtl="0" fontAlgn="auto" hangingPunct="0">
                <a:lnSpc>
                  <a:spcPct val="80000"/>
                </a:lnSpc>
                <a:spcBef>
                  <a:spcPts val="0"/>
                </a:spcBef>
                <a:spcAft>
                  <a:spcPts val="0"/>
                </a:spcAft>
                <a:buNone/>
                <a:tabLst/>
                <a:defRPr sz="1800" b="0" i="0" u="none" strike="noStrike" kern="0" cap="none" spc="0" baseline="0">
                  <a:solidFill>
                    <a:srgbClr val="9999CC"/>
                  </a:solidFill>
                  <a:uFillTx/>
                  <a:latin typeface="Arial"/>
                  <a:ea typeface="Arial"/>
                  <a:cs typeface="Arial"/>
                </a:defRPr>
              </a:pPr>
              <a:endParaRPr lang="en-US" sz="1600" b="0" i="0" u="none" strike="noStrike" kern="0" cap="none" spc="0" baseline="0">
                <a:solidFill>
                  <a:srgbClr val="9999CC"/>
                </a:solidFill>
                <a:uFillTx/>
                <a:latin typeface="Arial"/>
                <a:ea typeface="Arial"/>
                <a:cs typeface="Arial"/>
              </a:endParaRPr>
            </a:p>
          </p:txBody>
        </p:sp>
        <p:sp>
          <p:nvSpPr>
            <p:cNvPr id="8" name="Shape 7">
              <a:extLst>
                <a:ext uri="{FF2B5EF4-FFF2-40B4-BE49-F238E27FC236}">
                  <a16:creationId xmlns:a16="http://schemas.microsoft.com/office/drawing/2014/main" id="{35A9CF2A-BEF0-9E45-A296-473FE9D6E7D2}"/>
                </a:ext>
              </a:extLst>
            </p:cNvPr>
            <p:cNvSpPr/>
            <p:nvPr/>
          </p:nvSpPr>
          <p:spPr>
            <a:xfrm>
              <a:off x="274548" y="274603"/>
              <a:ext cx="136529" cy="138120"/>
            </a:xfrm>
            <a:prstGeom prst="rect">
              <a:avLst/>
            </a:prstGeom>
            <a:solidFill>
              <a:srgbClr val="CCCCE5"/>
            </a:solidFill>
            <a:ln cap="flat">
              <a:noFill/>
              <a:prstDash val="solid"/>
            </a:ln>
          </p:spPr>
          <p:txBody>
            <a:bodyPr vert="horz" wrap="square" lIns="45720" tIns="45720" rIns="45720" bIns="45720" anchor="t" anchorCtr="1" compatLnSpc="1">
              <a:noAutofit/>
            </a:bodyPr>
            <a:lstStyle/>
            <a:p>
              <a:pPr marL="0" marR="0" lvl="0" indent="0" algn="ctr" defTabSz="914400" rtl="0" fontAlgn="auto" hangingPunct="0">
                <a:lnSpc>
                  <a:spcPct val="80000"/>
                </a:lnSpc>
                <a:spcBef>
                  <a:spcPts val="0"/>
                </a:spcBef>
                <a:spcAft>
                  <a:spcPts val="0"/>
                </a:spcAft>
                <a:buNone/>
                <a:tabLst/>
                <a:defRPr sz="1800" b="0" i="0" u="none" strike="noStrike" kern="0" cap="none" spc="0" baseline="0">
                  <a:solidFill>
                    <a:srgbClr val="666699"/>
                  </a:solidFill>
                  <a:uFillTx/>
                  <a:latin typeface="Arial"/>
                  <a:ea typeface="Arial"/>
                  <a:cs typeface="Arial"/>
                </a:defRPr>
              </a:pPr>
              <a:endParaRPr lang="en-US" sz="1600" b="0" i="0" u="none" strike="noStrike" kern="0" cap="none" spc="0" baseline="0">
                <a:solidFill>
                  <a:srgbClr val="666699"/>
                </a:solidFill>
                <a:uFillTx/>
                <a:latin typeface="Arial"/>
                <a:ea typeface="Arial"/>
                <a:cs typeface="Arial"/>
              </a:endParaRPr>
            </a:p>
          </p:txBody>
        </p:sp>
        <p:sp>
          <p:nvSpPr>
            <p:cNvPr id="9" name="Shape 8">
              <a:extLst>
                <a:ext uri="{FF2B5EF4-FFF2-40B4-BE49-F238E27FC236}">
                  <a16:creationId xmlns:a16="http://schemas.microsoft.com/office/drawing/2014/main" id="{BDDBAADE-4686-D64A-A189-55319D80C4F5}"/>
                </a:ext>
              </a:extLst>
            </p:cNvPr>
            <p:cNvSpPr/>
            <p:nvPr/>
          </p:nvSpPr>
          <p:spPr>
            <a:xfrm>
              <a:off x="131673" y="136492"/>
              <a:ext cx="141293" cy="138120"/>
            </a:xfrm>
            <a:prstGeom prst="rect">
              <a:avLst/>
            </a:prstGeom>
            <a:solidFill>
              <a:srgbClr val="00007D"/>
            </a:solidFill>
            <a:ln cap="flat">
              <a:noFill/>
              <a:prstDash val="solid"/>
            </a:ln>
          </p:spPr>
          <p:txBody>
            <a:bodyPr vert="horz" wrap="square" lIns="45720" tIns="45720" rIns="45720" bIns="45720" anchor="t" anchorCtr="1" compatLnSpc="1">
              <a:noAutofit/>
            </a:bodyPr>
            <a:lstStyle/>
            <a:p>
              <a:pPr marL="0" marR="0" lvl="0" indent="0" algn="ctr" defTabSz="914400" rtl="0" fontAlgn="auto" hangingPunct="0">
                <a:lnSpc>
                  <a:spcPct val="80000"/>
                </a:lnSpc>
                <a:spcBef>
                  <a:spcPts val="0"/>
                </a:spcBef>
                <a:spcAft>
                  <a:spcPts val="0"/>
                </a:spcAft>
                <a:buNone/>
                <a:tabLst/>
                <a:defRPr sz="2400" b="0" i="0" u="none" strike="noStrike" kern="0" cap="none" spc="0" baseline="0">
                  <a:solidFill>
                    <a:srgbClr val="000000"/>
                  </a:solidFill>
                  <a:uFillTx/>
                  <a:latin typeface="Times New Roman"/>
                  <a:ea typeface="Times New Roman"/>
                  <a:cs typeface="Times New Roman"/>
                </a:defRPr>
              </a:pPr>
              <a:endParaRPr lang="en-US" sz="2400" b="0" i="0" u="none" strike="noStrike" kern="0" cap="none" spc="0" baseline="0">
                <a:solidFill>
                  <a:srgbClr val="000000"/>
                </a:solidFill>
                <a:uFillTx/>
                <a:latin typeface="Times New Roman"/>
                <a:ea typeface="Times New Roman"/>
                <a:cs typeface="Times New Roman"/>
              </a:endParaRPr>
            </a:p>
          </p:txBody>
        </p:sp>
        <p:sp>
          <p:nvSpPr>
            <p:cNvPr id="10" name="Shape 9">
              <a:extLst>
                <a:ext uri="{FF2B5EF4-FFF2-40B4-BE49-F238E27FC236}">
                  <a16:creationId xmlns:a16="http://schemas.microsoft.com/office/drawing/2014/main" id="{721E8AC1-971E-5544-8C35-B485E9C500D9}"/>
                </a:ext>
              </a:extLst>
            </p:cNvPr>
            <p:cNvSpPr/>
            <p:nvPr/>
          </p:nvSpPr>
          <p:spPr>
            <a:xfrm>
              <a:off x="409486" y="271430"/>
              <a:ext cx="138120" cy="138120"/>
            </a:xfrm>
            <a:prstGeom prst="rect">
              <a:avLst/>
            </a:prstGeom>
            <a:solidFill>
              <a:srgbClr val="9999CC"/>
            </a:solidFill>
            <a:ln cap="flat">
              <a:noFill/>
              <a:prstDash val="solid"/>
            </a:ln>
          </p:spPr>
          <p:txBody>
            <a:bodyPr vert="horz" wrap="square" lIns="45720" tIns="45720" rIns="45720" bIns="45720" anchor="t" anchorCtr="1" compatLnSpc="1">
              <a:noAutofit/>
            </a:bodyPr>
            <a:lstStyle/>
            <a:p>
              <a:pPr marL="0" marR="0" lvl="0" indent="0" algn="ctr" defTabSz="914400" rtl="0" fontAlgn="auto" hangingPunct="0">
                <a:lnSpc>
                  <a:spcPct val="80000"/>
                </a:lnSpc>
                <a:spcBef>
                  <a:spcPts val="0"/>
                </a:spcBef>
                <a:spcAft>
                  <a:spcPts val="0"/>
                </a:spcAft>
                <a:buNone/>
                <a:tabLst/>
                <a:defRPr sz="1800" b="0" i="0" u="none" strike="noStrike" kern="0" cap="none" spc="0" baseline="0">
                  <a:solidFill>
                    <a:srgbClr val="9999CC"/>
                  </a:solidFill>
                  <a:uFillTx/>
                  <a:latin typeface="Arial"/>
                  <a:ea typeface="Arial"/>
                  <a:cs typeface="Arial"/>
                </a:defRPr>
              </a:pPr>
              <a:endParaRPr lang="en-US" sz="1600" b="0" i="0" u="none" strike="noStrike" kern="0" cap="none" spc="0" baseline="0">
                <a:solidFill>
                  <a:srgbClr val="9999CC"/>
                </a:solidFill>
                <a:uFillTx/>
                <a:latin typeface="Arial"/>
                <a:ea typeface="Arial"/>
                <a:cs typeface="Arial"/>
              </a:endParaRPr>
            </a:p>
          </p:txBody>
        </p:sp>
        <p:sp>
          <p:nvSpPr>
            <p:cNvPr id="11" name="Shape 10">
              <a:extLst>
                <a:ext uri="{FF2B5EF4-FFF2-40B4-BE49-F238E27FC236}">
                  <a16:creationId xmlns:a16="http://schemas.microsoft.com/office/drawing/2014/main" id="{A21595F3-FE6C-C24D-97B3-CB9BD5AE1BD5}"/>
                </a:ext>
              </a:extLst>
            </p:cNvPr>
            <p:cNvSpPr/>
            <p:nvPr/>
          </p:nvSpPr>
          <p:spPr>
            <a:xfrm>
              <a:off x="274548" y="409541"/>
              <a:ext cx="136529" cy="136529"/>
            </a:xfrm>
            <a:prstGeom prst="rect">
              <a:avLst/>
            </a:prstGeom>
            <a:solidFill>
              <a:srgbClr val="9999CC"/>
            </a:solidFill>
            <a:ln cap="flat">
              <a:noFill/>
              <a:prstDash val="solid"/>
            </a:ln>
          </p:spPr>
          <p:txBody>
            <a:bodyPr vert="horz" wrap="square" lIns="45720" tIns="45720" rIns="45720" bIns="45720" anchor="t" anchorCtr="1" compatLnSpc="1">
              <a:noAutofit/>
            </a:bodyPr>
            <a:lstStyle/>
            <a:p>
              <a:pPr marL="0" marR="0" lvl="0" indent="0" algn="ctr" defTabSz="914400" rtl="0" fontAlgn="auto" hangingPunct="0">
                <a:lnSpc>
                  <a:spcPct val="80000"/>
                </a:lnSpc>
                <a:spcBef>
                  <a:spcPts val="0"/>
                </a:spcBef>
                <a:spcAft>
                  <a:spcPts val="0"/>
                </a:spcAft>
                <a:buNone/>
                <a:tabLst/>
                <a:defRPr sz="1800" b="0" i="0" u="none" strike="noStrike" kern="0" cap="none" spc="0" baseline="0">
                  <a:solidFill>
                    <a:srgbClr val="9999CC"/>
                  </a:solidFill>
                  <a:uFillTx/>
                  <a:latin typeface="Arial"/>
                  <a:ea typeface="Arial"/>
                  <a:cs typeface="Arial"/>
                </a:defRPr>
              </a:pPr>
              <a:endParaRPr lang="en-US" sz="1600" b="0" i="0" u="none" strike="noStrike" kern="0" cap="none" spc="0" baseline="0">
                <a:solidFill>
                  <a:srgbClr val="9999CC"/>
                </a:solidFill>
                <a:uFillTx/>
                <a:latin typeface="Arial"/>
                <a:ea typeface="Arial"/>
                <a:cs typeface="Arial"/>
              </a:endParaRPr>
            </a:p>
          </p:txBody>
        </p:sp>
      </p:grpSp>
      <p:sp>
        <p:nvSpPr>
          <p:cNvPr id="12" name="Shape 12">
            <a:extLst>
              <a:ext uri="{FF2B5EF4-FFF2-40B4-BE49-F238E27FC236}">
                <a16:creationId xmlns:a16="http://schemas.microsoft.com/office/drawing/2014/main" id="{C300DF07-92A1-1944-9F3F-CDBB0DB4C72E}"/>
              </a:ext>
            </a:extLst>
          </p:cNvPr>
          <p:cNvSpPr txBox="1">
            <a:spLocks noGrp="1"/>
          </p:cNvSpPr>
          <p:nvPr>
            <p:ph type="title"/>
          </p:nvPr>
        </p:nvSpPr>
        <p:spPr>
          <a:xfrm>
            <a:off x="457200" y="457200"/>
            <a:ext cx="8229600" cy="993138"/>
          </a:xfrm>
          <a:prstGeom prst="rect">
            <a:avLst/>
          </a:prstGeom>
          <a:noFill/>
          <a:ln>
            <a:noFill/>
          </a:ln>
        </p:spPr>
        <p:txBody>
          <a:bodyPr vert="horz" wrap="square" lIns="45720" tIns="45720" rIns="45720" bIns="45720" anchor="ctr" anchorCtr="0" compatLnSpc="1">
            <a:noAutofit/>
          </a:bodyPr>
          <a:lstStyle/>
          <a:p>
            <a:pPr lvl="0"/>
            <a:r>
              <a:rPr lang="en-US"/>
              <a:t>Title Text</a:t>
            </a:r>
          </a:p>
        </p:txBody>
      </p:sp>
      <p:sp>
        <p:nvSpPr>
          <p:cNvPr id="13" name="Shape 13">
            <a:extLst>
              <a:ext uri="{FF2B5EF4-FFF2-40B4-BE49-F238E27FC236}">
                <a16:creationId xmlns:a16="http://schemas.microsoft.com/office/drawing/2014/main" id="{08506B0F-4B7A-3146-8654-1496DD682F34}"/>
              </a:ext>
            </a:extLst>
          </p:cNvPr>
          <p:cNvSpPr txBox="1">
            <a:spLocks noGrp="1"/>
          </p:cNvSpPr>
          <p:nvPr>
            <p:ph type="body" idx="1"/>
          </p:nvPr>
        </p:nvSpPr>
        <p:spPr>
          <a:xfrm>
            <a:off x="457200" y="1371453"/>
            <a:ext cx="8229600" cy="4495949"/>
          </a:xfrm>
          <a:prstGeom prst="rect">
            <a:avLst/>
          </a:prstGeom>
          <a:noFill/>
          <a:ln>
            <a:noFill/>
          </a:ln>
        </p:spPr>
        <p:txBody>
          <a:bodyPr vert="horz" wrap="square" lIns="45720" tIns="45720" rIns="45720" bIns="45720" anchor="t" anchorCtr="0" compatLnSpc="1">
            <a:noAutofit/>
          </a:bodyPr>
          <a:lstStyle/>
          <a:p>
            <a:pPr lvl="0"/>
            <a:r>
              <a:rPr lang="en-US"/>
              <a:t>Body Level One</a:t>
            </a:r>
          </a:p>
          <a:p>
            <a:pPr lvl="1"/>
            <a:r>
              <a:rPr lang="en-US"/>
              <a:t>Body Level Two</a:t>
            </a:r>
          </a:p>
          <a:p>
            <a:pPr lvl="2"/>
            <a:r>
              <a:rPr lang="en-US"/>
              <a:t>Body Level Three</a:t>
            </a:r>
          </a:p>
          <a:p>
            <a:pPr lvl="3"/>
            <a:r>
              <a:rPr lang="en-US"/>
              <a:t>Body Level Four</a:t>
            </a:r>
          </a:p>
          <a:p>
            <a:pPr lvl="4"/>
            <a:r>
              <a:rPr lang="en-US"/>
              <a:t>Body Level Five</a:t>
            </a:r>
          </a:p>
        </p:txBody>
      </p:sp>
      <p:sp>
        <p:nvSpPr>
          <p:cNvPr id="14" name="Shape 14">
            <a:extLst>
              <a:ext uri="{FF2B5EF4-FFF2-40B4-BE49-F238E27FC236}">
                <a16:creationId xmlns:a16="http://schemas.microsoft.com/office/drawing/2014/main" id="{739766BF-70F7-F046-99CD-C1B8E0AAC9B6}"/>
              </a:ext>
            </a:extLst>
          </p:cNvPr>
          <p:cNvSpPr txBox="1">
            <a:spLocks noGrp="1"/>
          </p:cNvSpPr>
          <p:nvPr>
            <p:ph type="sldNum" sz="quarter" idx="4"/>
          </p:nvPr>
        </p:nvSpPr>
        <p:spPr>
          <a:xfrm>
            <a:off x="8340224" y="6296668"/>
            <a:ext cx="346575" cy="408937"/>
          </a:xfrm>
          <a:prstGeom prst="rect">
            <a:avLst/>
          </a:prstGeom>
          <a:noFill/>
          <a:ln>
            <a:noFill/>
          </a:ln>
        </p:spPr>
        <p:txBody>
          <a:bodyPr vert="horz" wrap="none" lIns="45720" tIns="45720" rIns="45720" bIns="45720" anchor="b" anchorCtr="0" compatLnSpc="1">
            <a:spAutoFit/>
          </a:bodyPr>
          <a:lstStyle>
            <a:lvl1pPr marL="0" marR="0" lvl="0" indent="0" algn="r" defTabSz="914400" rtl="0" fontAlgn="auto" hangingPunct="0">
              <a:lnSpc>
                <a:spcPct val="80000"/>
              </a:lnSpc>
              <a:spcBef>
                <a:spcPts val="0"/>
              </a:spcBef>
              <a:spcAft>
                <a:spcPts val="0"/>
              </a:spcAft>
              <a:buNone/>
              <a:tabLst/>
              <a:defRPr lang="en-US" sz="1600" b="0" i="0" u="none" strike="noStrike" kern="0" cap="none" spc="0" baseline="0">
                <a:solidFill>
                  <a:srgbClr val="000000"/>
                </a:solidFill>
                <a:uFillTx/>
                <a:latin typeface="Comic Sans MS"/>
                <a:ea typeface="Comic Sans MS"/>
                <a:cs typeface="Comic Sans MS"/>
              </a:defRPr>
            </a:lvl1pPr>
          </a:lstStyle>
          <a:p>
            <a:pPr lvl="0"/>
            <a:fld id="{D48E1474-760E-4D48-AB82-FB4A80272B77}"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marL="0" marR="0" lvl="0" indent="0" algn="l" defTabSz="914400" rtl="0" fontAlgn="auto" hangingPunct="1">
        <a:lnSpc>
          <a:spcPct val="100000"/>
        </a:lnSpc>
        <a:spcBef>
          <a:spcPts val="0"/>
        </a:spcBef>
        <a:spcAft>
          <a:spcPts val="0"/>
        </a:spcAft>
        <a:buNone/>
        <a:tabLst/>
        <a:defRPr lang="en-US" sz="4400" b="0" i="0" u="none" strike="noStrike" kern="0" cap="none" spc="0" baseline="0">
          <a:solidFill>
            <a:srgbClr val="000000"/>
          </a:solidFill>
          <a:uFillTx/>
          <a:latin typeface="Comic Sans MS"/>
          <a:ea typeface="Comic Sans MS"/>
          <a:cs typeface="Comic Sans MS"/>
        </a:defRPr>
      </a:lvl1pPr>
    </p:titleStyle>
    <p:bodyStyle>
      <a:lvl1pPr marL="147666" marR="0" lvl="0" indent="-147666" algn="l" defTabSz="914400" rtl="0" fontAlgn="auto" hangingPunct="1">
        <a:lnSpc>
          <a:spcPct val="100000"/>
        </a:lnSpc>
        <a:spcBef>
          <a:spcPts val="700"/>
        </a:spcBef>
        <a:spcAft>
          <a:spcPts val="0"/>
        </a:spcAft>
        <a:buClr>
          <a:srgbClr val="00007D"/>
        </a:buClr>
        <a:buSzPct val="75000"/>
        <a:buFont typeface="Wingdings" pitchFamily="2"/>
        <a:buChar char="¤"/>
        <a:tabLst/>
        <a:defRPr lang="en-US" sz="3200" b="0" i="0" u="none" strike="noStrike" kern="0" cap="none" spc="0" baseline="0">
          <a:solidFill>
            <a:srgbClr val="000000"/>
          </a:solidFill>
          <a:uFillTx/>
          <a:latin typeface="Comic Sans MS"/>
          <a:ea typeface="Comic Sans MS"/>
          <a:cs typeface="Comic Sans MS"/>
        </a:defRPr>
      </a:lvl1pPr>
      <a:lvl2pPr marL="854525" marR="0" lvl="1" indent="-435428" algn="l" defTabSz="914400" rtl="0" fontAlgn="auto" hangingPunct="1">
        <a:lnSpc>
          <a:spcPct val="100000"/>
        </a:lnSpc>
        <a:spcBef>
          <a:spcPts val="700"/>
        </a:spcBef>
        <a:spcAft>
          <a:spcPts val="0"/>
        </a:spcAft>
        <a:buClr>
          <a:srgbClr val="00007D"/>
        </a:buClr>
        <a:buSzPct val="80000"/>
        <a:buFont typeface="Wingdings"/>
        <a:buChar char=""/>
        <a:tabLst/>
        <a:defRPr lang="en-US" sz="2800" b="0" i="0" u="none" strike="noStrike" kern="0" cap="none" spc="0" baseline="0">
          <a:solidFill>
            <a:srgbClr val="000000"/>
          </a:solidFill>
          <a:uFillTx/>
          <a:latin typeface="Comic Sans MS"/>
          <a:ea typeface="Comic Sans MS"/>
          <a:cs typeface="Comic Sans MS"/>
        </a:defRPr>
      </a:lvl2pPr>
      <a:lvl3pPr marL="1337730" marR="0" lvl="2" indent="-423330" algn="l" defTabSz="914400" rtl="0" fontAlgn="auto" hangingPunct="1">
        <a:lnSpc>
          <a:spcPct val="100000"/>
        </a:lnSpc>
        <a:spcBef>
          <a:spcPts val="700"/>
        </a:spcBef>
        <a:spcAft>
          <a:spcPts val="0"/>
        </a:spcAft>
        <a:buClr>
          <a:srgbClr val="00007D"/>
        </a:buClr>
        <a:buSzPct val="65000"/>
        <a:buFont typeface="Wingdings" pitchFamily="2"/>
        <a:buChar char="¥"/>
        <a:tabLst/>
        <a:defRPr lang="en-US" sz="2400" b="0" i="0" u="none" strike="noStrike" kern="0" cap="none" spc="0" baseline="0">
          <a:solidFill>
            <a:srgbClr val="000000"/>
          </a:solidFill>
          <a:uFillTx/>
          <a:latin typeface="Comic Sans MS"/>
          <a:ea typeface="Comic Sans MS"/>
          <a:cs typeface="Comic Sans MS"/>
        </a:defRPr>
      </a:lvl3pPr>
      <a:lvl4pPr marL="1834441" marR="0" lvl="3" indent="-365760" algn="l" defTabSz="914400" rtl="0" fontAlgn="auto" hangingPunct="1">
        <a:lnSpc>
          <a:spcPct val="100000"/>
        </a:lnSpc>
        <a:spcBef>
          <a:spcPts val="700"/>
        </a:spcBef>
        <a:spcAft>
          <a:spcPts val="0"/>
        </a:spcAft>
        <a:buClr>
          <a:srgbClr val="00007D"/>
        </a:buClr>
        <a:buSzPct val="70000"/>
        <a:buFont typeface="Arial" pitchFamily="34"/>
        <a:buChar char="•"/>
        <a:tabLst/>
        <a:defRPr lang="en-US" sz="2200" b="0" i="0" u="none" strike="noStrike" kern="0" cap="none" spc="0" baseline="0">
          <a:solidFill>
            <a:srgbClr val="000000"/>
          </a:solidFill>
          <a:uFillTx/>
          <a:latin typeface="Comic Sans MS"/>
          <a:ea typeface="Comic Sans MS"/>
          <a:cs typeface="Comic Sans MS"/>
        </a:defRPr>
      </a:lvl4pPr>
      <a:lvl5pPr marL="3113221" marR="0" lvl="4" indent="-1284421" algn="l" defTabSz="914400" rtl="0" fontAlgn="auto" hangingPunct="1">
        <a:lnSpc>
          <a:spcPct val="100000"/>
        </a:lnSpc>
        <a:spcBef>
          <a:spcPts val="700"/>
        </a:spcBef>
        <a:spcAft>
          <a:spcPts val="0"/>
        </a:spcAft>
        <a:buClr>
          <a:srgbClr val="00007D"/>
        </a:buClr>
        <a:buSzPct val="100000"/>
        <a:buFont typeface="Wingdings"/>
        <a:buChar char="▪"/>
        <a:tabLst/>
        <a:defRPr lang="en-US" sz="3200" b="0" i="0" u="none" strike="noStrike" kern="0" cap="none" spc="0" baseline="0">
          <a:solidFill>
            <a:srgbClr val="000000"/>
          </a:solidFill>
          <a:uFillTx/>
          <a:latin typeface="Comic Sans MS"/>
          <a:ea typeface="Comic Sans MS"/>
          <a:cs typeface="Comic Sans M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Shape 55">
            <a:extLst>
              <a:ext uri="{FF2B5EF4-FFF2-40B4-BE49-F238E27FC236}">
                <a16:creationId xmlns:a16="http://schemas.microsoft.com/office/drawing/2014/main" id="{4155153A-6AEF-774B-8952-F718285062B9}"/>
              </a:ext>
            </a:extLst>
          </p:cNvPr>
          <p:cNvSpPr txBox="1">
            <a:spLocks noGrp="1"/>
          </p:cNvSpPr>
          <p:nvPr>
            <p:ph type="ctrTitle"/>
          </p:nvPr>
        </p:nvSpPr>
        <p:spPr>
          <a:xfrm>
            <a:off x="2521531" y="1828800"/>
            <a:ext cx="6470074" cy="2209803"/>
          </a:xfrm>
        </p:spPr>
        <p:txBody>
          <a:bodyPr/>
          <a:lstStyle/>
          <a:p>
            <a:pPr lvl="0"/>
            <a:r>
              <a:rPr lang="en-US" sz="3800" b="1" dirty="0">
                <a:latin typeface="Garamond" pitchFamily="18"/>
              </a:rPr>
              <a:t>Health Care Management Major</a:t>
            </a:r>
          </a:p>
        </p:txBody>
      </p:sp>
      <p:sp>
        <p:nvSpPr>
          <p:cNvPr id="3" name="Shape 56">
            <a:extLst>
              <a:ext uri="{FF2B5EF4-FFF2-40B4-BE49-F238E27FC236}">
                <a16:creationId xmlns:a16="http://schemas.microsoft.com/office/drawing/2014/main" id="{1F8EA5C4-07BB-7B48-8635-3E76FA6EFCF2}"/>
              </a:ext>
            </a:extLst>
          </p:cNvPr>
          <p:cNvSpPr txBox="1">
            <a:spLocks noGrp="1"/>
          </p:cNvSpPr>
          <p:nvPr>
            <p:ph type="body" idx="4294967295"/>
          </p:nvPr>
        </p:nvSpPr>
        <p:spPr>
          <a:xfrm>
            <a:off x="2521531" y="4267203"/>
            <a:ext cx="6470074" cy="2493815"/>
          </a:xfrm>
        </p:spPr>
        <p:txBody>
          <a:bodyPr/>
          <a:lstStyle/>
          <a:p>
            <a:pPr marL="0" lvl="0" indent="0">
              <a:spcBef>
                <a:spcPts val="800"/>
              </a:spcBef>
              <a:buNone/>
            </a:pPr>
            <a:r>
              <a:rPr lang="en-US" sz="2200" b="1" dirty="0">
                <a:latin typeface="Times New Roman" panose="02020603050405020304" pitchFamily="18" charset="0"/>
                <a:cs typeface="Times New Roman" panose="02020603050405020304" pitchFamily="18" charset="0"/>
              </a:rPr>
              <a:t>(Programs in Healthcare Management and Insurance Studies)</a:t>
            </a:r>
          </a:p>
          <a:p>
            <a:pPr marL="0" lvl="0" indent="0">
              <a:spcBef>
                <a:spcPts val="800"/>
              </a:spcBef>
              <a:buNone/>
            </a:pPr>
            <a:endParaRPr lang="en-US" sz="2200" b="1" dirty="0">
              <a:latin typeface="Times New Roman" panose="02020603050405020304" pitchFamily="18" charset="0"/>
              <a:cs typeface="Times New Roman" panose="02020603050405020304" pitchFamily="18" charset="0"/>
            </a:endParaRPr>
          </a:p>
          <a:p>
            <a:pPr marL="0" lvl="0" indent="0">
              <a:spcBef>
                <a:spcPts val="800"/>
              </a:spcBef>
              <a:buNone/>
            </a:pPr>
            <a:r>
              <a:rPr lang="en-US" sz="2200" b="1" dirty="0" smtClean="0">
                <a:latin typeface="Times New Roman" panose="02020603050405020304" pitchFamily="18" charset="0"/>
                <a:cs typeface="Times New Roman" panose="02020603050405020304" pitchFamily="18" charset="0"/>
              </a:rPr>
              <a:t>Shane Murphy</a:t>
            </a:r>
            <a:endParaRPr lang="en-US" sz="2200" b="1" dirty="0">
              <a:latin typeface="Times New Roman" panose="02020603050405020304" pitchFamily="18" charset="0"/>
              <a:cs typeface="Times New Roman" panose="02020603050405020304" pitchFamily="18" charset="0"/>
            </a:endParaRPr>
          </a:p>
          <a:p>
            <a:pPr marL="0" lvl="0" indent="0">
              <a:spcBef>
                <a:spcPts val="800"/>
              </a:spcBef>
              <a:buNone/>
            </a:pPr>
            <a:r>
              <a:rPr lang="en-US" sz="2200" b="1" dirty="0" smtClean="0">
                <a:latin typeface="Times New Roman" panose="02020603050405020304" pitchFamily="18" charset="0"/>
                <a:cs typeface="Times New Roman" panose="02020603050405020304" pitchFamily="18" charset="0"/>
              </a:rPr>
              <a:t>Assistant </a:t>
            </a:r>
            <a:r>
              <a:rPr lang="en-US" sz="2200" b="1" dirty="0">
                <a:latin typeface="Times New Roman" panose="02020603050405020304" pitchFamily="18" charset="0"/>
                <a:cs typeface="Times New Roman" panose="02020603050405020304" pitchFamily="18" charset="0"/>
              </a:rPr>
              <a:t>Professor of Healthcare Economics</a:t>
            </a:r>
          </a:p>
          <a:p>
            <a:pPr marL="0" lvl="0" indent="0">
              <a:spcBef>
                <a:spcPts val="800"/>
              </a:spcBef>
              <a:buNone/>
            </a:pPr>
            <a:r>
              <a:rPr lang="en-US" sz="2200" b="1" dirty="0">
                <a:latin typeface="Times New Roman" panose="02020603050405020304" pitchFamily="18" charset="0"/>
                <a:cs typeface="Times New Roman" panose="02020603050405020304" pitchFamily="18" charset="0"/>
              </a:rPr>
              <a:t>University of </a:t>
            </a:r>
            <a:r>
              <a:rPr lang="en-US" sz="2200" b="1" dirty="0" smtClean="0">
                <a:latin typeface="Times New Roman" panose="02020603050405020304" pitchFamily="18" charset="0"/>
                <a:cs typeface="Times New Roman" panose="02020603050405020304" pitchFamily="18" charset="0"/>
              </a:rPr>
              <a:t>Connecticut</a:t>
            </a:r>
            <a:endParaRPr lang="en-US" sz="22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3CF03-7BBC-8844-A1EF-DAE5B7DAFF2F}"/>
              </a:ext>
            </a:extLst>
          </p:cNvPr>
          <p:cNvSpPr txBox="1">
            <a:spLocks noGrp="1"/>
          </p:cNvSpPr>
          <p:nvPr>
            <p:ph type="title"/>
          </p:nvPr>
        </p:nvSpPr>
        <p:spPr>
          <a:xfrm>
            <a:off x="533396" y="304796"/>
            <a:ext cx="8229600" cy="1049219"/>
          </a:xfrm>
          <a:prstGeom prst="rect">
            <a:avLst/>
          </a:prstGeom>
          <a:noFill/>
          <a:ln>
            <a:noFill/>
          </a:ln>
        </p:spPr>
        <p:txBody>
          <a:bodyPr vert="horz" wrap="square" lIns="45720" tIns="45720" rIns="45720" bIns="45720" anchor="ctr" anchorCtr="0" compatLnSpc="1">
            <a:noAutofit/>
          </a:bodyPr>
          <a:lstStyle/>
          <a:p>
            <a:pPr lvl="0"/>
            <a:r>
              <a:rPr lang="en-US">
                <a:latin typeface="Garamond" pitchFamily="18"/>
              </a:rPr>
              <a:t>Program of Study – HCMI Minor</a:t>
            </a:r>
            <a:endParaRPr lang="en-US" sz="2400">
              <a:latin typeface="Garamond" pitchFamily="18"/>
            </a:endParaRPr>
          </a:p>
        </p:txBody>
      </p:sp>
      <p:sp>
        <p:nvSpPr>
          <p:cNvPr id="3" name="Text Placeholder 2">
            <a:extLst>
              <a:ext uri="{FF2B5EF4-FFF2-40B4-BE49-F238E27FC236}">
                <a16:creationId xmlns:a16="http://schemas.microsoft.com/office/drawing/2014/main" id="{435717E9-B8AA-3245-BE4D-0FD14F817856}"/>
              </a:ext>
            </a:extLst>
          </p:cNvPr>
          <p:cNvSpPr txBox="1">
            <a:spLocks noGrp="1"/>
          </p:cNvSpPr>
          <p:nvPr>
            <p:ph type="body" idx="1"/>
          </p:nvPr>
        </p:nvSpPr>
        <p:spPr>
          <a:xfrm>
            <a:off x="457200" y="1066803"/>
            <a:ext cx="8229600" cy="5791196"/>
          </a:xfrm>
        </p:spPr>
        <p:txBody>
          <a:bodyPr/>
          <a:lstStyle/>
          <a:p>
            <a:pPr lvl="0">
              <a:spcBef>
                <a:spcPts val="600"/>
              </a:spcBef>
            </a:pPr>
            <a:endParaRPr lang="en-US" sz="3000"/>
          </a:p>
          <a:p>
            <a:pPr lvl="0">
              <a:spcBef>
                <a:spcPts val="600"/>
              </a:spcBef>
            </a:pPr>
            <a:r>
              <a:rPr lang="en-US">
                <a:latin typeface="Garamond" pitchFamily="18"/>
              </a:rPr>
              <a:t>HCMI Minor Option</a:t>
            </a:r>
          </a:p>
          <a:p>
            <a:pPr lvl="1"/>
            <a:r>
              <a:rPr lang="en-US" sz="3200">
                <a:latin typeface="Garamond" pitchFamily="18"/>
              </a:rPr>
              <a:t>In collaboration with Economics, Life Sciences, and Actuarial Studies</a:t>
            </a:r>
          </a:p>
          <a:p>
            <a:pPr lvl="2"/>
            <a:r>
              <a:rPr lang="en-US" sz="3200">
                <a:latin typeface="Garamond" pitchFamily="18"/>
              </a:rPr>
              <a:t>Students can combine their primary major with appropriate HCMI courses to broaden their learning and career opportunities.</a:t>
            </a:r>
          </a:p>
        </p:txBody>
      </p:sp>
      <p:sp>
        <p:nvSpPr>
          <p:cNvPr id="4" name="Slide Number Placeholder 3">
            <a:extLst>
              <a:ext uri="{FF2B5EF4-FFF2-40B4-BE49-F238E27FC236}">
                <a16:creationId xmlns:a16="http://schemas.microsoft.com/office/drawing/2014/main" id="{06F81C03-1813-DC40-A127-568A124BA8BE}"/>
              </a:ext>
            </a:extLst>
          </p:cNvPr>
          <p:cNvSpPr txBox="1"/>
          <p:nvPr/>
        </p:nvSpPr>
        <p:spPr>
          <a:xfrm>
            <a:off x="8340224" y="6296668"/>
            <a:ext cx="346575" cy="408937"/>
          </a:xfrm>
          <a:prstGeom prst="rect">
            <a:avLst/>
          </a:prstGeom>
          <a:noFill/>
          <a:ln cap="flat">
            <a:noFill/>
          </a:ln>
        </p:spPr>
        <p:txBody>
          <a:bodyPr vert="horz" wrap="none" lIns="45720" tIns="45720" rIns="45720" bIns="45720" anchor="b" anchorCtr="0" compatLnSpc="1">
            <a:spAutoFit/>
          </a:bodyPr>
          <a:lstStyle/>
          <a:p>
            <a:pPr marL="0" marR="0" lvl="0" indent="0" algn="r" defTabSz="914400" rtl="0" fontAlgn="auto" hangingPunct="0">
              <a:lnSpc>
                <a:spcPct val="80000"/>
              </a:lnSpc>
              <a:spcBef>
                <a:spcPts val="0"/>
              </a:spcBef>
              <a:spcAft>
                <a:spcPts val="0"/>
              </a:spcAft>
              <a:buNone/>
              <a:tabLst/>
              <a:defRPr sz="1800" b="0" i="0" u="none" strike="noStrike" kern="0" cap="none" spc="0" baseline="0">
                <a:solidFill>
                  <a:srgbClr val="000000"/>
                </a:solidFill>
                <a:uFillTx/>
              </a:defRPr>
            </a:pPr>
            <a:fld id="{F8FB2B0C-1935-A240-AD76-2CA44B01459C}" type="slidenum">
              <a:t>10</a:t>
            </a:fld>
            <a:endParaRPr lang="en-US" sz="1600" b="0" i="0" u="none" strike="noStrike" kern="0" cap="none" spc="0" baseline="0">
              <a:solidFill>
                <a:srgbClr val="000000"/>
              </a:solidFill>
              <a:uFillTx/>
              <a:latin typeface="Comic Sans MS"/>
              <a:ea typeface="Comic Sans MS"/>
              <a:cs typeface="Comic Sans M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8831E-E620-3649-BDBD-E1F474E237B3}"/>
              </a:ext>
            </a:extLst>
          </p:cNvPr>
          <p:cNvSpPr txBox="1">
            <a:spLocks noGrp="1"/>
          </p:cNvSpPr>
          <p:nvPr>
            <p:ph type="title"/>
          </p:nvPr>
        </p:nvSpPr>
        <p:spPr>
          <a:xfrm>
            <a:off x="457200" y="457200"/>
            <a:ext cx="8229600" cy="696535"/>
          </a:xfrm>
          <a:prstGeom prst="rect">
            <a:avLst/>
          </a:prstGeom>
          <a:noFill/>
          <a:ln>
            <a:noFill/>
          </a:ln>
        </p:spPr>
        <p:txBody>
          <a:bodyPr vert="horz" wrap="square" lIns="45720" tIns="45720" rIns="45720" bIns="45720" anchor="ctr" anchorCtr="0" compatLnSpc="1">
            <a:noAutofit/>
          </a:bodyPr>
          <a:lstStyle/>
          <a:p>
            <a:pPr lvl="0"/>
            <a:r>
              <a:rPr lang="en-US" sz="3600">
                <a:latin typeface="Garamond" pitchFamily="18"/>
              </a:rPr>
              <a:t>Outreach and Applied Programs</a:t>
            </a:r>
          </a:p>
        </p:txBody>
      </p:sp>
      <p:sp>
        <p:nvSpPr>
          <p:cNvPr id="3" name="Text Placeholder 2">
            <a:extLst>
              <a:ext uri="{FF2B5EF4-FFF2-40B4-BE49-F238E27FC236}">
                <a16:creationId xmlns:a16="http://schemas.microsoft.com/office/drawing/2014/main" id="{719A35CF-8DCF-8343-A255-3A93AEEECD6D}"/>
              </a:ext>
            </a:extLst>
          </p:cNvPr>
          <p:cNvSpPr txBox="1">
            <a:spLocks noGrp="1"/>
          </p:cNvSpPr>
          <p:nvPr>
            <p:ph type="body" idx="1"/>
          </p:nvPr>
        </p:nvSpPr>
        <p:spPr>
          <a:xfrm>
            <a:off x="457200" y="1153735"/>
            <a:ext cx="8229600" cy="5334152"/>
          </a:xfrm>
        </p:spPr>
        <p:txBody>
          <a:bodyPr/>
          <a:lstStyle/>
          <a:p>
            <a:pPr lvl="0"/>
            <a:r>
              <a:rPr lang="en-US" sz="3800">
                <a:latin typeface="Garamond" pitchFamily="18"/>
              </a:rPr>
              <a:t>Honors program and Honors scholars</a:t>
            </a:r>
          </a:p>
          <a:p>
            <a:pPr lvl="1"/>
            <a:r>
              <a:rPr lang="en-US" sz="3400">
                <a:latin typeface="Garamond" pitchFamily="18"/>
              </a:rPr>
              <a:t>Organized and coordinated with University Honors program office</a:t>
            </a:r>
          </a:p>
          <a:p>
            <a:pPr lvl="1"/>
            <a:r>
              <a:rPr lang="en-US" sz="3400">
                <a:latin typeface="Garamond" pitchFamily="18"/>
              </a:rPr>
              <a:t>Honors thesis advised by department faculty members</a:t>
            </a:r>
          </a:p>
          <a:p>
            <a:pPr lvl="1"/>
            <a:r>
              <a:rPr lang="en-US" sz="3400">
                <a:latin typeface="Garamond" pitchFamily="18"/>
              </a:rPr>
              <a:t>Honors course conversions</a:t>
            </a:r>
          </a:p>
          <a:p>
            <a:pPr lvl="0"/>
            <a:r>
              <a:rPr lang="en-US" sz="3800">
                <a:latin typeface="Garamond" pitchFamily="18"/>
              </a:rPr>
              <a:t> Healthcare Management Society</a:t>
            </a:r>
          </a:p>
        </p:txBody>
      </p:sp>
      <p:sp>
        <p:nvSpPr>
          <p:cNvPr id="4" name="Slide Number Placeholder 3">
            <a:extLst>
              <a:ext uri="{FF2B5EF4-FFF2-40B4-BE49-F238E27FC236}">
                <a16:creationId xmlns:a16="http://schemas.microsoft.com/office/drawing/2014/main" id="{A9CF50D9-168E-1647-BDF8-D3846B45ECD2}"/>
              </a:ext>
            </a:extLst>
          </p:cNvPr>
          <p:cNvSpPr txBox="1"/>
          <p:nvPr/>
        </p:nvSpPr>
        <p:spPr>
          <a:xfrm>
            <a:off x="8340224" y="6296668"/>
            <a:ext cx="346575" cy="408937"/>
          </a:xfrm>
          <a:prstGeom prst="rect">
            <a:avLst/>
          </a:prstGeom>
          <a:noFill/>
          <a:ln cap="flat">
            <a:noFill/>
          </a:ln>
        </p:spPr>
        <p:txBody>
          <a:bodyPr vert="horz" wrap="none" lIns="45720" tIns="45720" rIns="45720" bIns="45720" anchor="b" anchorCtr="0" compatLnSpc="1">
            <a:spAutoFit/>
          </a:bodyPr>
          <a:lstStyle/>
          <a:p>
            <a:pPr marL="0" marR="0" lvl="0" indent="0" algn="r" defTabSz="914400" rtl="0" fontAlgn="auto" hangingPunct="0">
              <a:lnSpc>
                <a:spcPct val="80000"/>
              </a:lnSpc>
              <a:spcBef>
                <a:spcPts val="0"/>
              </a:spcBef>
              <a:spcAft>
                <a:spcPts val="0"/>
              </a:spcAft>
              <a:buNone/>
              <a:tabLst/>
              <a:defRPr sz="1800" b="0" i="0" u="none" strike="noStrike" kern="0" cap="none" spc="0" baseline="0">
                <a:solidFill>
                  <a:srgbClr val="000000"/>
                </a:solidFill>
                <a:uFillTx/>
              </a:defRPr>
            </a:pPr>
            <a:fld id="{A86E5BCB-4F7D-A64C-BA27-54822C593A65}" type="slidenum">
              <a:t>11</a:t>
            </a:fld>
            <a:endParaRPr lang="en-US" sz="1600" b="0" i="0" u="none" strike="noStrike" kern="0" cap="none" spc="0" baseline="0">
              <a:solidFill>
                <a:srgbClr val="000000"/>
              </a:solidFill>
              <a:uFillTx/>
              <a:latin typeface="Comic Sans MS"/>
              <a:ea typeface="Comic Sans MS"/>
              <a:cs typeface="Comic Sans M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32C8B-F8AE-ED40-9D1F-8C5AF7478611}"/>
              </a:ext>
            </a:extLst>
          </p:cNvPr>
          <p:cNvSpPr txBox="1">
            <a:spLocks noGrp="1"/>
          </p:cNvSpPr>
          <p:nvPr>
            <p:ph type="title"/>
          </p:nvPr>
        </p:nvSpPr>
        <p:spPr>
          <a:xfrm>
            <a:off x="457200" y="457200"/>
            <a:ext cx="8229600" cy="993138"/>
          </a:xfrm>
          <a:prstGeom prst="rect">
            <a:avLst/>
          </a:prstGeom>
          <a:noFill/>
          <a:ln>
            <a:noFill/>
          </a:ln>
        </p:spPr>
        <p:txBody>
          <a:bodyPr vert="horz" wrap="square" lIns="45720" tIns="45720" rIns="45720" bIns="45720" anchor="ctr" anchorCtr="0" compatLnSpc="1">
            <a:noAutofit/>
          </a:bodyPr>
          <a:lstStyle/>
          <a:p>
            <a:pPr lvl="0"/>
            <a:r>
              <a:rPr lang="en-US">
                <a:latin typeface="Garamond" pitchFamily="18"/>
              </a:rPr>
              <a:t>Other Initiatives and Features</a:t>
            </a:r>
          </a:p>
        </p:txBody>
      </p:sp>
      <p:sp>
        <p:nvSpPr>
          <p:cNvPr id="3" name="Text Placeholder 2">
            <a:extLst>
              <a:ext uri="{FF2B5EF4-FFF2-40B4-BE49-F238E27FC236}">
                <a16:creationId xmlns:a16="http://schemas.microsoft.com/office/drawing/2014/main" id="{4DEF26A3-D690-C247-BA3F-08D1218116DF}"/>
              </a:ext>
            </a:extLst>
          </p:cNvPr>
          <p:cNvSpPr txBox="1">
            <a:spLocks noGrp="1"/>
          </p:cNvSpPr>
          <p:nvPr>
            <p:ph type="body" idx="1"/>
          </p:nvPr>
        </p:nvSpPr>
        <p:spPr>
          <a:xfrm>
            <a:off x="457200" y="1219196"/>
            <a:ext cx="8229600" cy="5638803"/>
          </a:xfrm>
        </p:spPr>
        <p:txBody>
          <a:bodyPr/>
          <a:lstStyle/>
          <a:p>
            <a:pPr lvl="0"/>
            <a:r>
              <a:rPr lang="en-US">
                <a:latin typeface="Garamond" pitchFamily="18"/>
              </a:rPr>
              <a:t>Various Academic scholarships</a:t>
            </a:r>
          </a:p>
          <a:p>
            <a:pPr lvl="0"/>
            <a:r>
              <a:rPr lang="en-US">
                <a:latin typeface="Garamond" pitchFamily="18"/>
              </a:rPr>
              <a:t>Regular visits by industry professionals and alums to classes</a:t>
            </a:r>
          </a:p>
          <a:p>
            <a:pPr lvl="0"/>
            <a:r>
              <a:rPr lang="en-US">
                <a:latin typeface="Garamond" pitchFamily="18"/>
              </a:rPr>
              <a:t>Study abroad</a:t>
            </a:r>
          </a:p>
          <a:p>
            <a:pPr lvl="0"/>
            <a:r>
              <a:rPr lang="en-US">
                <a:latin typeface="Garamond" pitchFamily="18"/>
              </a:rPr>
              <a:t>Strong alumnae relationships with career professionals at Hartford Healthcare, CVS-Aetna, CIGNA, The Travelers, United Healthcare, Aon Consulting, Towers-Willis Consulting and many others in CT and elsewhere.</a:t>
            </a:r>
          </a:p>
          <a:p>
            <a:pPr lvl="0"/>
            <a:endParaRPr lang="en-US"/>
          </a:p>
          <a:p>
            <a:pPr lvl="0">
              <a:buNone/>
            </a:pPr>
            <a:endParaRPr lang="en-US"/>
          </a:p>
        </p:txBody>
      </p:sp>
      <p:sp>
        <p:nvSpPr>
          <p:cNvPr id="4" name="Slide Number Placeholder 3">
            <a:extLst>
              <a:ext uri="{FF2B5EF4-FFF2-40B4-BE49-F238E27FC236}">
                <a16:creationId xmlns:a16="http://schemas.microsoft.com/office/drawing/2014/main" id="{4FB60C9C-9C6A-9B4D-8881-8659327A6E5A}"/>
              </a:ext>
            </a:extLst>
          </p:cNvPr>
          <p:cNvSpPr txBox="1"/>
          <p:nvPr/>
        </p:nvSpPr>
        <p:spPr>
          <a:xfrm>
            <a:off x="8340224" y="6296668"/>
            <a:ext cx="346575" cy="408937"/>
          </a:xfrm>
          <a:prstGeom prst="rect">
            <a:avLst/>
          </a:prstGeom>
          <a:noFill/>
          <a:ln cap="flat">
            <a:noFill/>
          </a:ln>
        </p:spPr>
        <p:txBody>
          <a:bodyPr vert="horz" wrap="none" lIns="45720" tIns="45720" rIns="45720" bIns="45720" anchor="b" anchorCtr="0" compatLnSpc="1">
            <a:spAutoFit/>
          </a:bodyPr>
          <a:lstStyle/>
          <a:p>
            <a:pPr marL="0" marR="0" lvl="0" indent="0" algn="r" defTabSz="914400" rtl="0" fontAlgn="auto" hangingPunct="0">
              <a:lnSpc>
                <a:spcPct val="80000"/>
              </a:lnSpc>
              <a:spcBef>
                <a:spcPts val="0"/>
              </a:spcBef>
              <a:spcAft>
                <a:spcPts val="0"/>
              </a:spcAft>
              <a:buNone/>
              <a:tabLst/>
              <a:defRPr sz="1800" b="0" i="0" u="none" strike="noStrike" kern="0" cap="none" spc="0" baseline="0">
                <a:solidFill>
                  <a:srgbClr val="000000"/>
                </a:solidFill>
                <a:uFillTx/>
              </a:defRPr>
            </a:pPr>
            <a:fld id="{19AC4567-016F-994C-9D5A-9A70A8693B19}" type="slidenum">
              <a:t>12</a:t>
            </a:fld>
            <a:endParaRPr lang="en-US" sz="1600" b="0" i="0" u="none" strike="noStrike" kern="0" cap="none" spc="0" baseline="0">
              <a:solidFill>
                <a:srgbClr val="000000"/>
              </a:solidFill>
              <a:uFillTx/>
              <a:latin typeface="Comic Sans MS"/>
              <a:ea typeface="Comic Sans MS"/>
              <a:cs typeface="Comic Sans M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F9915-B295-ED41-9A47-787220A9670D}"/>
              </a:ext>
            </a:extLst>
          </p:cNvPr>
          <p:cNvSpPr txBox="1">
            <a:spLocks noGrp="1"/>
          </p:cNvSpPr>
          <p:nvPr>
            <p:ph type="title"/>
          </p:nvPr>
        </p:nvSpPr>
        <p:spPr>
          <a:xfrm>
            <a:off x="457200" y="457200"/>
            <a:ext cx="8229600" cy="1197425"/>
          </a:xfrm>
          <a:prstGeom prst="rect">
            <a:avLst/>
          </a:prstGeom>
          <a:noFill/>
          <a:ln>
            <a:noFill/>
          </a:ln>
        </p:spPr>
        <p:txBody>
          <a:bodyPr vert="horz" wrap="square" lIns="45720" tIns="45720" rIns="45720" bIns="45720" anchor="ctr" anchorCtr="0" compatLnSpc="1">
            <a:noAutofit/>
          </a:bodyPr>
          <a:lstStyle/>
          <a:p>
            <a:pPr lvl="0"/>
            <a:r>
              <a:rPr lang="en-US">
                <a:latin typeface="Garamond" pitchFamily="18"/>
              </a:rPr>
              <a:t>Programs in Healthcare Management and Insurance Studies</a:t>
            </a:r>
          </a:p>
        </p:txBody>
      </p:sp>
      <p:sp>
        <p:nvSpPr>
          <p:cNvPr id="3" name="Text Placeholder 2">
            <a:extLst>
              <a:ext uri="{FF2B5EF4-FFF2-40B4-BE49-F238E27FC236}">
                <a16:creationId xmlns:a16="http://schemas.microsoft.com/office/drawing/2014/main" id="{6543C0A8-BBA8-2F47-9619-677C1D84B2C4}"/>
              </a:ext>
            </a:extLst>
          </p:cNvPr>
          <p:cNvSpPr txBox="1">
            <a:spLocks noGrp="1"/>
          </p:cNvSpPr>
          <p:nvPr>
            <p:ph type="body" idx="1"/>
          </p:nvPr>
        </p:nvSpPr>
        <p:spPr>
          <a:xfrm>
            <a:off x="457200" y="1600200"/>
            <a:ext cx="8229600" cy="5029200"/>
          </a:xfrm>
          <a:ln w="9528">
            <a:solidFill>
              <a:srgbClr val="93CDDD"/>
            </a:solidFill>
            <a:prstDash val="solid"/>
          </a:ln>
        </p:spPr>
        <p:txBody>
          <a:bodyPr/>
          <a:lstStyle/>
          <a:p>
            <a:pPr marL="147318" lvl="0" indent="-147318"/>
            <a:r>
              <a:rPr lang="en-US" smtClean="0">
                <a:latin typeface="Garamond" pitchFamily="18"/>
              </a:rPr>
              <a:t>Administratively</a:t>
            </a:r>
            <a:r>
              <a:rPr lang="en-US" dirty="0">
                <a:latin typeface="Garamond" pitchFamily="18"/>
              </a:rPr>
              <a:t>, we are located within the Finance Department</a:t>
            </a:r>
          </a:p>
          <a:p>
            <a:pPr marL="147318" lvl="0" indent="-147318"/>
            <a:r>
              <a:rPr lang="en-US" dirty="0">
                <a:latin typeface="Garamond" pitchFamily="18"/>
              </a:rPr>
              <a:t>We offer our program in the </a:t>
            </a:r>
            <a:r>
              <a:rPr lang="en-US" dirty="0" err="1">
                <a:latin typeface="Garamond" pitchFamily="18"/>
              </a:rPr>
              <a:t>Storss</a:t>
            </a:r>
            <a:r>
              <a:rPr lang="en-US" dirty="0">
                <a:latin typeface="Garamond" pitchFamily="18"/>
              </a:rPr>
              <a:t> Campus</a:t>
            </a:r>
          </a:p>
          <a:p>
            <a:pPr marL="147318" lvl="0" indent="-147318"/>
            <a:r>
              <a:rPr lang="en-US" dirty="0">
                <a:latin typeface="Garamond" pitchFamily="18"/>
              </a:rPr>
              <a:t>We have a niche program who prepares future leaders to be employed in the Healthcare Industry, which makes up about 18 percent of the U.S. Economy.</a:t>
            </a:r>
          </a:p>
        </p:txBody>
      </p:sp>
      <p:sp>
        <p:nvSpPr>
          <p:cNvPr id="4" name="Slide Number Placeholder 3">
            <a:extLst>
              <a:ext uri="{FF2B5EF4-FFF2-40B4-BE49-F238E27FC236}">
                <a16:creationId xmlns:a16="http://schemas.microsoft.com/office/drawing/2014/main" id="{53685A7F-BB5A-2147-9E2A-C35770AD64DB}"/>
              </a:ext>
            </a:extLst>
          </p:cNvPr>
          <p:cNvSpPr txBox="1"/>
          <p:nvPr/>
        </p:nvSpPr>
        <p:spPr>
          <a:xfrm>
            <a:off x="8340224" y="6296668"/>
            <a:ext cx="346575" cy="408937"/>
          </a:xfrm>
          <a:prstGeom prst="rect">
            <a:avLst/>
          </a:prstGeom>
          <a:noFill/>
          <a:ln cap="flat">
            <a:noFill/>
          </a:ln>
        </p:spPr>
        <p:txBody>
          <a:bodyPr vert="horz" wrap="none" lIns="45720" tIns="45720" rIns="45720" bIns="45720" anchor="b" anchorCtr="0" compatLnSpc="1">
            <a:spAutoFit/>
          </a:bodyPr>
          <a:lstStyle/>
          <a:p>
            <a:pPr marL="0" marR="0" lvl="0" indent="0" algn="r" defTabSz="914400" rtl="0" fontAlgn="auto" hangingPunct="0">
              <a:lnSpc>
                <a:spcPct val="80000"/>
              </a:lnSpc>
              <a:spcBef>
                <a:spcPts val="0"/>
              </a:spcBef>
              <a:spcAft>
                <a:spcPts val="0"/>
              </a:spcAft>
              <a:buNone/>
              <a:tabLst/>
              <a:defRPr sz="1800" b="0" i="0" u="none" strike="noStrike" kern="0" cap="none" spc="0" baseline="0">
                <a:solidFill>
                  <a:srgbClr val="000000"/>
                </a:solidFill>
                <a:uFillTx/>
              </a:defRPr>
            </a:pPr>
            <a:fld id="{D441D2E2-FCB4-7D46-BB68-2500CE00AA58}" type="slidenum">
              <a:rPr/>
              <a:t>2</a:t>
            </a:fld>
            <a:endParaRPr lang="en-US" sz="1600" b="0" i="0" u="none" strike="noStrike" kern="0" cap="none" spc="0" baseline="0">
              <a:solidFill>
                <a:srgbClr val="000000"/>
              </a:solidFill>
              <a:uFillTx/>
              <a:latin typeface="Comic Sans MS"/>
              <a:ea typeface="Comic Sans MS"/>
              <a:cs typeface="Comic Sans M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96047-37C4-8A42-B11B-CB9456099457}"/>
              </a:ext>
            </a:extLst>
          </p:cNvPr>
          <p:cNvSpPr txBox="1">
            <a:spLocks noGrp="1"/>
          </p:cNvSpPr>
          <p:nvPr>
            <p:ph type="title"/>
          </p:nvPr>
        </p:nvSpPr>
        <p:spPr>
          <a:xfrm>
            <a:off x="457200" y="304796"/>
            <a:ext cx="8229600" cy="993138"/>
          </a:xfrm>
          <a:prstGeom prst="rect">
            <a:avLst/>
          </a:prstGeom>
          <a:noFill/>
          <a:ln>
            <a:noFill/>
          </a:ln>
        </p:spPr>
        <p:txBody>
          <a:bodyPr vert="horz" wrap="square" lIns="45720" tIns="45720" rIns="45720" bIns="45720" anchor="ctr" anchorCtr="0" compatLnSpc="1">
            <a:noAutofit/>
          </a:bodyPr>
          <a:lstStyle/>
          <a:p>
            <a:pPr lvl="0"/>
            <a:r>
              <a:rPr lang="en-US" dirty="0">
                <a:latin typeface="Garamond" pitchFamily="18"/>
              </a:rPr>
              <a:t>Our Emphasis and Objective</a:t>
            </a:r>
          </a:p>
        </p:txBody>
      </p:sp>
      <p:sp>
        <p:nvSpPr>
          <p:cNvPr id="3" name="Text Placeholder 2">
            <a:extLst>
              <a:ext uri="{FF2B5EF4-FFF2-40B4-BE49-F238E27FC236}">
                <a16:creationId xmlns:a16="http://schemas.microsoft.com/office/drawing/2014/main" id="{8B53544F-9243-E741-A50E-33BF09EDC1C2}"/>
              </a:ext>
            </a:extLst>
          </p:cNvPr>
          <p:cNvSpPr txBox="1">
            <a:spLocks noGrp="1"/>
          </p:cNvSpPr>
          <p:nvPr>
            <p:ph type="body" idx="1"/>
          </p:nvPr>
        </p:nvSpPr>
        <p:spPr>
          <a:xfrm>
            <a:off x="457200" y="1143000"/>
            <a:ext cx="8382003" cy="5715000"/>
          </a:xfrm>
        </p:spPr>
        <p:txBody>
          <a:bodyPr/>
          <a:lstStyle/>
          <a:p>
            <a:pPr lvl="0"/>
            <a:r>
              <a:rPr lang="en-US" dirty="0">
                <a:solidFill>
                  <a:schemeClr val="tx1"/>
                </a:solidFill>
                <a:latin typeface="Garamond" pitchFamily="18"/>
              </a:rPr>
              <a:t>The Healthcare Management &amp; Insurance Studies Program provides specific focus for students interested in:</a:t>
            </a:r>
          </a:p>
          <a:p>
            <a:pPr lvl="1"/>
            <a:r>
              <a:rPr lang="en-US" sz="3200" dirty="0">
                <a:latin typeface="Garamond" pitchFamily="18"/>
              </a:rPr>
              <a:t>Health institution management</a:t>
            </a:r>
          </a:p>
          <a:p>
            <a:pPr lvl="1"/>
            <a:r>
              <a:rPr lang="en-US" sz="3200" dirty="0">
                <a:latin typeface="Garamond" pitchFamily="18"/>
              </a:rPr>
              <a:t>Health insurance</a:t>
            </a:r>
          </a:p>
          <a:p>
            <a:pPr lvl="1"/>
            <a:r>
              <a:rPr lang="en-US" sz="3200" dirty="0">
                <a:latin typeface="Garamond" pitchFamily="18"/>
              </a:rPr>
              <a:t>Financial management in healthcare related government and not-for-profit organizations</a:t>
            </a:r>
          </a:p>
          <a:p>
            <a:pPr lvl="1"/>
            <a:r>
              <a:rPr lang="en-US" sz="3200" dirty="0">
                <a:latin typeface="Garamond" pitchFamily="18"/>
              </a:rPr>
              <a:t>Health care professionals with management skills.</a:t>
            </a:r>
          </a:p>
        </p:txBody>
      </p:sp>
      <p:sp>
        <p:nvSpPr>
          <p:cNvPr id="4" name="Slide Number Placeholder 3">
            <a:extLst>
              <a:ext uri="{FF2B5EF4-FFF2-40B4-BE49-F238E27FC236}">
                <a16:creationId xmlns:a16="http://schemas.microsoft.com/office/drawing/2014/main" id="{A1F86414-4B41-664D-A219-5FB81A3F5A95}"/>
              </a:ext>
            </a:extLst>
          </p:cNvPr>
          <p:cNvSpPr txBox="1"/>
          <p:nvPr/>
        </p:nvSpPr>
        <p:spPr>
          <a:xfrm>
            <a:off x="8340224" y="6296668"/>
            <a:ext cx="346575" cy="408937"/>
          </a:xfrm>
          <a:prstGeom prst="rect">
            <a:avLst/>
          </a:prstGeom>
          <a:noFill/>
          <a:ln cap="flat">
            <a:noFill/>
          </a:ln>
        </p:spPr>
        <p:txBody>
          <a:bodyPr vert="horz" wrap="none" lIns="45720" tIns="45720" rIns="45720" bIns="45720" anchor="b" anchorCtr="0" compatLnSpc="1">
            <a:spAutoFit/>
          </a:bodyPr>
          <a:lstStyle/>
          <a:p>
            <a:pPr marL="0" marR="0" lvl="0" indent="0" algn="r" defTabSz="914400" rtl="0" fontAlgn="auto" hangingPunct="0">
              <a:lnSpc>
                <a:spcPct val="80000"/>
              </a:lnSpc>
              <a:spcBef>
                <a:spcPts val="0"/>
              </a:spcBef>
              <a:spcAft>
                <a:spcPts val="0"/>
              </a:spcAft>
              <a:buNone/>
              <a:tabLst/>
              <a:defRPr sz="1800" b="0" i="0" u="none" strike="noStrike" kern="0" cap="none" spc="0" baseline="0">
                <a:solidFill>
                  <a:srgbClr val="000000"/>
                </a:solidFill>
                <a:uFillTx/>
              </a:defRPr>
            </a:pPr>
            <a:fld id="{B102E9C0-2E25-6F44-98D1-9E3371360740}" type="slidenum">
              <a:rPr/>
              <a:t>3</a:t>
            </a:fld>
            <a:endParaRPr lang="en-US" sz="1600" b="0" i="0" u="none" strike="noStrike" kern="0" cap="none" spc="0" baseline="0">
              <a:solidFill>
                <a:srgbClr val="000000"/>
              </a:solidFill>
              <a:uFillTx/>
              <a:latin typeface="Comic Sans MS"/>
              <a:ea typeface="Comic Sans MS"/>
              <a:cs typeface="Comic Sans M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16A2D-7824-8649-928D-1D0A6B24CFC0}"/>
              </a:ext>
            </a:extLst>
          </p:cNvPr>
          <p:cNvSpPr txBox="1">
            <a:spLocks noGrp="1"/>
          </p:cNvSpPr>
          <p:nvPr>
            <p:ph type="title"/>
          </p:nvPr>
        </p:nvSpPr>
        <p:spPr>
          <a:xfrm>
            <a:off x="457200" y="381003"/>
            <a:ext cx="8229600" cy="685800"/>
          </a:xfrm>
          <a:prstGeom prst="rect">
            <a:avLst/>
          </a:prstGeom>
          <a:noFill/>
          <a:ln>
            <a:noFill/>
          </a:ln>
        </p:spPr>
        <p:txBody>
          <a:bodyPr vert="horz" wrap="square" lIns="45720" tIns="45720" rIns="45720" bIns="45720" anchor="ctr" anchorCtr="0" compatLnSpc="1">
            <a:noAutofit/>
          </a:bodyPr>
          <a:lstStyle/>
          <a:p>
            <a:pPr lvl="0"/>
            <a:r>
              <a:rPr lang="en-US">
                <a:latin typeface="Garamond" pitchFamily="18"/>
              </a:rPr>
              <a:t>Career Opportunities</a:t>
            </a:r>
          </a:p>
        </p:txBody>
      </p:sp>
      <p:sp>
        <p:nvSpPr>
          <p:cNvPr id="3" name="Text Placeholder 2">
            <a:extLst>
              <a:ext uri="{FF2B5EF4-FFF2-40B4-BE49-F238E27FC236}">
                <a16:creationId xmlns:a16="http://schemas.microsoft.com/office/drawing/2014/main" id="{BFDA6DFA-8E8D-7E46-8759-02A1B01631CC}"/>
              </a:ext>
            </a:extLst>
          </p:cNvPr>
          <p:cNvSpPr txBox="1">
            <a:spLocks noGrp="1"/>
          </p:cNvSpPr>
          <p:nvPr>
            <p:ph type="body" idx="1"/>
          </p:nvPr>
        </p:nvSpPr>
        <p:spPr>
          <a:xfrm>
            <a:off x="457200" y="990596"/>
            <a:ext cx="8229600" cy="5867403"/>
          </a:xfrm>
        </p:spPr>
        <p:txBody>
          <a:bodyPr/>
          <a:lstStyle/>
          <a:p>
            <a:pPr lvl="0"/>
            <a:r>
              <a:rPr lang="en-US"/>
              <a:t> </a:t>
            </a:r>
            <a:r>
              <a:rPr lang="en-US">
                <a:latin typeface="Garamond" pitchFamily="18"/>
              </a:rPr>
              <a:t>Healthcare is the single largest sector of the US economy, and offers a broad and varied range of employment opportunities</a:t>
            </a:r>
          </a:p>
          <a:p>
            <a:pPr lvl="1"/>
            <a:r>
              <a:rPr lang="en-US" sz="3200">
                <a:latin typeface="Garamond" pitchFamily="18"/>
              </a:rPr>
              <a:t>Many graduates are hired by insurance companies, healthcare institutions such as hospitals and pharmaceutical companies, and consulting firms</a:t>
            </a:r>
          </a:p>
          <a:p>
            <a:pPr lvl="1"/>
            <a:r>
              <a:rPr lang="en-US" sz="3200">
                <a:latin typeface="Garamond" pitchFamily="18"/>
              </a:rPr>
              <a:t>Others focus on careers in public health management.  </a:t>
            </a:r>
          </a:p>
          <a:p>
            <a:pPr lvl="2"/>
            <a:endParaRPr lang="en-US"/>
          </a:p>
          <a:p>
            <a:pPr lvl="2"/>
            <a:endParaRPr lang="en-US"/>
          </a:p>
          <a:p>
            <a:pPr lvl="1">
              <a:buNone/>
            </a:pPr>
            <a:endParaRPr lang="en-US"/>
          </a:p>
        </p:txBody>
      </p:sp>
      <p:sp>
        <p:nvSpPr>
          <p:cNvPr id="4" name="Slide Number Placeholder 3">
            <a:extLst>
              <a:ext uri="{FF2B5EF4-FFF2-40B4-BE49-F238E27FC236}">
                <a16:creationId xmlns:a16="http://schemas.microsoft.com/office/drawing/2014/main" id="{63BACDBD-D4E7-5746-8C76-9524F2128791}"/>
              </a:ext>
            </a:extLst>
          </p:cNvPr>
          <p:cNvSpPr txBox="1"/>
          <p:nvPr/>
        </p:nvSpPr>
        <p:spPr>
          <a:xfrm>
            <a:off x="8340224" y="6296668"/>
            <a:ext cx="346575" cy="408937"/>
          </a:xfrm>
          <a:prstGeom prst="rect">
            <a:avLst/>
          </a:prstGeom>
          <a:noFill/>
          <a:ln cap="flat">
            <a:noFill/>
          </a:ln>
        </p:spPr>
        <p:txBody>
          <a:bodyPr vert="horz" wrap="none" lIns="45720" tIns="45720" rIns="45720" bIns="45720" anchor="b" anchorCtr="0" compatLnSpc="1">
            <a:spAutoFit/>
          </a:bodyPr>
          <a:lstStyle/>
          <a:p>
            <a:pPr marL="0" marR="0" lvl="0" indent="0" algn="r" defTabSz="914400" rtl="0" fontAlgn="auto" hangingPunct="0">
              <a:lnSpc>
                <a:spcPct val="80000"/>
              </a:lnSpc>
              <a:spcBef>
                <a:spcPts val="0"/>
              </a:spcBef>
              <a:spcAft>
                <a:spcPts val="0"/>
              </a:spcAft>
              <a:buNone/>
              <a:tabLst/>
              <a:defRPr sz="1800" b="0" i="0" u="none" strike="noStrike" kern="0" cap="none" spc="0" baseline="0">
                <a:solidFill>
                  <a:srgbClr val="000000"/>
                </a:solidFill>
                <a:uFillTx/>
              </a:defRPr>
            </a:pPr>
            <a:fld id="{E1ECDCFD-7D11-064A-B177-DDC7616E4871}" type="slidenum">
              <a:t>4</a:t>
            </a:fld>
            <a:endParaRPr lang="en-US" sz="1600" b="0" i="0" u="none" strike="noStrike" kern="0" cap="none" spc="0" baseline="0">
              <a:solidFill>
                <a:srgbClr val="000000"/>
              </a:solidFill>
              <a:uFillTx/>
              <a:latin typeface="Comic Sans MS"/>
              <a:ea typeface="Comic Sans MS"/>
              <a:cs typeface="Comic Sans M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7D363-4599-5A4D-87B9-7B1BEC4482E9}"/>
              </a:ext>
            </a:extLst>
          </p:cNvPr>
          <p:cNvSpPr txBox="1">
            <a:spLocks noGrp="1"/>
          </p:cNvSpPr>
          <p:nvPr>
            <p:ph type="title"/>
          </p:nvPr>
        </p:nvSpPr>
        <p:spPr>
          <a:xfrm>
            <a:off x="457200" y="381003"/>
            <a:ext cx="8229600" cy="685800"/>
          </a:xfrm>
          <a:prstGeom prst="rect">
            <a:avLst/>
          </a:prstGeom>
          <a:noFill/>
          <a:ln>
            <a:noFill/>
          </a:ln>
        </p:spPr>
        <p:txBody>
          <a:bodyPr vert="horz" wrap="square" lIns="45720" tIns="45720" rIns="45720" bIns="45720" anchor="ctr" anchorCtr="0" compatLnSpc="1">
            <a:noAutofit/>
          </a:bodyPr>
          <a:lstStyle/>
          <a:p>
            <a:pPr lvl="0"/>
            <a:r>
              <a:rPr lang="en-US">
                <a:latin typeface="Garamond" pitchFamily="18"/>
              </a:rPr>
              <a:t>Career Opportunities</a:t>
            </a:r>
            <a:r>
              <a:rPr lang="en-US" sz="2800">
                <a:latin typeface="Garamond" pitchFamily="18"/>
              </a:rPr>
              <a:t> (continued)</a:t>
            </a:r>
          </a:p>
        </p:txBody>
      </p:sp>
      <p:sp>
        <p:nvSpPr>
          <p:cNvPr id="3" name="Text Placeholder 2">
            <a:extLst>
              <a:ext uri="{FF2B5EF4-FFF2-40B4-BE49-F238E27FC236}">
                <a16:creationId xmlns:a16="http://schemas.microsoft.com/office/drawing/2014/main" id="{48A3A1F9-C910-5745-AAA9-E0F0413CBEDC}"/>
              </a:ext>
            </a:extLst>
          </p:cNvPr>
          <p:cNvSpPr txBox="1">
            <a:spLocks noGrp="1"/>
          </p:cNvSpPr>
          <p:nvPr>
            <p:ph type="body" idx="1"/>
          </p:nvPr>
        </p:nvSpPr>
        <p:spPr>
          <a:xfrm>
            <a:off x="457200" y="990596"/>
            <a:ext cx="8229600" cy="5867403"/>
          </a:xfrm>
        </p:spPr>
        <p:txBody>
          <a:bodyPr/>
          <a:lstStyle/>
          <a:p>
            <a:pPr lvl="1"/>
            <a:r>
              <a:rPr lang="en-US" sz="3200">
                <a:latin typeface="Garamond" pitchFamily="18"/>
              </a:rPr>
              <a:t>Career opportunities upon graduation and beyond are very diverse:</a:t>
            </a:r>
          </a:p>
          <a:p>
            <a:pPr lvl="2"/>
            <a:r>
              <a:rPr lang="en-US" sz="3200">
                <a:latin typeface="Garamond" pitchFamily="18"/>
              </a:rPr>
              <a:t>Many students complete internships with Hartford-area insurance companies and healthcare institutions</a:t>
            </a:r>
          </a:p>
          <a:p>
            <a:pPr lvl="2"/>
            <a:r>
              <a:rPr lang="en-US" sz="3200">
                <a:latin typeface="Garamond" pitchFamily="18"/>
              </a:rPr>
              <a:t>Program graduates often have opportunities for professional development (rotational) programs with companies in CT and elsewhere.</a:t>
            </a:r>
          </a:p>
          <a:p>
            <a:pPr lvl="2"/>
            <a:endParaRPr lang="en-US"/>
          </a:p>
          <a:p>
            <a:pPr lvl="1">
              <a:buNone/>
            </a:pPr>
            <a:endParaRPr lang="en-US"/>
          </a:p>
        </p:txBody>
      </p:sp>
      <p:sp>
        <p:nvSpPr>
          <p:cNvPr id="4" name="Slide Number Placeholder 3">
            <a:extLst>
              <a:ext uri="{FF2B5EF4-FFF2-40B4-BE49-F238E27FC236}">
                <a16:creationId xmlns:a16="http://schemas.microsoft.com/office/drawing/2014/main" id="{A6D0E387-AB48-A44C-9695-4E970952F051}"/>
              </a:ext>
            </a:extLst>
          </p:cNvPr>
          <p:cNvSpPr txBox="1"/>
          <p:nvPr/>
        </p:nvSpPr>
        <p:spPr>
          <a:xfrm>
            <a:off x="8340224" y="6296668"/>
            <a:ext cx="346575" cy="408937"/>
          </a:xfrm>
          <a:prstGeom prst="rect">
            <a:avLst/>
          </a:prstGeom>
          <a:noFill/>
          <a:ln cap="flat">
            <a:noFill/>
          </a:ln>
        </p:spPr>
        <p:txBody>
          <a:bodyPr vert="horz" wrap="none" lIns="45720" tIns="45720" rIns="45720" bIns="45720" anchor="b" anchorCtr="0" compatLnSpc="1">
            <a:spAutoFit/>
          </a:bodyPr>
          <a:lstStyle/>
          <a:p>
            <a:pPr marL="0" marR="0" lvl="0" indent="0" algn="r" defTabSz="914400" rtl="0" fontAlgn="auto" hangingPunct="0">
              <a:lnSpc>
                <a:spcPct val="80000"/>
              </a:lnSpc>
              <a:spcBef>
                <a:spcPts val="0"/>
              </a:spcBef>
              <a:spcAft>
                <a:spcPts val="0"/>
              </a:spcAft>
              <a:buNone/>
              <a:tabLst/>
              <a:defRPr sz="1800" b="0" i="0" u="none" strike="noStrike" kern="0" cap="none" spc="0" baseline="0">
                <a:solidFill>
                  <a:srgbClr val="000000"/>
                </a:solidFill>
                <a:uFillTx/>
              </a:defRPr>
            </a:pPr>
            <a:fld id="{D11CD801-36D9-2C47-BD2E-4D6ED0D7398A}" type="slidenum">
              <a:t>5</a:t>
            </a:fld>
            <a:endParaRPr lang="en-US" sz="1600" b="0" i="0" u="none" strike="noStrike" kern="0" cap="none" spc="0" baseline="0">
              <a:solidFill>
                <a:srgbClr val="000000"/>
              </a:solidFill>
              <a:uFillTx/>
              <a:latin typeface="Comic Sans MS"/>
              <a:ea typeface="Comic Sans MS"/>
              <a:cs typeface="Comic Sans M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E5A53-3C20-E14C-89E4-7DC0B0B6A8D5}"/>
              </a:ext>
            </a:extLst>
          </p:cNvPr>
          <p:cNvSpPr txBox="1">
            <a:spLocks noGrp="1"/>
          </p:cNvSpPr>
          <p:nvPr>
            <p:ph type="title"/>
          </p:nvPr>
        </p:nvSpPr>
        <p:spPr>
          <a:xfrm>
            <a:off x="457200" y="381003"/>
            <a:ext cx="8229600" cy="914400"/>
          </a:xfrm>
          <a:prstGeom prst="rect">
            <a:avLst/>
          </a:prstGeom>
          <a:noFill/>
          <a:ln>
            <a:noFill/>
          </a:ln>
        </p:spPr>
        <p:txBody>
          <a:bodyPr vert="horz" wrap="square" lIns="45720" tIns="45720" rIns="45720" bIns="45720" anchor="ctr" anchorCtr="0" compatLnSpc="1">
            <a:noAutofit/>
          </a:bodyPr>
          <a:lstStyle/>
          <a:p>
            <a:pPr lvl="0"/>
            <a:r>
              <a:rPr lang="en-US">
                <a:latin typeface="Garamond" pitchFamily="18"/>
              </a:rPr>
              <a:t>Our Graduates</a:t>
            </a:r>
          </a:p>
        </p:txBody>
      </p:sp>
      <p:sp>
        <p:nvSpPr>
          <p:cNvPr id="3" name="Text Placeholder 2">
            <a:extLst>
              <a:ext uri="{FF2B5EF4-FFF2-40B4-BE49-F238E27FC236}">
                <a16:creationId xmlns:a16="http://schemas.microsoft.com/office/drawing/2014/main" id="{C0972025-0C96-D64C-829B-233C003A0A82}"/>
              </a:ext>
            </a:extLst>
          </p:cNvPr>
          <p:cNvSpPr txBox="1">
            <a:spLocks noGrp="1"/>
          </p:cNvSpPr>
          <p:nvPr>
            <p:ph type="body" idx="1"/>
          </p:nvPr>
        </p:nvSpPr>
        <p:spPr>
          <a:xfrm>
            <a:off x="457200" y="1371444"/>
            <a:ext cx="8229600" cy="4925214"/>
          </a:xfrm>
        </p:spPr>
        <p:txBody>
          <a:bodyPr/>
          <a:lstStyle/>
          <a:p>
            <a:pPr lvl="0"/>
            <a:r>
              <a:rPr lang="en-US" sz="3000">
                <a:latin typeface="Garamond" pitchFamily="18"/>
              </a:rPr>
              <a:t>The HCMI major provides an excellent background for graduate work in healthcare, law, an MBA or other masters programs</a:t>
            </a:r>
          </a:p>
          <a:p>
            <a:pPr lvl="0"/>
            <a:r>
              <a:rPr lang="en-US" sz="3000">
                <a:latin typeface="Garamond" pitchFamily="18"/>
              </a:rPr>
              <a:t>Our </a:t>
            </a:r>
            <a:r>
              <a:rPr lang="en-US" sz="3000">
                <a:solidFill>
                  <a:srgbClr val="0070C0"/>
                </a:solidFill>
                <a:latin typeface="Garamond" pitchFamily="18"/>
              </a:rPr>
              <a:t>MBA</a:t>
            </a:r>
            <a:r>
              <a:rPr lang="en-US" sz="3000">
                <a:latin typeface="Garamond" pitchFamily="18"/>
              </a:rPr>
              <a:t> program has a focus option in </a:t>
            </a:r>
            <a:r>
              <a:rPr lang="en-US" sz="3000">
                <a:solidFill>
                  <a:srgbClr val="0070C0"/>
                </a:solidFill>
                <a:latin typeface="Garamond" pitchFamily="18"/>
              </a:rPr>
              <a:t>Healthcare Management &amp; Insurance Studies Program</a:t>
            </a:r>
          </a:p>
          <a:p>
            <a:pPr lvl="0"/>
            <a:r>
              <a:rPr lang="en-US" sz="3000">
                <a:latin typeface="Garamond" pitchFamily="18"/>
              </a:rPr>
              <a:t>We have a dual </a:t>
            </a:r>
            <a:r>
              <a:rPr lang="en-US" sz="3000">
                <a:solidFill>
                  <a:srgbClr val="0070C0"/>
                </a:solidFill>
                <a:latin typeface="Garamond" pitchFamily="18"/>
              </a:rPr>
              <a:t>MD-MBA</a:t>
            </a:r>
            <a:r>
              <a:rPr lang="en-US" sz="3000">
                <a:latin typeface="Garamond" pitchFamily="18"/>
              </a:rPr>
              <a:t> program in collaboration with the </a:t>
            </a:r>
            <a:r>
              <a:rPr lang="en-US" sz="3000">
                <a:solidFill>
                  <a:srgbClr val="0070C0"/>
                </a:solidFill>
                <a:latin typeface="Garamond" pitchFamily="18"/>
              </a:rPr>
              <a:t>UConn Medical School</a:t>
            </a:r>
          </a:p>
          <a:p>
            <a:pPr lvl="0"/>
            <a:r>
              <a:rPr lang="en-US" sz="3000">
                <a:latin typeface="Garamond" pitchFamily="18"/>
              </a:rPr>
              <a:t>Our graduates have been rewarded with high starting salaries in a wide variety of employers</a:t>
            </a:r>
            <a:r>
              <a:rPr lang="en-US" sz="2800"/>
              <a:t>.</a:t>
            </a:r>
            <a:endParaRPr lang="en-US"/>
          </a:p>
        </p:txBody>
      </p:sp>
      <p:sp>
        <p:nvSpPr>
          <p:cNvPr id="4" name="Slide Number Placeholder 3">
            <a:extLst>
              <a:ext uri="{FF2B5EF4-FFF2-40B4-BE49-F238E27FC236}">
                <a16:creationId xmlns:a16="http://schemas.microsoft.com/office/drawing/2014/main" id="{903B14D9-D0E6-7347-AAF3-08C2D54AE8E2}"/>
              </a:ext>
            </a:extLst>
          </p:cNvPr>
          <p:cNvSpPr txBox="1"/>
          <p:nvPr/>
        </p:nvSpPr>
        <p:spPr>
          <a:xfrm>
            <a:off x="8340224" y="6296668"/>
            <a:ext cx="346575" cy="408937"/>
          </a:xfrm>
          <a:prstGeom prst="rect">
            <a:avLst/>
          </a:prstGeom>
          <a:noFill/>
          <a:ln cap="flat">
            <a:noFill/>
          </a:ln>
        </p:spPr>
        <p:txBody>
          <a:bodyPr vert="horz" wrap="none" lIns="45720" tIns="45720" rIns="45720" bIns="45720" anchor="b" anchorCtr="0" compatLnSpc="1">
            <a:spAutoFit/>
          </a:bodyPr>
          <a:lstStyle/>
          <a:p>
            <a:pPr marL="0" marR="0" lvl="0" indent="0" algn="r" defTabSz="914400" rtl="0" fontAlgn="auto" hangingPunct="0">
              <a:lnSpc>
                <a:spcPct val="80000"/>
              </a:lnSpc>
              <a:spcBef>
                <a:spcPts val="0"/>
              </a:spcBef>
              <a:spcAft>
                <a:spcPts val="0"/>
              </a:spcAft>
              <a:buNone/>
              <a:tabLst/>
              <a:defRPr sz="1800" b="0" i="0" u="none" strike="noStrike" kern="0" cap="none" spc="0" baseline="0">
                <a:solidFill>
                  <a:srgbClr val="000000"/>
                </a:solidFill>
                <a:uFillTx/>
              </a:defRPr>
            </a:pPr>
            <a:fld id="{6D58F549-3059-0F4B-A884-C6CE111474AA}" type="slidenum">
              <a:t>6</a:t>
            </a:fld>
            <a:endParaRPr lang="en-US" sz="1600" b="0" i="0" u="none" strike="noStrike" kern="0" cap="none" spc="0" baseline="0">
              <a:solidFill>
                <a:srgbClr val="000000"/>
              </a:solidFill>
              <a:uFillTx/>
              <a:latin typeface="Comic Sans MS"/>
              <a:ea typeface="Comic Sans MS"/>
              <a:cs typeface="Comic Sans M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C7FDB-6867-1C4D-BC8C-030FF24346B1}"/>
              </a:ext>
            </a:extLst>
          </p:cNvPr>
          <p:cNvSpPr txBox="1">
            <a:spLocks noGrp="1"/>
          </p:cNvSpPr>
          <p:nvPr>
            <p:ph type="title"/>
          </p:nvPr>
        </p:nvSpPr>
        <p:spPr>
          <a:xfrm>
            <a:off x="457200" y="457200"/>
            <a:ext cx="8229600" cy="609603"/>
          </a:xfrm>
          <a:prstGeom prst="rect">
            <a:avLst/>
          </a:prstGeom>
          <a:noFill/>
          <a:ln>
            <a:noFill/>
          </a:ln>
        </p:spPr>
        <p:txBody>
          <a:bodyPr vert="horz" wrap="square" lIns="45720" tIns="45720" rIns="45720" bIns="45720" anchor="ctr" anchorCtr="0" compatLnSpc="1">
            <a:noAutofit/>
          </a:bodyPr>
          <a:lstStyle/>
          <a:p>
            <a:pPr lvl="0"/>
            <a:r>
              <a:rPr lang="en-US" sz="3600">
                <a:latin typeface="Garamond" pitchFamily="18"/>
              </a:rPr>
              <a:t>Business Outreach and Collaboration</a:t>
            </a:r>
          </a:p>
        </p:txBody>
      </p:sp>
      <p:sp>
        <p:nvSpPr>
          <p:cNvPr id="3" name="Text Placeholder 2">
            <a:extLst>
              <a:ext uri="{FF2B5EF4-FFF2-40B4-BE49-F238E27FC236}">
                <a16:creationId xmlns:a16="http://schemas.microsoft.com/office/drawing/2014/main" id="{91859278-418A-0746-A78C-7E300BCDFB86}"/>
              </a:ext>
            </a:extLst>
          </p:cNvPr>
          <p:cNvSpPr txBox="1">
            <a:spLocks noGrp="1"/>
          </p:cNvSpPr>
          <p:nvPr>
            <p:ph type="body" idx="1"/>
          </p:nvPr>
        </p:nvSpPr>
        <p:spPr>
          <a:xfrm>
            <a:off x="457200" y="1146630"/>
            <a:ext cx="8229600" cy="5711369"/>
          </a:xfrm>
        </p:spPr>
        <p:txBody>
          <a:bodyPr/>
          <a:lstStyle/>
          <a:p>
            <a:pPr lvl="0">
              <a:buNone/>
            </a:pPr>
            <a:r>
              <a:rPr lang="en-US">
                <a:latin typeface="Garamond" pitchFamily="18"/>
              </a:rPr>
              <a:t>Our School of Business leaders place strong emphasis on maintaining and growing relationships with the CT and surrounding business communities:</a:t>
            </a:r>
          </a:p>
          <a:p>
            <a:pPr lvl="1"/>
            <a:r>
              <a:rPr lang="en-US" sz="3200">
                <a:latin typeface="Garamond" pitchFamily="18"/>
              </a:rPr>
              <a:t>Our faculty include healthcare researchers and career professionals such as clinicians, healthcare lawyers and other industry professionals with active ties to their business communities.</a:t>
            </a:r>
          </a:p>
        </p:txBody>
      </p:sp>
      <p:sp>
        <p:nvSpPr>
          <p:cNvPr id="4" name="Slide Number Placeholder 3">
            <a:extLst>
              <a:ext uri="{FF2B5EF4-FFF2-40B4-BE49-F238E27FC236}">
                <a16:creationId xmlns:a16="http://schemas.microsoft.com/office/drawing/2014/main" id="{0DFAEC71-E201-4847-A82F-6859AB512D54}"/>
              </a:ext>
            </a:extLst>
          </p:cNvPr>
          <p:cNvSpPr txBox="1"/>
          <p:nvPr/>
        </p:nvSpPr>
        <p:spPr>
          <a:xfrm>
            <a:off x="8340224" y="6296668"/>
            <a:ext cx="346575" cy="408937"/>
          </a:xfrm>
          <a:prstGeom prst="rect">
            <a:avLst/>
          </a:prstGeom>
          <a:noFill/>
          <a:ln cap="flat">
            <a:noFill/>
          </a:ln>
        </p:spPr>
        <p:txBody>
          <a:bodyPr vert="horz" wrap="none" lIns="45720" tIns="45720" rIns="45720" bIns="45720" anchor="b" anchorCtr="0" compatLnSpc="1">
            <a:spAutoFit/>
          </a:bodyPr>
          <a:lstStyle/>
          <a:p>
            <a:pPr marL="0" marR="0" lvl="0" indent="0" algn="r" defTabSz="914400" rtl="0" fontAlgn="auto" hangingPunct="0">
              <a:lnSpc>
                <a:spcPct val="80000"/>
              </a:lnSpc>
              <a:spcBef>
                <a:spcPts val="0"/>
              </a:spcBef>
              <a:spcAft>
                <a:spcPts val="0"/>
              </a:spcAft>
              <a:buNone/>
              <a:tabLst/>
              <a:defRPr sz="1800" b="0" i="0" u="none" strike="noStrike" kern="0" cap="none" spc="0" baseline="0">
                <a:solidFill>
                  <a:srgbClr val="000000"/>
                </a:solidFill>
                <a:uFillTx/>
              </a:defRPr>
            </a:pPr>
            <a:fld id="{ABCF5AE9-1B79-E440-96D5-E52F42E53525}" type="slidenum">
              <a:t>7</a:t>
            </a:fld>
            <a:endParaRPr lang="en-US" sz="1600" b="0" i="0" u="none" strike="noStrike" kern="0" cap="none" spc="0" baseline="0">
              <a:solidFill>
                <a:srgbClr val="000000"/>
              </a:solidFill>
              <a:uFillTx/>
              <a:latin typeface="Comic Sans MS"/>
              <a:ea typeface="Comic Sans MS"/>
              <a:cs typeface="Comic Sans M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9F76B-1888-0B4F-B198-E855A75F38AC}"/>
              </a:ext>
            </a:extLst>
          </p:cNvPr>
          <p:cNvSpPr txBox="1">
            <a:spLocks noGrp="1"/>
          </p:cNvSpPr>
          <p:nvPr>
            <p:ph type="title"/>
          </p:nvPr>
        </p:nvSpPr>
        <p:spPr>
          <a:xfrm>
            <a:off x="457200" y="386864"/>
            <a:ext cx="8572500" cy="826480"/>
          </a:xfrm>
          <a:prstGeom prst="rect">
            <a:avLst/>
          </a:prstGeom>
          <a:noFill/>
          <a:ln>
            <a:noFill/>
          </a:ln>
        </p:spPr>
        <p:txBody>
          <a:bodyPr vert="horz" wrap="square" lIns="45720" tIns="45720" rIns="45720" bIns="45720" anchor="ctr" anchorCtr="0" compatLnSpc="1">
            <a:noAutofit/>
          </a:bodyPr>
          <a:lstStyle/>
          <a:p>
            <a:pPr lvl="0"/>
            <a:r>
              <a:rPr lang="en-US" sz="3600">
                <a:latin typeface="Garamond" pitchFamily="18"/>
              </a:rPr>
              <a:t>Business Outreach and Collaboration </a:t>
            </a:r>
            <a:r>
              <a:rPr lang="en-US" sz="2400">
                <a:latin typeface="Garamond" pitchFamily="18"/>
              </a:rPr>
              <a:t>(continued)</a:t>
            </a:r>
          </a:p>
        </p:txBody>
      </p:sp>
      <p:sp>
        <p:nvSpPr>
          <p:cNvPr id="3" name="Text Placeholder 2">
            <a:extLst>
              <a:ext uri="{FF2B5EF4-FFF2-40B4-BE49-F238E27FC236}">
                <a16:creationId xmlns:a16="http://schemas.microsoft.com/office/drawing/2014/main" id="{438F3DE7-B1D9-2944-B7DD-9BF599F9E866}"/>
              </a:ext>
            </a:extLst>
          </p:cNvPr>
          <p:cNvSpPr txBox="1">
            <a:spLocks noGrp="1"/>
          </p:cNvSpPr>
          <p:nvPr>
            <p:ph type="body" idx="1"/>
          </p:nvPr>
        </p:nvSpPr>
        <p:spPr>
          <a:xfrm>
            <a:off x="457200" y="1146630"/>
            <a:ext cx="8229600" cy="5711369"/>
          </a:xfrm>
        </p:spPr>
        <p:txBody>
          <a:bodyPr/>
          <a:lstStyle/>
          <a:p>
            <a:pPr lvl="0">
              <a:buNone/>
            </a:pPr>
            <a:endParaRPr lang="en-US" sz="3000"/>
          </a:p>
          <a:p>
            <a:pPr lvl="0">
              <a:buNone/>
            </a:pPr>
            <a:r>
              <a:rPr lang="en-US">
                <a:latin typeface="Garamond" pitchFamily="18"/>
              </a:rPr>
              <a:t>Our School of Business HCMI Program has:</a:t>
            </a:r>
          </a:p>
          <a:p>
            <a:pPr lvl="1"/>
            <a:r>
              <a:rPr lang="en-US" sz="3200">
                <a:latin typeface="Garamond" pitchFamily="18"/>
              </a:rPr>
              <a:t>Numerous guest speakers who address our classes to complement textbook learning and to provide career insights and networking</a:t>
            </a:r>
          </a:p>
          <a:p>
            <a:pPr lvl="1"/>
            <a:r>
              <a:rPr lang="en-US" sz="3200">
                <a:latin typeface="Garamond" pitchFamily="18"/>
              </a:rPr>
              <a:t>An Advisory Board that enables industry leaders and faculty to collaborate on employment and skill needs for this rapidly growing and changing sector</a:t>
            </a:r>
            <a:r>
              <a:rPr lang="en-US" sz="2600"/>
              <a:t>.</a:t>
            </a:r>
          </a:p>
        </p:txBody>
      </p:sp>
      <p:sp>
        <p:nvSpPr>
          <p:cNvPr id="4" name="Slide Number Placeholder 3">
            <a:extLst>
              <a:ext uri="{FF2B5EF4-FFF2-40B4-BE49-F238E27FC236}">
                <a16:creationId xmlns:a16="http://schemas.microsoft.com/office/drawing/2014/main" id="{0511FC13-A370-5745-A903-6F6C9F89E745}"/>
              </a:ext>
            </a:extLst>
          </p:cNvPr>
          <p:cNvSpPr txBox="1"/>
          <p:nvPr/>
        </p:nvSpPr>
        <p:spPr>
          <a:xfrm>
            <a:off x="8340224" y="6296668"/>
            <a:ext cx="346575" cy="408937"/>
          </a:xfrm>
          <a:prstGeom prst="rect">
            <a:avLst/>
          </a:prstGeom>
          <a:noFill/>
          <a:ln cap="flat">
            <a:noFill/>
          </a:ln>
        </p:spPr>
        <p:txBody>
          <a:bodyPr vert="horz" wrap="none" lIns="45720" tIns="45720" rIns="45720" bIns="45720" anchor="b" anchorCtr="0" compatLnSpc="1">
            <a:spAutoFit/>
          </a:bodyPr>
          <a:lstStyle/>
          <a:p>
            <a:pPr marL="0" marR="0" lvl="0" indent="0" algn="r" defTabSz="914400" rtl="0" fontAlgn="auto" hangingPunct="0">
              <a:lnSpc>
                <a:spcPct val="80000"/>
              </a:lnSpc>
              <a:spcBef>
                <a:spcPts val="0"/>
              </a:spcBef>
              <a:spcAft>
                <a:spcPts val="0"/>
              </a:spcAft>
              <a:buNone/>
              <a:tabLst/>
              <a:defRPr sz="1800" b="0" i="0" u="none" strike="noStrike" kern="0" cap="none" spc="0" baseline="0">
                <a:solidFill>
                  <a:srgbClr val="000000"/>
                </a:solidFill>
                <a:uFillTx/>
              </a:defRPr>
            </a:pPr>
            <a:fld id="{D28D5420-DD0B-2A4A-87F7-4E5AC185D7ED}" type="slidenum">
              <a:t>8</a:t>
            </a:fld>
            <a:endParaRPr lang="en-US" sz="1600" b="0" i="0" u="none" strike="noStrike" kern="0" cap="none" spc="0" baseline="0">
              <a:solidFill>
                <a:srgbClr val="000000"/>
              </a:solidFill>
              <a:uFillTx/>
              <a:latin typeface="Comic Sans MS"/>
              <a:ea typeface="Comic Sans MS"/>
              <a:cs typeface="Comic Sans M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7E34B-D229-F24D-8F5A-8326940D7DED}"/>
              </a:ext>
            </a:extLst>
          </p:cNvPr>
          <p:cNvSpPr txBox="1">
            <a:spLocks noGrp="1"/>
          </p:cNvSpPr>
          <p:nvPr>
            <p:ph type="title"/>
          </p:nvPr>
        </p:nvSpPr>
        <p:spPr>
          <a:xfrm>
            <a:off x="533396" y="304796"/>
            <a:ext cx="8229600" cy="838203"/>
          </a:xfrm>
          <a:prstGeom prst="rect">
            <a:avLst/>
          </a:prstGeom>
          <a:noFill/>
          <a:ln>
            <a:noFill/>
          </a:ln>
        </p:spPr>
        <p:txBody>
          <a:bodyPr vert="horz" wrap="square" lIns="45720" tIns="45720" rIns="45720" bIns="45720" anchor="ctr" anchorCtr="0" compatLnSpc="1">
            <a:noAutofit/>
          </a:bodyPr>
          <a:lstStyle/>
          <a:p>
            <a:pPr lvl="0"/>
            <a:r>
              <a:rPr lang="en-US">
                <a:latin typeface="Garamond" pitchFamily="18"/>
              </a:rPr>
              <a:t>Program of Study – HCMI Major</a:t>
            </a:r>
          </a:p>
        </p:txBody>
      </p:sp>
      <p:sp>
        <p:nvSpPr>
          <p:cNvPr id="3" name="Text Placeholder 2">
            <a:extLst>
              <a:ext uri="{FF2B5EF4-FFF2-40B4-BE49-F238E27FC236}">
                <a16:creationId xmlns:a16="http://schemas.microsoft.com/office/drawing/2014/main" id="{7D1563B6-20D0-714D-9B89-7355989AC49C}"/>
              </a:ext>
            </a:extLst>
          </p:cNvPr>
          <p:cNvSpPr txBox="1">
            <a:spLocks noGrp="1"/>
          </p:cNvSpPr>
          <p:nvPr>
            <p:ph type="body" idx="1"/>
          </p:nvPr>
        </p:nvSpPr>
        <p:spPr>
          <a:xfrm>
            <a:off x="457200" y="1066803"/>
            <a:ext cx="8229600" cy="5791196"/>
          </a:xfrm>
        </p:spPr>
        <p:txBody>
          <a:bodyPr/>
          <a:lstStyle/>
          <a:p>
            <a:pPr lvl="0"/>
            <a:r>
              <a:rPr lang="en-US" sz="2800">
                <a:latin typeface="Garamond" pitchFamily="18"/>
              </a:rPr>
              <a:t>Required Courses</a:t>
            </a:r>
          </a:p>
          <a:p>
            <a:pPr lvl="1"/>
            <a:r>
              <a:rPr lang="en-US" sz="2400">
                <a:latin typeface="Garamond" pitchFamily="18"/>
              </a:rPr>
              <a:t>Insurance and Risk Management (3221)</a:t>
            </a:r>
          </a:p>
          <a:p>
            <a:pPr lvl="1"/>
            <a:r>
              <a:rPr lang="en-US" sz="2400">
                <a:latin typeface="Garamond" pitchFamily="18"/>
              </a:rPr>
              <a:t>Healthcare Organization &amp; Management (3240)</a:t>
            </a:r>
          </a:p>
          <a:p>
            <a:pPr lvl="1"/>
            <a:r>
              <a:rPr lang="en-US" sz="2400">
                <a:latin typeface="Garamond" pitchFamily="18"/>
              </a:rPr>
              <a:t>Healthcare Economics (3243)</a:t>
            </a:r>
          </a:p>
          <a:p>
            <a:pPr lvl="1"/>
            <a:r>
              <a:rPr lang="en-US" sz="2400">
                <a:latin typeface="Garamond" pitchFamily="18"/>
              </a:rPr>
              <a:t>Cost-Benefit Analysis for Healthcare Business and Policy (4250)</a:t>
            </a:r>
          </a:p>
          <a:p>
            <a:pPr lvl="0">
              <a:spcBef>
                <a:spcPts val="600"/>
              </a:spcBef>
            </a:pPr>
            <a:r>
              <a:rPr lang="en-US" sz="2800">
                <a:latin typeface="Garamond" pitchFamily="18"/>
              </a:rPr>
              <a:t>Electives include</a:t>
            </a:r>
          </a:p>
          <a:p>
            <a:pPr lvl="1">
              <a:spcBef>
                <a:spcPts val="600"/>
              </a:spcBef>
            </a:pPr>
            <a:r>
              <a:rPr lang="en-US" sz="2400">
                <a:latin typeface="Garamond" pitchFamily="18"/>
              </a:rPr>
              <a:t>Health and Social Insurance</a:t>
            </a:r>
          </a:p>
          <a:p>
            <a:pPr lvl="1">
              <a:spcBef>
                <a:spcPts val="600"/>
              </a:spcBef>
            </a:pPr>
            <a:r>
              <a:rPr lang="en-US" sz="2400">
                <a:latin typeface="Garamond" pitchFamily="18"/>
              </a:rPr>
              <a:t>Life Insurance and Retirement Security</a:t>
            </a:r>
          </a:p>
          <a:p>
            <a:pPr lvl="1">
              <a:spcBef>
                <a:spcPts val="600"/>
              </a:spcBef>
            </a:pPr>
            <a:r>
              <a:rPr lang="en-US" sz="2400">
                <a:latin typeface="Garamond" pitchFamily="18"/>
              </a:rPr>
              <a:t>Casualty and Property Insurance</a:t>
            </a:r>
          </a:p>
          <a:p>
            <a:pPr lvl="1">
              <a:spcBef>
                <a:spcPts val="600"/>
              </a:spcBef>
            </a:pPr>
            <a:r>
              <a:rPr lang="en-US" sz="2400">
                <a:latin typeface="Garamond" pitchFamily="18"/>
              </a:rPr>
              <a:t>Health Law and Policy</a:t>
            </a:r>
          </a:p>
          <a:p>
            <a:pPr lvl="1">
              <a:spcBef>
                <a:spcPts val="600"/>
              </a:spcBef>
            </a:pPr>
            <a:r>
              <a:rPr lang="en-US" sz="2400">
                <a:latin typeface="Garamond" pitchFamily="18"/>
              </a:rPr>
              <a:t>Clinical and Social Issues</a:t>
            </a:r>
          </a:p>
        </p:txBody>
      </p:sp>
      <p:sp>
        <p:nvSpPr>
          <p:cNvPr id="4" name="Slide Number Placeholder 3">
            <a:extLst>
              <a:ext uri="{FF2B5EF4-FFF2-40B4-BE49-F238E27FC236}">
                <a16:creationId xmlns:a16="http://schemas.microsoft.com/office/drawing/2014/main" id="{6E00DF6C-A0AC-5549-91A9-FF0BC77861C7}"/>
              </a:ext>
            </a:extLst>
          </p:cNvPr>
          <p:cNvSpPr txBox="1"/>
          <p:nvPr/>
        </p:nvSpPr>
        <p:spPr>
          <a:xfrm>
            <a:off x="8340224" y="6296668"/>
            <a:ext cx="346575" cy="408937"/>
          </a:xfrm>
          <a:prstGeom prst="rect">
            <a:avLst/>
          </a:prstGeom>
          <a:noFill/>
          <a:ln cap="flat">
            <a:noFill/>
          </a:ln>
        </p:spPr>
        <p:txBody>
          <a:bodyPr vert="horz" wrap="none" lIns="45720" tIns="45720" rIns="45720" bIns="45720" anchor="b" anchorCtr="0" compatLnSpc="1">
            <a:spAutoFit/>
          </a:bodyPr>
          <a:lstStyle/>
          <a:p>
            <a:pPr marL="0" marR="0" lvl="0" indent="0" algn="r" defTabSz="914400" rtl="0" fontAlgn="auto" hangingPunct="0">
              <a:lnSpc>
                <a:spcPct val="80000"/>
              </a:lnSpc>
              <a:spcBef>
                <a:spcPts val="0"/>
              </a:spcBef>
              <a:spcAft>
                <a:spcPts val="0"/>
              </a:spcAft>
              <a:buNone/>
              <a:tabLst/>
              <a:defRPr sz="1800" b="0" i="0" u="none" strike="noStrike" kern="0" cap="none" spc="0" baseline="0">
                <a:solidFill>
                  <a:srgbClr val="000000"/>
                </a:solidFill>
                <a:uFillTx/>
              </a:defRPr>
            </a:pPr>
            <a:fld id="{948DE775-62C1-B243-A4ED-871A8F49F13A}" type="slidenum">
              <a:t>9</a:t>
            </a:fld>
            <a:endParaRPr lang="en-US" sz="1600" b="0" i="0" u="none" strike="noStrike" kern="0" cap="none" spc="0" baseline="0">
              <a:solidFill>
                <a:srgbClr val="000000"/>
              </a:solidFill>
              <a:uFillTx/>
              <a:latin typeface="Comic Sans MS"/>
              <a:ea typeface="Comic Sans MS"/>
              <a:cs typeface="Comic Sans MS"/>
            </a:endParaRPr>
          </a:p>
        </p:txBody>
      </p:sp>
    </p:spTree>
  </p:cSld>
  <p:clrMapOvr>
    <a:masterClrMapping/>
  </p:clrMapOvr>
</p:sld>
</file>

<file path=ppt/theme/theme1.xml><?xml version="1.0" encoding="utf-8"?>
<a:theme xmlns:a="http://schemas.openxmlformats.org/drawingml/2006/main" name="Pixel">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D7DDB884101BF43AD36487F06175C6C" ma:contentTypeVersion="14" ma:contentTypeDescription="Create a new document." ma:contentTypeScope="" ma:versionID="cb89c6957d0d1ed1259c6daafe10a3b3">
  <xsd:schema xmlns:xsd="http://www.w3.org/2001/XMLSchema" xmlns:xs="http://www.w3.org/2001/XMLSchema" xmlns:p="http://schemas.microsoft.com/office/2006/metadata/properties" xmlns:ns3="7f18ec10-a743-4c21-91d9-69d297feae23" xmlns:ns4="ce5fba22-8df0-4e59-b0bb-9a52d7395907" targetNamespace="http://schemas.microsoft.com/office/2006/metadata/properties" ma:root="true" ma:fieldsID="e22504ebc64995348b6c9df6c6a574bd" ns3:_="" ns4:_="">
    <xsd:import namespace="7f18ec10-a743-4c21-91d9-69d297feae23"/>
    <xsd:import namespace="ce5fba22-8df0-4e59-b0bb-9a52d739590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LengthInSecond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18ec10-a743-4c21-91d9-69d297feae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e5fba22-8df0-4e59-b0bb-9a52d739590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F1A3F0B-444F-4CB8-92D0-C512CA99B39D}">
  <ds:schemaRefs>
    <ds:schemaRef ds:uri="http://purl.org/dc/terms/"/>
    <ds:schemaRef ds:uri="http://schemas.openxmlformats.org/package/2006/metadata/core-properties"/>
    <ds:schemaRef ds:uri="http://schemas.microsoft.com/office/2006/documentManagement/types"/>
    <ds:schemaRef ds:uri="7f18ec10-a743-4c21-91d9-69d297feae23"/>
    <ds:schemaRef ds:uri="http://purl.org/dc/elements/1.1/"/>
    <ds:schemaRef ds:uri="http://schemas.microsoft.com/office/2006/metadata/properties"/>
    <ds:schemaRef ds:uri="http://schemas.microsoft.com/office/infopath/2007/PartnerControls"/>
    <ds:schemaRef ds:uri="ce5fba22-8df0-4e59-b0bb-9a52d7395907"/>
    <ds:schemaRef ds:uri="http://www.w3.org/XML/1998/namespace"/>
    <ds:schemaRef ds:uri="http://purl.org/dc/dcmitype/"/>
  </ds:schemaRefs>
</ds:datastoreItem>
</file>

<file path=customXml/itemProps2.xml><?xml version="1.0" encoding="utf-8"?>
<ds:datastoreItem xmlns:ds="http://schemas.openxmlformats.org/officeDocument/2006/customXml" ds:itemID="{DA749BDC-9BAE-4FBB-A705-C8110FF21F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18ec10-a743-4c21-91d9-69d297feae23"/>
    <ds:schemaRef ds:uri="ce5fba22-8df0-4e59-b0bb-9a52d73959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3A2A215-13B5-4029-B962-97ADAC93DC5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Template</Template>
  <TotalTime>124</TotalTime>
  <Words>703</Words>
  <Application>Microsoft Office PowerPoint</Application>
  <PresentationFormat>On-screen Show (4:3)</PresentationFormat>
  <Paragraphs>80</Paragraphs>
  <Slides>12</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Comic Sans MS</vt:lpstr>
      <vt:lpstr>Garamond</vt:lpstr>
      <vt:lpstr>Times New Roman</vt:lpstr>
      <vt:lpstr>Wingdings</vt:lpstr>
      <vt:lpstr>Pixel</vt:lpstr>
      <vt:lpstr>Health Care Management Major</vt:lpstr>
      <vt:lpstr>Programs in Healthcare Management and Insurance Studies</vt:lpstr>
      <vt:lpstr>Our Emphasis and Objective</vt:lpstr>
      <vt:lpstr>Career Opportunities</vt:lpstr>
      <vt:lpstr>Career Opportunities (continued)</vt:lpstr>
      <vt:lpstr>Our Graduates</vt:lpstr>
      <vt:lpstr>Business Outreach and Collaboration</vt:lpstr>
      <vt:lpstr>Business Outreach and Collaboration (continued)</vt:lpstr>
      <vt:lpstr>Program of Study – HCMI Major</vt:lpstr>
      <vt:lpstr>Program of Study – HCMI Minor</vt:lpstr>
      <vt:lpstr>Outreach and Applied Programs</vt:lpstr>
      <vt:lpstr>Other Initiatives and Features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Capital Structure</dc:title>
  <dc:creator>Paul Gilson</dc:creator>
  <cp:lastModifiedBy>Shane Murphy</cp:lastModifiedBy>
  <cp:revision>15</cp:revision>
  <dcterms:created xsi:type="dcterms:W3CDTF">2019-04-12T23:38:49Z</dcterms:created>
  <dcterms:modified xsi:type="dcterms:W3CDTF">2024-10-13T13:10:26Z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0x010100ED7DDB884101BF43AD36487F06175C6C</vt:lpwstr>
  </property>
  <property fmtid="{D5CDD505-2E9C-101B-9397-08002B2CF9AE}" pid="3" name="AuthorIds_UIVersion_512">
    <vt:lpwstr>12</vt:lpwstr>
  </property>
  <property fmtid="{D5CDD505-2E9C-101B-9397-08002B2CF9AE}" pid="4" name="AuthorIds_UIVersion_1024">
    <vt:lpwstr>12</vt:lpwstr>
  </property>
  <property fmtid="{D5CDD505-2E9C-101B-9397-08002B2CF9AE}" pid="5" name="AuthorIds_UIVersion_1536">
    <vt:lpwstr>12</vt:lpwstr>
  </property>
</Properties>
</file>