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57" r:id="rId5"/>
    <p:sldId id="316" r:id="rId6"/>
    <p:sldId id="317" r:id="rId7"/>
    <p:sldId id="318" r:id="rId8"/>
    <p:sldId id="324" r:id="rId9"/>
    <p:sldId id="321" r:id="rId10"/>
    <p:sldId id="322" r:id="rId11"/>
    <p:sldId id="323" r:id="rId12"/>
    <p:sldId id="325" r:id="rId13"/>
    <p:sldId id="326" r:id="rId14"/>
    <p:sldId id="327" r:id="rId15"/>
    <p:sldId id="31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16" autoAdjust="0"/>
    <p:restoredTop sz="96256" autoAdjust="0"/>
  </p:normalViewPr>
  <p:slideViewPr>
    <p:cSldViewPr snapToGrid="0">
      <p:cViewPr varScale="1">
        <p:scale>
          <a:sx n="104" d="100"/>
          <a:sy n="104" d="100"/>
        </p:scale>
        <p:origin x="144" y="162"/>
      </p:cViewPr>
      <p:guideLst/>
    </p:cSldViewPr>
  </p:slideViewPr>
  <p:outlineViewPr>
    <p:cViewPr>
      <p:scale>
        <a:sx n="33" d="100"/>
        <a:sy n="33" d="100"/>
      </p:scale>
      <p:origin x="0" y="-288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871C70-1320-4121-8DA7-ACD564D30828}" type="datetimeFigureOut">
              <a:rPr lang="en-US" smtClean="0"/>
              <a:t>11/13/2024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9C60A1-82DB-48B1-B119-2ED43FC0DD65}" type="slidenum">
              <a:rPr lang="en-US" smtClean="0"/>
              <a:t>‹#›</a:t>
            </a:fld>
            <a:endParaRPr lang="en-US"/>
          </a:p>
        </p:txBody>
      </p:sp>
    </p:spTree>
    <p:extLst>
      <p:ext uri="{BB962C8B-B14F-4D97-AF65-F5344CB8AC3E}">
        <p14:creationId xmlns:p14="http://schemas.microsoft.com/office/powerpoint/2010/main" val="12419691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929BB39-2456-4FBF-92B2-030E21FB84B1}" type="datetimeFigureOut">
              <a:rPr lang="en-US" smtClean="0"/>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744477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29BB39-2456-4FBF-92B2-030E21FB84B1}" type="datetimeFigureOut">
              <a:rPr lang="en-US" smtClean="0"/>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703361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29BB39-2456-4FBF-92B2-030E21FB84B1}" type="datetimeFigureOut">
              <a:rPr lang="en-US" smtClean="0"/>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2376713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29BB39-2456-4FBF-92B2-030E21FB84B1}" type="datetimeFigureOut">
              <a:rPr lang="en-US" smtClean="0"/>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2191717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929BB39-2456-4FBF-92B2-030E21FB84B1}" type="datetimeFigureOut">
              <a:rPr lang="en-US" smtClean="0"/>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635121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929BB39-2456-4FBF-92B2-030E21FB84B1}" type="datetimeFigureOut">
              <a:rPr lang="en-US" smtClean="0"/>
              <a:t>11/13/2024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498737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929BB39-2456-4FBF-92B2-030E21FB84B1}" type="datetimeFigureOut">
              <a:rPr lang="en-US" smtClean="0"/>
              <a:t>11/13/2024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390469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929BB39-2456-4FBF-92B2-030E21FB84B1}" type="datetimeFigureOut">
              <a:rPr lang="en-US" smtClean="0"/>
              <a:t>11/13/2024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99249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29BB39-2456-4FBF-92B2-030E21FB84B1}" type="datetimeFigureOut">
              <a:rPr lang="en-US" smtClean="0"/>
              <a:t>11/13/2024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709997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929BB39-2456-4FBF-92B2-030E21FB84B1}" type="datetimeFigureOut">
              <a:rPr lang="en-US" smtClean="0"/>
              <a:t>11/13/2024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542122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929BB39-2456-4FBF-92B2-030E21FB84B1}" type="datetimeFigureOut">
              <a:rPr lang="en-US" smtClean="0"/>
              <a:t>11/13/2024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534137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29BB39-2456-4FBF-92B2-030E21FB84B1}" type="datetimeFigureOut">
              <a:rPr lang="en-US" smtClean="0"/>
              <a:t>11/13/2024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7308AC-8A1E-46A4-B82E-A7C5D1D335C4}" type="slidenum">
              <a:rPr lang="en-US" smtClean="0"/>
              <a:t>‹#›</a:t>
            </a:fld>
            <a:endParaRPr lang="en-US"/>
          </a:p>
        </p:txBody>
      </p:sp>
    </p:spTree>
    <p:extLst>
      <p:ext uri="{BB962C8B-B14F-4D97-AF65-F5344CB8AC3E}">
        <p14:creationId xmlns:p14="http://schemas.microsoft.com/office/powerpoint/2010/main" val="29849348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Risk Management and Insurance</a:t>
            </a:r>
            <a:endParaRPr lang="en-US" dirty="0"/>
          </a:p>
        </p:txBody>
      </p:sp>
      <p:sp>
        <p:nvSpPr>
          <p:cNvPr id="3" name="Subtitle 2"/>
          <p:cNvSpPr>
            <a:spLocks noGrp="1"/>
          </p:cNvSpPr>
          <p:nvPr>
            <p:ph type="subTitle" idx="1"/>
          </p:nvPr>
        </p:nvSpPr>
        <p:spPr/>
        <p:txBody>
          <a:bodyPr/>
          <a:lstStyle/>
          <a:p>
            <a:r>
              <a:rPr lang="en-US" dirty="0" smtClean="0"/>
              <a:t>TR 11:00-12:15 – BUSN202</a:t>
            </a:r>
          </a:p>
          <a:p>
            <a:r>
              <a:rPr lang="en-US" dirty="0" smtClean="0"/>
              <a:t>Shane Murphy</a:t>
            </a:r>
          </a:p>
        </p:txBody>
      </p:sp>
    </p:spTree>
    <p:extLst>
      <p:ext uri="{BB962C8B-B14F-4D97-AF65-F5344CB8AC3E}">
        <p14:creationId xmlns:p14="http://schemas.microsoft.com/office/powerpoint/2010/main" val="3370716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products</a:t>
            </a:r>
            <a:endParaRPr lang="en-US" dirty="0"/>
          </a:p>
        </p:txBody>
      </p:sp>
      <p:sp>
        <p:nvSpPr>
          <p:cNvPr id="3" name="Content Placeholder 2"/>
          <p:cNvSpPr>
            <a:spLocks noGrp="1"/>
          </p:cNvSpPr>
          <p:nvPr>
            <p:ph idx="1"/>
          </p:nvPr>
        </p:nvSpPr>
        <p:spPr/>
        <p:txBody>
          <a:bodyPr/>
          <a:lstStyle/>
          <a:p>
            <a:r>
              <a:rPr lang="en-US" dirty="0" smtClean="0"/>
              <a:t>Managed Care</a:t>
            </a:r>
          </a:p>
          <a:p>
            <a:r>
              <a:rPr lang="en-US" dirty="0"/>
              <a:t>Long-term care </a:t>
            </a:r>
            <a:r>
              <a:rPr lang="en-US" dirty="0" smtClean="0"/>
              <a:t>insurance</a:t>
            </a:r>
          </a:p>
          <a:p>
            <a:r>
              <a:rPr lang="en-US" dirty="0" smtClean="0"/>
              <a:t>Disability income insurance</a:t>
            </a:r>
            <a:endParaRPr lang="en-US" dirty="0"/>
          </a:p>
        </p:txBody>
      </p:sp>
    </p:spTree>
    <p:extLst>
      <p:ext uri="{BB962C8B-B14F-4D97-AF65-F5344CB8AC3E}">
        <p14:creationId xmlns:p14="http://schemas.microsoft.com/office/powerpoint/2010/main" val="35245281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contractual provisions</a:t>
            </a:r>
            <a:endParaRPr lang="en-US" dirty="0"/>
          </a:p>
        </p:txBody>
      </p:sp>
      <p:sp>
        <p:nvSpPr>
          <p:cNvPr id="3" name="Content Placeholder 2"/>
          <p:cNvSpPr>
            <a:spLocks noGrp="1"/>
          </p:cNvSpPr>
          <p:nvPr>
            <p:ph idx="1"/>
          </p:nvPr>
        </p:nvSpPr>
        <p:spPr/>
        <p:txBody>
          <a:bodyPr/>
          <a:lstStyle/>
          <a:p>
            <a:r>
              <a:rPr lang="en-US" dirty="0" smtClean="0"/>
              <a:t>Guaranteed renewable</a:t>
            </a:r>
          </a:p>
          <a:p>
            <a:pPr lvl="1"/>
            <a:r>
              <a:rPr lang="en-US" dirty="0" smtClean="0"/>
              <a:t>Most common</a:t>
            </a:r>
          </a:p>
          <a:p>
            <a:r>
              <a:rPr lang="en-US" dirty="0" err="1"/>
              <a:t>Noncancelable</a:t>
            </a:r>
            <a:endParaRPr lang="en-US" dirty="0"/>
          </a:p>
          <a:p>
            <a:pPr lvl="1"/>
            <a:r>
              <a:rPr lang="en-US" dirty="0"/>
              <a:t>Fixed premiums</a:t>
            </a:r>
          </a:p>
          <a:p>
            <a:r>
              <a:rPr lang="en-US" dirty="0" smtClean="0"/>
              <a:t>Conditionally renewable</a:t>
            </a:r>
          </a:p>
          <a:p>
            <a:pPr lvl="1"/>
            <a:r>
              <a:rPr lang="en-US" dirty="0" smtClean="0"/>
              <a:t>Renewals up to specified age, some declines possible</a:t>
            </a:r>
          </a:p>
          <a:p>
            <a:r>
              <a:rPr lang="en-US" dirty="0" smtClean="0"/>
              <a:t>Nonrenewable</a:t>
            </a:r>
          </a:p>
          <a:p>
            <a:r>
              <a:rPr lang="en-US" dirty="0" smtClean="0"/>
              <a:t>Guaranteed issue</a:t>
            </a:r>
          </a:p>
          <a:p>
            <a:pPr lvl="1"/>
            <a:r>
              <a:rPr lang="en-US" dirty="0" smtClean="0"/>
              <a:t>Most policies are mandated such by ACA</a:t>
            </a:r>
            <a:endParaRPr lang="en-US" dirty="0"/>
          </a:p>
        </p:txBody>
      </p:sp>
    </p:spTree>
    <p:extLst>
      <p:ext uri="{BB962C8B-B14F-4D97-AF65-F5344CB8AC3E}">
        <p14:creationId xmlns:p14="http://schemas.microsoft.com/office/powerpoint/2010/main" val="8719374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Insurance Marketplace</a:t>
            </a:r>
            <a:endParaRPr lang="en-US" dirty="0"/>
          </a:p>
        </p:txBody>
      </p:sp>
      <p:sp>
        <p:nvSpPr>
          <p:cNvPr id="3" name="Content Placeholder 2"/>
          <p:cNvSpPr>
            <a:spLocks noGrp="1"/>
          </p:cNvSpPr>
          <p:nvPr>
            <p:ph idx="1"/>
          </p:nvPr>
        </p:nvSpPr>
        <p:spPr/>
        <p:txBody>
          <a:bodyPr/>
          <a:lstStyle/>
          <a:p>
            <a:r>
              <a:rPr lang="en-US" dirty="0" err="1" smtClean="0"/>
              <a:t>Goto</a:t>
            </a:r>
            <a:r>
              <a:rPr lang="en-US" dirty="0" smtClean="0"/>
              <a:t>: Healthcare.gov</a:t>
            </a:r>
          </a:p>
          <a:p>
            <a:pPr lvl="1"/>
            <a:r>
              <a:rPr lang="en-US" dirty="0" smtClean="0"/>
              <a:t>Compare health insurance products for a hypothetical CT resident</a:t>
            </a:r>
          </a:p>
          <a:p>
            <a:pPr lvl="2"/>
            <a:r>
              <a:rPr lang="en-US" dirty="0"/>
              <a:t>Is an imaginary member of your family who needs help</a:t>
            </a:r>
          </a:p>
          <a:p>
            <a:pPr lvl="2"/>
            <a:r>
              <a:rPr lang="en-US" dirty="0" smtClean="0"/>
              <a:t>Whose income is:</a:t>
            </a:r>
          </a:p>
          <a:p>
            <a:pPr lvl="3"/>
            <a:r>
              <a:rPr lang="en-US" dirty="0" smtClean="0"/>
              <a:t>In the range of 150% to 400% FPL</a:t>
            </a:r>
          </a:p>
          <a:p>
            <a:pPr lvl="3"/>
            <a:r>
              <a:rPr lang="en-US" dirty="0" smtClean="0"/>
              <a:t>In the low 6 figures</a:t>
            </a:r>
          </a:p>
          <a:p>
            <a:pPr lvl="1"/>
            <a:endParaRPr lang="en-US" dirty="0"/>
          </a:p>
        </p:txBody>
      </p:sp>
    </p:spTree>
    <p:extLst>
      <p:ext uri="{BB962C8B-B14F-4D97-AF65-F5344CB8AC3E}">
        <p14:creationId xmlns:p14="http://schemas.microsoft.com/office/powerpoint/2010/main" val="3142968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7512" y="-245269"/>
            <a:ext cx="10515600" cy="1325563"/>
          </a:xfrm>
        </p:spPr>
        <p:txBody>
          <a:bodyPr/>
          <a:lstStyle/>
          <a:p>
            <a:r>
              <a:rPr lang="en-US" dirty="0" smtClean="0"/>
              <a:t>Opinion Polling</a:t>
            </a:r>
            <a:endParaRPr lang="en-US" dirty="0"/>
          </a:p>
        </p:txBody>
      </p:sp>
      <p:sp>
        <p:nvSpPr>
          <p:cNvPr id="3" name="Content Placeholder 2"/>
          <p:cNvSpPr>
            <a:spLocks noGrp="1"/>
          </p:cNvSpPr>
          <p:nvPr>
            <p:ph idx="1"/>
          </p:nvPr>
        </p:nvSpPr>
        <p:spPr>
          <a:xfrm>
            <a:off x="838200" y="786606"/>
            <a:ext cx="10515600" cy="4351338"/>
          </a:xfrm>
        </p:spPr>
        <p:txBody>
          <a:bodyPr/>
          <a:lstStyle/>
          <a:p>
            <a:r>
              <a:rPr lang="en-US" dirty="0" smtClean="0"/>
              <a:t>Pew and Kaiser are main health policy opinion pollsters</a:t>
            </a:r>
          </a:p>
          <a:p>
            <a:r>
              <a:rPr lang="en-US" dirty="0" smtClean="0"/>
              <a:t>March 2017, ¼ of people thought ACA was repealed (Pew)</a:t>
            </a:r>
          </a:p>
          <a:p>
            <a:r>
              <a:rPr lang="en-US" dirty="0" smtClean="0"/>
              <a:t>September 2017, ½ of people thought ACA marketplaces collapsing (Kaiser)</a:t>
            </a:r>
          </a:p>
          <a:p>
            <a:endParaRPr lang="en-US" dirty="0" smtClean="0"/>
          </a:p>
        </p:txBody>
      </p:sp>
      <p:pic>
        <p:nvPicPr>
          <p:cNvPr id="1026" name="Picture 2" descr="Majority of Democrats favor a single national government program to provide health care cover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28488" y="2802223"/>
            <a:ext cx="6096000" cy="389572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Majority continues to say ensuring health care coverage is a government responsibil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 y="2723959"/>
            <a:ext cx="3952875" cy="4057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75031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Notable provisions in ACA for private insurance</a:t>
            </a:r>
            <a:endParaRPr lang="en-US" dirty="0"/>
          </a:p>
        </p:txBody>
      </p:sp>
      <p:sp>
        <p:nvSpPr>
          <p:cNvPr id="3" name="Content Placeholder 2"/>
          <p:cNvSpPr>
            <a:spLocks noGrp="1"/>
          </p:cNvSpPr>
          <p:nvPr>
            <p:ph idx="1"/>
          </p:nvPr>
        </p:nvSpPr>
        <p:spPr/>
        <p:txBody>
          <a:bodyPr/>
          <a:lstStyle/>
          <a:p>
            <a:r>
              <a:rPr lang="en-US" dirty="0" smtClean="0"/>
              <a:t>Prohibits lifetime limits and annual limits</a:t>
            </a:r>
          </a:p>
          <a:p>
            <a:r>
              <a:rPr lang="en-US" dirty="0" smtClean="0"/>
              <a:t>Prohibits excluding coverage or denying claims for pre-existing conditions</a:t>
            </a:r>
          </a:p>
          <a:p>
            <a:r>
              <a:rPr lang="en-US" dirty="0" smtClean="0"/>
              <a:t>Attainment of age 26</a:t>
            </a:r>
          </a:p>
          <a:p>
            <a:r>
              <a:rPr lang="en-US" dirty="0" smtClean="0"/>
              <a:t>Guaranteed access to health insurance</a:t>
            </a:r>
          </a:p>
          <a:p>
            <a:r>
              <a:rPr lang="en-US" dirty="0" smtClean="0"/>
              <a:t>Grandfathered plans (based on March 23, 2010)</a:t>
            </a:r>
          </a:p>
          <a:p>
            <a:r>
              <a:rPr lang="en-US" dirty="0" smtClean="0"/>
              <a:t>80% MLR/85% MLR</a:t>
            </a:r>
            <a:endParaRPr lang="en-US" dirty="0"/>
          </a:p>
        </p:txBody>
      </p:sp>
    </p:spTree>
    <p:extLst>
      <p:ext uri="{BB962C8B-B14F-4D97-AF65-F5344CB8AC3E}">
        <p14:creationId xmlns:p14="http://schemas.microsoft.com/office/powerpoint/2010/main" val="3354502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Individual mandate</a:t>
            </a:r>
            <a:endParaRPr lang="en-US" dirty="0"/>
          </a:p>
        </p:txBody>
      </p:sp>
      <p:sp>
        <p:nvSpPr>
          <p:cNvPr id="3" name="Content Placeholder 2"/>
          <p:cNvSpPr>
            <a:spLocks noGrp="1"/>
          </p:cNvSpPr>
          <p:nvPr>
            <p:ph idx="1"/>
          </p:nvPr>
        </p:nvSpPr>
        <p:spPr/>
        <p:txBody>
          <a:bodyPr/>
          <a:lstStyle/>
          <a:p>
            <a:r>
              <a:rPr lang="en-US" dirty="0" smtClean="0"/>
              <a:t>In 2018 (pre-zeroing law in 2019 based on 2017 law), penalty was $695 per adult and $347.50</a:t>
            </a:r>
          </a:p>
          <a:p>
            <a:r>
              <a:rPr lang="en-US" dirty="0" smtClean="0"/>
              <a:t>Exemptions included financial hardship, religious objection, Native Americans, individuals uninsured for fewer than 3 months, incarcerated individuals, undocumented immigrants, and individuals with incomes below threshold requiring tax filing</a:t>
            </a:r>
          </a:p>
          <a:p>
            <a:endParaRPr lang="en-US" dirty="0"/>
          </a:p>
        </p:txBody>
      </p:sp>
    </p:spTree>
    <p:extLst>
      <p:ext uri="{BB962C8B-B14F-4D97-AF65-F5344CB8AC3E}">
        <p14:creationId xmlns:p14="http://schemas.microsoft.com/office/powerpoint/2010/main" val="53363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Excluded interventions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Acupuncture</a:t>
            </a:r>
            <a:endParaRPr lang="en-US" dirty="0"/>
          </a:p>
          <a:p>
            <a:r>
              <a:rPr lang="en-US" dirty="0" smtClean="0"/>
              <a:t>Bariatric </a:t>
            </a:r>
            <a:r>
              <a:rPr lang="en-US" dirty="0"/>
              <a:t>surgery</a:t>
            </a:r>
          </a:p>
          <a:p>
            <a:r>
              <a:rPr lang="en-US" dirty="0" smtClean="0"/>
              <a:t>Cosmetic </a:t>
            </a:r>
            <a:r>
              <a:rPr lang="en-US" dirty="0"/>
              <a:t>surgery</a:t>
            </a:r>
          </a:p>
          <a:p>
            <a:r>
              <a:rPr lang="en-US" dirty="0" smtClean="0"/>
              <a:t>Dental </a:t>
            </a:r>
            <a:r>
              <a:rPr lang="en-US" dirty="0"/>
              <a:t>care (adults)</a:t>
            </a:r>
          </a:p>
          <a:p>
            <a:r>
              <a:rPr lang="en-US" dirty="0" smtClean="0"/>
              <a:t>Hearing </a:t>
            </a:r>
            <a:r>
              <a:rPr lang="en-US" dirty="0"/>
              <a:t>aids</a:t>
            </a:r>
          </a:p>
          <a:p>
            <a:r>
              <a:rPr lang="en-US" dirty="0" smtClean="0"/>
              <a:t>Infertility </a:t>
            </a:r>
            <a:r>
              <a:rPr lang="en-US" dirty="0"/>
              <a:t>aids</a:t>
            </a:r>
          </a:p>
          <a:p>
            <a:r>
              <a:rPr lang="en-US" dirty="0" smtClean="0"/>
              <a:t>Long-term </a:t>
            </a:r>
            <a:r>
              <a:rPr lang="en-US" dirty="0"/>
              <a:t>care</a:t>
            </a:r>
          </a:p>
          <a:p>
            <a:r>
              <a:rPr lang="en-US" dirty="0" smtClean="0"/>
              <a:t>Private-duty </a:t>
            </a:r>
            <a:r>
              <a:rPr lang="en-US" dirty="0"/>
              <a:t>nursing</a:t>
            </a:r>
          </a:p>
          <a:p>
            <a:r>
              <a:rPr lang="en-US" dirty="0" smtClean="0"/>
              <a:t>Routine </a:t>
            </a:r>
            <a:r>
              <a:rPr lang="en-US" dirty="0"/>
              <a:t>eye care (adults)</a:t>
            </a:r>
          </a:p>
          <a:p>
            <a:r>
              <a:rPr lang="en-US" dirty="0" smtClean="0"/>
              <a:t>Routine </a:t>
            </a:r>
            <a:r>
              <a:rPr lang="en-US" dirty="0"/>
              <a:t>foot care</a:t>
            </a:r>
          </a:p>
          <a:p>
            <a:r>
              <a:rPr lang="en-US" dirty="0" smtClean="0"/>
              <a:t>Weight </a:t>
            </a:r>
            <a:r>
              <a:rPr lang="en-US" dirty="0"/>
              <a:t>loss programs</a:t>
            </a:r>
            <a:endParaRPr lang="en-US" dirty="0"/>
          </a:p>
        </p:txBody>
      </p:sp>
    </p:spTree>
    <p:extLst>
      <p:ext uri="{BB962C8B-B14F-4D97-AF65-F5344CB8AC3E}">
        <p14:creationId xmlns:p14="http://schemas.microsoft.com/office/powerpoint/2010/main" val="3214421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Premium tax credits</a:t>
            </a:r>
            <a:endParaRPr lang="en-US" dirty="0"/>
          </a:p>
        </p:txBody>
      </p:sp>
      <p:sp>
        <p:nvSpPr>
          <p:cNvPr id="3" name="Content Placeholder 2"/>
          <p:cNvSpPr>
            <a:spLocks noGrp="1"/>
          </p:cNvSpPr>
          <p:nvPr>
            <p:ph idx="1"/>
          </p:nvPr>
        </p:nvSpPr>
        <p:spPr>
          <a:xfrm>
            <a:off x="838200" y="1825625"/>
            <a:ext cx="6391940" cy="4351338"/>
          </a:xfrm>
        </p:spPr>
        <p:txBody>
          <a:bodyPr/>
          <a:lstStyle/>
          <a:p>
            <a:r>
              <a:rPr lang="en-US" dirty="0"/>
              <a:t>American Rescue Plan Act of </a:t>
            </a:r>
            <a:r>
              <a:rPr lang="en-US" dirty="0" smtClean="0"/>
              <a:t>2021</a:t>
            </a:r>
          </a:p>
          <a:p>
            <a:pPr lvl="1"/>
            <a:r>
              <a:rPr lang="en-US" dirty="0" smtClean="0"/>
              <a:t>Marketplace subsidy expansion</a:t>
            </a:r>
          </a:p>
          <a:p>
            <a:pPr lvl="2"/>
            <a:r>
              <a:rPr lang="en-US" dirty="0"/>
              <a:t>Medicaid private </a:t>
            </a:r>
            <a:r>
              <a:rPr lang="en-US" dirty="0" smtClean="0"/>
              <a:t>option</a:t>
            </a:r>
          </a:p>
          <a:p>
            <a:pPr lvl="2"/>
            <a:r>
              <a:rPr lang="en-US" dirty="0" smtClean="0"/>
              <a:t>Increased subsidy</a:t>
            </a:r>
          </a:p>
          <a:p>
            <a:pPr lvl="2"/>
            <a:r>
              <a:rPr lang="en-US" dirty="0" smtClean="0"/>
              <a:t>More people eligible for subsidy</a:t>
            </a:r>
          </a:p>
          <a:p>
            <a:pPr lvl="2"/>
            <a:r>
              <a:rPr lang="en-US" dirty="0" smtClean="0"/>
              <a:t>Expire at end of 2022</a:t>
            </a:r>
          </a:p>
          <a:p>
            <a:pPr lvl="1"/>
            <a:r>
              <a:rPr lang="en-US" dirty="0" smtClean="0"/>
              <a:t>Medicaid expansion covers up to 138% FPL</a:t>
            </a:r>
          </a:p>
          <a:p>
            <a:pPr lvl="1"/>
            <a:r>
              <a:rPr lang="en-US" dirty="0" smtClean="0"/>
              <a:t>Non-Medicaid expansion state residents now eligible for subsidized marketplace insurance coverage</a:t>
            </a:r>
          </a:p>
          <a:p>
            <a:pPr lvl="1"/>
            <a:r>
              <a:rPr lang="en-US" dirty="0" smtClean="0"/>
              <a:t>No subsidy cliff at 400% FPL</a:t>
            </a:r>
          </a:p>
          <a:p>
            <a:pPr lvl="1"/>
            <a:endParaRPr lang="en-US" dirty="0"/>
          </a:p>
        </p:txBody>
      </p:sp>
      <p:graphicFrame>
        <p:nvGraphicFramePr>
          <p:cNvPr id="4" name="Table 3"/>
          <p:cNvGraphicFramePr>
            <a:graphicFrameLocks noGrp="1"/>
          </p:cNvGraphicFramePr>
          <p:nvPr>
            <p:extLst/>
          </p:nvPr>
        </p:nvGraphicFramePr>
        <p:xfrm>
          <a:off x="8103120" y="2175331"/>
          <a:ext cx="4088880" cy="4672148"/>
        </p:xfrm>
        <a:graphic>
          <a:graphicData uri="http://schemas.openxmlformats.org/drawingml/2006/table">
            <a:tbl>
              <a:tblPr/>
              <a:tblGrid>
                <a:gridCol w="1204259">
                  <a:extLst>
                    <a:ext uri="{9D8B030D-6E8A-4147-A177-3AD203B41FA5}">
                      <a16:colId xmlns:a16="http://schemas.microsoft.com/office/drawing/2014/main" val="3712026999"/>
                    </a:ext>
                  </a:extLst>
                </a:gridCol>
                <a:gridCol w="1204259">
                  <a:extLst>
                    <a:ext uri="{9D8B030D-6E8A-4147-A177-3AD203B41FA5}">
                      <a16:colId xmlns:a16="http://schemas.microsoft.com/office/drawing/2014/main" val="143465328"/>
                    </a:ext>
                  </a:extLst>
                </a:gridCol>
                <a:gridCol w="1680362">
                  <a:extLst>
                    <a:ext uri="{9D8B030D-6E8A-4147-A177-3AD203B41FA5}">
                      <a16:colId xmlns:a16="http://schemas.microsoft.com/office/drawing/2014/main" val="2133135609"/>
                    </a:ext>
                  </a:extLst>
                </a:gridCol>
              </a:tblGrid>
              <a:tr h="342513">
                <a:tc gridSpan="3">
                  <a:txBody>
                    <a:bodyPr/>
                    <a:lstStyle/>
                    <a:p>
                      <a:pPr algn="ctr" fontAlgn="ctr"/>
                      <a:r>
                        <a:rPr lang="en-US" sz="1000" b="1">
                          <a:solidFill>
                            <a:srgbClr val="FFFFFF"/>
                          </a:solidFill>
                          <a:effectLst/>
                          <a:latin typeface="inherit"/>
                        </a:rPr>
                        <a:t>Table 1: Percent of Income Paid for Marketplace Benchmark Silver Premium, by Income</a:t>
                      </a:r>
                    </a:p>
                  </a:txBody>
                  <a:tcPr marL="25334" marR="25334" marT="25334" marB="25334" anchor="ctr">
                    <a:lnL>
                      <a:noFill/>
                    </a:lnL>
                    <a:lnR>
                      <a:noFill/>
                    </a:lnR>
                    <a:lnT>
                      <a:noFill/>
                    </a:lnT>
                    <a:lnB>
                      <a:noFill/>
                    </a:lnB>
                    <a:solidFill>
                      <a:srgbClr val="0072C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20388278"/>
                  </a:ext>
                </a:extLst>
              </a:tr>
              <a:tr h="488436">
                <a:tc>
                  <a:txBody>
                    <a:bodyPr/>
                    <a:lstStyle/>
                    <a:p>
                      <a:pPr fontAlgn="ctr"/>
                      <a:r>
                        <a:rPr lang="en-US" sz="1000" b="1" dirty="0">
                          <a:effectLst/>
                          <a:latin typeface="inherit"/>
                        </a:rPr>
                        <a:t>Income </a:t>
                      </a:r>
                      <a:r>
                        <a:rPr lang="en-US" sz="1000" b="0" dirty="0">
                          <a:effectLst/>
                          <a:latin typeface="inherit"/>
                        </a:rPr>
                        <a:t>(% of poverty)</a:t>
                      </a:r>
                    </a:p>
                  </a:txBody>
                  <a:tcPr marL="25334" marR="25334" marT="25334" marB="25334" anchor="ctr">
                    <a:lnL>
                      <a:noFill/>
                    </a:lnL>
                    <a:lnR w="9525" cap="flat" cmpd="sng" algn="ctr">
                      <a:solidFill>
                        <a:srgbClr val="CCCCCC"/>
                      </a:solidFill>
                      <a:prstDash val="solid"/>
                      <a:round/>
                      <a:headEnd type="none" w="med" len="med"/>
                      <a:tailEnd type="none" w="med" len="med"/>
                    </a:lnR>
                    <a:lnT>
                      <a:noFill/>
                    </a:lnT>
                    <a:lnB w="9525" cap="flat" cmpd="sng" algn="ctr">
                      <a:solidFill>
                        <a:srgbClr val="CCCCCC"/>
                      </a:solidFill>
                      <a:prstDash val="solid"/>
                      <a:round/>
                      <a:headEnd type="none" w="med" len="med"/>
                      <a:tailEnd type="none" w="med" len="med"/>
                    </a:lnB>
                    <a:solidFill>
                      <a:srgbClr val="D6D6D6"/>
                    </a:solidFill>
                  </a:tcPr>
                </a:tc>
                <a:tc>
                  <a:txBody>
                    <a:bodyPr/>
                    <a:lstStyle/>
                    <a:p>
                      <a:pPr algn="ctr" fontAlgn="ctr"/>
                      <a:r>
                        <a:rPr lang="en-US" sz="1000" b="1" dirty="0">
                          <a:effectLst/>
                          <a:latin typeface="inherit"/>
                        </a:rPr>
                        <a:t>Affordable Care Act</a:t>
                      </a:r>
                      <a:br>
                        <a:rPr lang="en-US" sz="1000" b="1" dirty="0">
                          <a:effectLst/>
                          <a:latin typeface="inherit"/>
                        </a:rPr>
                      </a:br>
                      <a:r>
                        <a:rPr lang="en-US" sz="1000" b="0" dirty="0">
                          <a:effectLst/>
                          <a:latin typeface="inherit"/>
                        </a:rPr>
                        <a:t>(before legislative change)</a:t>
                      </a:r>
                    </a:p>
                  </a:txBody>
                  <a:tcPr marL="25334" marR="25334" marT="25334" marB="253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a:noFill/>
                    </a:lnT>
                    <a:lnB w="9525" cap="flat" cmpd="sng" algn="ctr">
                      <a:solidFill>
                        <a:srgbClr val="CCCCCC"/>
                      </a:solidFill>
                      <a:prstDash val="solid"/>
                      <a:round/>
                      <a:headEnd type="none" w="med" len="med"/>
                      <a:tailEnd type="none" w="med" len="med"/>
                    </a:lnB>
                    <a:solidFill>
                      <a:srgbClr val="D6D6D6"/>
                    </a:solidFill>
                  </a:tcPr>
                </a:tc>
                <a:tc>
                  <a:txBody>
                    <a:bodyPr/>
                    <a:lstStyle/>
                    <a:p>
                      <a:pPr algn="ctr" fontAlgn="ctr"/>
                      <a:r>
                        <a:rPr lang="en-US" sz="1000" b="1" dirty="0">
                          <a:effectLst/>
                          <a:latin typeface="inherit"/>
                        </a:rPr>
                        <a:t>COVID-19 Relief (current law 2021-2022)</a:t>
                      </a:r>
                      <a:endParaRPr lang="en-US" sz="1000" b="0" dirty="0">
                        <a:effectLst/>
                        <a:latin typeface="inherit"/>
                      </a:endParaRPr>
                    </a:p>
                  </a:txBody>
                  <a:tcPr marL="25334" marR="25334" marT="25334" marB="25334" anchor="ctr">
                    <a:lnL w="9525" cap="flat" cmpd="sng" algn="ctr">
                      <a:solidFill>
                        <a:srgbClr val="CCCCCC"/>
                      </a:solidFill>
                      <a:prstDash val="solid"/>
                      <a:round/>
                      <a:headEnd type="none" w="med" len="med"/>
                      <a:tailEnd type="none" w="med" len="med"/>
                    </a:lnL>
                    <a:lnR>
                      <a:noFill/>
                    </a:lnR>
                    <a:lnT>
                      <a:noFill/>
                    </a:lnT>
                    <a:lnB w="9525" cap="flat" cmpd="sng" algn="ctr">
                      <a:solidFill>
                        <a:srgbClr val="CCCCCC"/>
                      </a:solidFill>
                      <a:prstDash val="solid"/>
                      <a:round/>
                      <a:headEnd type="none" w="med" len="med"/>
                      <a:tailEnd type="none" w="med" len="med"/>
                    </a:lnB>
                    <a:solidFill>
                      <a:srgbClr val="D6D6D6"/>
                    </a:solidFill>
                  </a:tcPr>
                </a:tc>
                <a:extLst>
                  <a:ext uri="{0D108BD9-81ED-4DB2-BD59-A6C34878D82A}">
                    <a16:rowId xmlns:a16="http://schemas.microsoft.com/office/drawing/2014/main" val="2021563392"/>
                  </a:ext>
                </a:extLst>
              </a:tr>
              <a:tr h="342513">
                <a:tc>
                  <a:txBody>
                    <a:bodyPr/>
                    <a:lstStyle/>
                    <a:p>
                      <a:pPr fontAlgn="ctr"/>
                      <a:r>
                        <a:rPr lang="en-US" sz="1000" b="0">
                          <a:effectLst/>
                          <a:latin typeface="inherit"/>
                        </a:rPr>
                        <a:t>Under 100%</a:t>
                      </a:r>
                    </a:p>
                  </a:txBody>
                  <a:tcPr marL="25334" marR="25334" marT="25334" marB="25334" anchor="ctr">
                    <a:lnL>
                      <a:noFill/>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sz="1000" b="0">
                          <a:effectLst/>
                          <a:latin typeface="inherit"/>
                        </a:rPr>
                        <a:t>Not eligible for subsidies*</a:t>
                      </a:r>
                    </a:p>
                  </a:txBody>
                  <a:tcPr marL="25334" marR="25334" marT="25334" marB="253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sz="1000" b="0" dirty="0">
                          <a:effectLst/>
                          <a:latin typeface="inherit"/>
                        </a:rPr>
                        <a:t>Not eligible for subsidies**</a:t>
                      </a:r>
                    </a:p>
                  </a:txBody>
                  <a:tcPr marL="25334" marR="25334" marT="25334" marB="25334" anchor="ctr">
                    <a:lnL w="9525" cap="flat" cmpd="sng" algn="ctr">
                      <a:solidFill>
                        <a:srgbClr val="CCCCCC"/>
                      </a:solidFill>
                      <a:prstDash val="solid"/>
                      <a:round/>
                      <a:headEnd type="none" w="med" len="med"/>
                      <a:tailEnd type="none" w="med" len="med"/>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3565272239"/>
                  </a:ext>
                </a:extLst>
              </a:tr>
              <a:tr h="196590">
                <a:tc>
                  <a:txBody>
                    <a:bodyPr/>
                    <a:lstStyle/>
                    <a:p>
                      <a:pPr fontAlgn="ctr"/>
                      <a:r>
                        <a:rPr lang="en-US" sz="1000" b="0">
                          <a:effectLst/>
                          <a:latin typeface="inherit"/>
                        </a:rPr>
                        <a:t>100% – 138%</a:t>
                      </a:r>
                    </a:p>
                  </a:txBody>
                  <a:tcPr marL="25334" marR="25334" marT="25334" marB="25334" anchor="ctr">
                    <a:lnL>
                      <a:noFill/>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sz="1000" b="0">
                          <a:effectLst/>
                          <a:latin typeface="inherit"/>
                        </a:rPr>
                        <a:t>2.07%</a:t>
                      </a:r>
                    </a:p>
                  </a:txBody>
                  <a:tcPr marL="25334" marR="25334" marT="25334" marB="253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sz="1000" b="0">
                          <a:effectLst/>
                          <a:latin typeface="inherit"/>
                        </a:rPr>
                        <a:t>0.0%</a:t>
                      </a:r>
                    </a:p>
                  </a:txBody>
                  <a:tcPr marL="25334" marR="25334" marT="25334" marB="25334" anchor="ctr">
                    <a:lnL w="9525" cap="flat" cmpd="sng" algn="ctr">
                      <a:solidFill>
                        <a:srgbClr val="CCCCCC"/>
                      </a:solidFill>
                      <a:prstDash val="solid"/>
                      <a:round/>
                      <a:headEnd type="none" w="med" len="med"/>
                      <a:tailEnd type="none" w="med" len="med"/>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3651093889"/>
                  </a:ext>
                </a:extLst>
              </a:tr>
              <a:tr h="196590">
                <a:tc>
                  <a:txBody>
                    <a:bodyPr/>
                    <a:lstStyle/>
                    <a:p>
                      <a:pPr fontAlgn="ctr"/>
                      <a:r>
                        <a:rPr lang="en-US" sz="1000" b="0">
                          <a:effectLst/>
                          <a:latin typeface="inherit"/>
                        </a:rPr>
                        <a:t>138% – 150%</a:t>
                      </a:r>
                    </a:p>
                  </a:txBody>
                  <a:tcPr marL="25334" marR="25334" marT="25334" marB="25334" anchor="ctr">
                    <a:lnL>
                      <a:noFill/>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sz="1000" b="0">
                          <a:effectLst/>
                          <a:latin typeface="inherit"/>
                        </a:rPr>
                        <a:t>3.10% – 4.14%</a:t>
                      </a:r>
                    </a:p>
                  </a:txBody>
                  <a:tcPr marL="25334" marR="25334" marT="25334" marB="253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sz="1000" b="0">
                          <a:effectLst/>
                          <a:latin typeface="inherit"/>
                        </a:rPr>
                        <a:t>0.0%</a:t>
                      </a:r>
                    </a:p>
                  </a:txBody>
                  <a:tcPr marL="25334" marR="25334" marT="25334" marB="25334" anchor="ctr">
                    <a:lnL w="9525" cap="flat" cmpd="sng" algn="ctr">
                      <a:solidFill>
                        <a:srgbClr val="CCCCCC"/>
                      </a:solidFill>
                      <a:prstDash val="solid"/>
                      <a:round/>
                      <a:headEnd type="none" w="med" len="med"/>
                      <a:tailEnd type="none" w="med" len="med"/>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982986543"/>
                  </a:ext>
                </a:extLst>
              </a:tr>
              <a:tr h="196590">
                <a:tc>
                  <a:txBody>
                    <a:bodyPr/>
                    <a:lstStyle/>
                    <a:p>
                      <a:pPr fontAlgn="ctr"/>
                      <a:r>
                        <a:rPr lang="en-US" sz="1000" b="0">
                          <a:effectLst/>
                          <a:latin typeface="inherit"/>
                        </a:rPr>
                        <a:t>150% – 200%</a:t>
                      </a:r>
                    </a:p>
                  </a:txBody>
                  <a:tcPr marL="25334" marR="25334" marT="25334" marB="25334" anchor="ctr">
                    <a:lnL>
                      <a:noFill/>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sz="1000" b="0" dirty="0">
                          <a:effectLst/>
                          <a:latin typeface="inherit"/>
                        </a:rPr>
                        <a:t>4.14% – 6.52%</a:t>
                      </a:r>
                    </a:p>
                  </a:txBody>
                  <a:tcPr marL="25334" marR="25334" marT="25334" marB="253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sz="1000" b="0">
                          <a:effectLst/>
                          <a:latin typeface="inherit"/>
                        </a:rPr>
                        <a:t>0.0% – 2.0%</a:t>
                      </a:r>
                    </a:p>
                  </a:txBody>
                  <a:tcPr marL="25334" marR="25334" marT="25334" marB="25334" anchor="ctr">
                    <a:lnL w="9525" cap="flat" cmpd="sng" algn="ctr">
                      <a:solidFill>
                        <a:srgbClr val="CCCCCC"/>
                      </a:solidFill>
                      <a:prstDash val="solid"/>
                      <a:round/>
                      <a:headEnd type="none" w="med" len="med"/>
                      <a:tailEnd type="none" w="med" len="med"/>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4048682589"/>
                  </a:ext>
                </a:extLst>
              </a:tr>
              <a:tr h="196590">
                <a:tc>
                  <a:txBody>
                    <a:bodyPr/>
                    <a:lstStyle/>
                    <a:p>
                      <a:pPr fontAlgn="ctr"/>
                      <a:r>
                        <a:rPr lang="en-US" sz="1000" b="0">
                          <a:effectLst/>
                          <a:latin typeface="inherit"/>
                        </a:rPr>
                        <a:t>200% – 250%</a:t>
                      </a:r>
                    </a:p>
                  </a:txBody>
                  <a:tcPr marL="25334" marR="25334" marT="25334" marB="25334" anchor="ctr">
                    <a:lnL>
                      <a:noFill/>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sz="1000" b="0">
                          <a:effectLst/>
                          <a:latin typeface="inherit"/>
                        </a:rPr>
                        <a:t>6.52% – 8.33%</a:t>
                      </a:r>
                    </a:p>
                  </a:txBody>
                  <a:tcPr marL="25334" marR="25334" marT="25334" marB="253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sz="1000" b="0">
                          <a:effectLst/>
                          <a:latin typeface="inherit"/>
                        </a:rPr>
                        <a:t>2.0% – 4.0%</a:t>
                      </a:r>
                    </a:p>
                  </a:txBody>
                  <a:tcPr marL="25334" marR="25334" marT="25334" marB="25334" anchor="ctr">
                    <a:lnL w="9525" cap="flat" cmpd="sng" algn="ctr">
                      <a:solidFill>
                        <a:srgbClr val="CCCCCC"/>
                      </a:solidFill>
                      <a:prstDash val="solid"/>
                      <a:round/>
                      <a:headEnd type="none" w="med" len="med"/>
                      <a:tailEnd type="none" w="med" len="med"/>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1034939963"/>
                  </a:ext>
                </a:extLst>
              </a:tr>
              <a:tr h="196590">
                <a:tc>
                  <a:txBody>
                    <a:bodyPr/>
                    <a:lstStyle/>
                    <a:p>
                      <a:pPr fontAlgn="ctr"/>
                      <a:r>
                        <a:rPr lang="en-US" sz="1000" b="0">
                          <a:effectLst/>
                          <a:latin typeface="inherit"/>
                        </a:rPr>
                        <a:t>250% – 300%</a:t>
                      </a:r>
                    </a:p>
                  </a:txBody>
                  <a:tcPr marL="25334" marR="25334" marT="25334" marB="25334" anchor="ctr">
                    <a:lnL>
                      <a:noFill/>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sz="1000" b="0">
                          <a:effectLst/>
                          <a:latin typeface="inherit"/>
                        </a:rPr>
                        <a:t>8.33% – 9.83%</a:t>
                      </a:r>
                    </a:p>
                  </a:txBody>
                  <a:tcPr marL="25334" marR="25334" marT="25334" marB="253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sz="1000" b="0">
                          <a:effectLst/>
                          <a:latin typeface="inherit"/>
                        </a:rPr>
                        <a:t>4.0% – 6.0%</a:t>
                      </a:r>
                    </a:p>
                  </a:txBody>
                  <a:tcPr marL="25334" marR="25334" marT="25334" marB="25334" anchor="ctr">
                    <a:lnL w="9525" cap="flat" cmpd="sng" algn="ctr">
                      <a:solidFill>
                        <a:srgbClr val="CCCCCC"/>
                      </a:solidFill>
                      <a:prstDash val="solid"/>
                      <a:round/>
                      <a:headEnd type="none" w="med" len="med"/>
                      <a:tailEnd type="none" w="med" len="med"/>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2563712784"/>
                  </a:ext>
                </a:extLst>
              </a:tr>
              <a:tr h="196590">
                <a:tc>
                  <a:txBody>
                    <a:bodyPr/>
                    <a:lstStyle/>
                    <a:p>
                      <a:pPr fontAlgn="ctr"/>
                      <a:r>
                        <a:rPr lang="en-US" sz="1000" b="0">
                          <a:effectLst/>
                          <a:latin typeface="inherit"/>
                        </a:rPr>
                        <a:t>300% – 400%</a:t>
                      </a:r>
                    </a:p>
                  </a:txBody>
                  <a:tcPr marL="25334" marR="25334" marT="25334" marB="25334" anchor="ctr">
                    <a:lnL>
                      <a:noFill/>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sz="1000" b="0">
                          <a:effectLst/>
                          <a:latin typeface="inherit"/>
                        </a:rPr>
                        <a:t>9.83%</a:t>
                      </a:r>
                    </a:p>
                  </a:txBody>
                  <a:tcPr marL="25334" marR="25334" marT="25334" marB="253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sz="1000" b="0">
                          <a:effectLst/>
                          <a:latin typeface="inherit"/>
                        </a:rPr>
                        <a:t>6.0% – 8.5%</a:t>
                      </a:r>
                    </a:p>
                  </a:txBody>
                  <a:tcPr marL="25334" marR="25334" marT="25334" marB="25334" anchor="ctr">
                    <a:lnL w="9525" cap="flat" cmpd="sng" algn="ctr">
                      <a:solidFill>
                        <a:srgbClr val="CCCCCC"/>
                      </a:solidFill>
                      <a:prstDash val="solid"/>
                      <a:round/>
                      <a:headEnd type="none" w="med" len="med"/>
                      <a:tailEnd type="none" w="med" len="med"/>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765567001"/>
                  </a:ext>
                </a:extLst>
              </a:tr>
              <a:tr h="342513">
                <a:tc>
                  <a:txBody>
                    <a:bodyPr/>
                    <a:lstStyle/>
                    <a:p>
                      <a:pPr fontAlgn="ctr"/>
                      <a:r>
                        <a:rPr lang="en-US" sz="1000" b="0">
                          <a:effectLst/>
                          <a:latin typeface="inherit"/>
                        </a:rPr>
                        <a:t>Over 400%</a:t>
                      </a:r>
                    </a:p>
                  </a:txBody>
                  <a:tcPr marL="25334" marR="25334" marT="25334" marB="25334" anchor="ctr">
                    <a:lnL>
                      <a:noFill/>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sz="1000" b="0">
                          <a:effectLst/>
                          <a:latin typeface="inherit"/>
                        </a:rPr>
                        <a:t>Not eligible for subsidies</a:t>
                      </a:r>
                    </a:p>
                  </a:txBody>
                  <a:tcPr marL="25334" marR="25334" marT="25334" marB="253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sz="1000" b="0">
                          <a:effectLst/>
                          <a:latin typeface="inherit"/>
                        </a:rPr>
                        <a:t>8.5%</a:t>
                      </a:r>
                    </a:p>
                  </a:txBody>
                  <a:tcPr marL="25334" marR="25334" marT="25334" marB="25334" anchor="ctr">
                    <a:lnL w="9525" cap="flat" cmpd="sng" algn="ctr">
                      <a:solidFill>
                        <a:srgbClr val="CCCCCC"/>
                      </a:solidFill>
                      <a:prstDash val="solid"/>
                      <a:round/>
                      <a:headEnd type="none" w="med" len="med"/>
                      <a:tailEnd type="none" w="med" len="med"/>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1201235851"/>
                  </a:ext>
                </a:extLst>
              </a:tr>
              <a:tr h="1655819">
                <a:tc gridSpan="3">
                  <a:txBody>
                    <a:bodyPr/>
                    <a:lstStyle/>
                    <a:p>
                      <a:pPr fontAlgn="ctr"/>
                      <a:r>
                        <a:rPr lang="en-US" sz="1000" b="0" dirty="0">
                          <a:effectLst/>
                          <a:latin typeface="inherit"/>
                        </a:rPr>
                        <a:t>NOTES: *Lawfully present immigrants whose household incomes are below 100% FPL and are not otherwise eligible for Medicaid are eligible for tax subsidies through the Marketplace if they meet all other eligibility requirements.</a:t>
                      </a:r>
                      <a:br>
                        <a:rPr lang="en-US" sz="1000" b="0" dirty="0">
                          <a:effectLst/>
                          <a:latin typeface="inherit"/>
                        </a:rPr>
                      </a:br>
                      <a:r>
                        <a:rPr lang="en-US" sz="1000" b="0" dirty="0">
                          <a:effectLst/>
                          <a:latin typeface="inherit"/>
                        </a:rPr>
                        <a:t>**In the COVID-19 relief law, lawfully present immigrants in states that have not expanded Medicaid would continue to be eligible for marketplace subsidies. In addition, people receiving Unemployment Insurance (UI) are treated as though their income is no more than 133% of poverty for the purposes of the premium tax credit. This could extend premium tax credits to some individuals with incomes below poverty.</a:t>
                      </a:r>
                      <a:br>
                        <a:rPr lang="en-US" sz="1000" b="0" dirty="0">
                          <a:effectLst/>
                          <a:latin typeface="inherit"/>
                        </a:rPr>
                      </a:br>
                      <a:r>
                        <a:rPr lang="en-US" sz="1000" b="0" dirty="0">
                          <a:effectLst/>
                          <a:latin typeface="inherit"/>
                        </a:rPr>
                        <a:t>SOURCE: KFF</a:t>
                      </a:r>
                    </a:p>
                  </a:txBody>
                  <a:tcPr marL="25334" marR="25334" marT="25334" marB="25334" anchor="ctr">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22046630"/>
                  </a:ext>
                </a:extLst>
              </a:tr>
            </a:tbl>
          </a:graphicData>
        </a:graphic>
      </p:graphicFrame>
    </p:spTree>
    <p:extLst>
      <p:ext uri="{BB962C8B-B14F-4D97-AF65-F5344CB8AC3E}">
        <p14:creationId xmlns:p14="http://schemas.microsoft.com/office/powerpoint/2010/main" val="3011115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 Sharing Reductions</a:t>
            </a:r>
            <a:endParaRPr lang="en-US" dirty="0"/>
          </a:p>
        </p:txBody>
      </p:sp>
      <p:sp>
        <p:nvSpPr>
          <p:cNvPr id="3" name="Content Placeholder 2"/>
          <p:cNvSpPr>
            <a:spLocks noGrp="1"/>
          </p:cNvSpPr>
          <p:nvPr>
            <p:ph idx="1"/>
          </p:nvPr>
        </p:nvSpPr>
        <p:spPr/>
        <p:txBody>
          <a:bodyPr/>
          <a:lstStyle/>
          <a:p>
            <a:r>
              <a:rPr lang="en-US" dirty="0"/>
              <a:t>Cost-sharing reductions (also called “extra savings</a:t>
            </a:r>
            <a:r>
              <a:rPr lang="en-US" dirty="0" smtClean="0"/>
              <a:t>”) are </a:t>
            </a:r>
            <a:r>
              <a:rPr lang="en-US" dirty="0"/>
              <a:t>also available that reduce the annual </a:t>
            </a:r>
            <a:r>
              <a:rPr lang="en-US" dirty="0" smtClean="0"/>
              <a:t>out-of-pocket payments </a:t>
            </a:r>
            <a:r>
              <a:rPr lang="en-US" dirty="0"/>
              <a:t>for deductibles, coinsurance, and </a:t>
            </a:r>
            <a:r>
              <a:rPr lang="en-US" dirty="0" smtClean="0"/>
              <a:t>other cost-sharing </a:t>
            </a:r>
            <a:r>
              <a:rPr lang="en-US" dirty="0"/>
              <a:t>provisions</a:t>
            </a:r>
            <a:r>
              <a:rPr lang="en-US" dirty="0" smtClean="0"/>
              <a:t>.</a:t>
            </a:r>
          </a:p>
          <a:p>
            <a:r>
              <a:rPr lang="en-US" dirty="0" smtClean="0"/>
              <a:t>Repealed in 2017</a:t>
            </a:r>
            <a:endParaRPr lang="en-US" dirty="0"/>
          </a:p>
        </p:txBody>
      </p:sp>
    </p:spTree>
    <p:extLst>
      <p:ext uri="{BB962C8B-B14F-4D97-AF65-F5344CB8AC3E}">
        <p14:creationId xmlns:p14="http://schemas.microsoft.com/office/powerpoint/2010/main" val="25696020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Small Business Healthcare Tax Credits</a:t>
            </a:r>
            <a:endParaRPr lang="en-US" dirty="0"/>
          </a:p>
        </p:txBody>
      </p:sp>
      <p:sp>
        <p:nvSpPr>
          <p:cNvPr id="3" name="Content Placeholder 2"/>
          <p:cNvSpPr>
            <a:spLocks noGrp="1"/>
          </p:cNvSpPr>
          <p:nvPr>
            <p:ph idx="1"/>
          </p:nvPr>
        </p:nvSpPr>
        <p:spPr/>
        <p:txBody>
          <a:bodyPr>
            <a:normAutofit fontScale="85000" lnSpcReduction="20000"/>
          </a:bodyPr>
          <a:lstStyle/>
          <a:p>
            <a:r>
              <a:rPr lang="en-US" dirty="0"/>
              <a:t>The ACA provides tax credits to small business </a:t>
            </a:r>
            <a:r>
              <a:rPr lang="en-US" dirty="0" smtClean="0"/>
              <a:t>firms that </a:t>
            </a:r>
            <a:r>
              <a:rPr lang="en-US" dirty="0"/>
              <a:t>have fewer than 25 full-time equivalent employees</a:t>
            </a:r>
            <a:r>
              <a:rPr lang="en-US" dirty="0" smtClean="0"/>
              <a:t>, pay </a:t>
            </a:r>
            <a:r>
              <a:rPr lang="en-US" dirty="0"/>
              <a:t>average annual wages of less than $</a:t>
            </a:r>
            <a:r>
              <a:rPr lang="en-US" dirty="0" smtClean="0"/>
              <a:t>50,000 (</a:t>
            </a:r>
            <a:r>
              <a:rPr lang="en-US" dirty="0"/>
              <a:t>adjusted for inflation from 2014), and pay at </a:t>
            </a:r>
            <a:r>
              <a:rPr lang="en-US" dirty="0" smtClean="0"/>
              <a:t>least half </a:t>
            </a:r>
            <a:r>
              <a:rPr lang="en-US" dirty="0"/>
              <a:t>of employee health insurance premiums. </a:t>
            </a:r>
            <a:endParaRPr lang="en-US" dirty="0" smtClean="0"/>
          </a:p>
          <a:p>
            <a:r>
              <a:rPr lang="en-US" dirty="0" smtClean="0"/>
              <a:t>A tax credit </a:t>
            </a:r>
            <a:r>
              <a:rPr lang="en-US" dirty="0"/>
              <a:t>of up to 50 percent of the employer’s </a:t>
            </a:r>
            <a:r>
              <a:rPr lang="en-US" dirty="0" smtClean="0"/>
              <a:t>contribution is </a:t>
            </a:r>
            <a:r>
              <a:rPr lang="en-US" dirty="0"/>
              <a:t>available if the employer contributes at least </a:t>
            </a:r>
            <a:r>
              <a:rPr lang="en-US" dirty="0" smtClean="0"/>
              <a:t>50 percent </a:t>
            </a:r>
            <a:r>
              <a:rPr lang="en-US" dirty="0"/>
              <a:t>(35 percent for small tax-exempt employers</a:t>
            </a:r>
            <a:r>
              <a:rPr lang="en-US" dirty="0" smtClean="0"/>
              <a:t>) of </a:t>
            </a:r>
            <a:r>
              <a:rPr lang="en-US" dirty="0"/>
              <a:t>the total premiums for full-time employees. </a:t>
            </a:r>
            <a:endParaRPr lang="en-US" dirty="0" smtClean="0"/>
          </a:p>
          <a:p>
            <a:r>
              <a:rPr lang="en-US" dirty="0" smtClean="0"/>
              <a:t>The tax credit </a:t>
            </a:r>
            <a:r>
              <a:rPr lang="en-US" dirty="0"/>
              <a:t>is available for two consecutive years</a:t>
            </a:r>
            <a:r>
              <a:rPr lang="en-US" dirty="0" smtClean="0"/>
              <a:t>.</a:t>
            </a:r>
          </a:p>
          <a:p>
            <a:r>
              <a:rPr lang="en-US" dirty="0"/>
              <a:t>The full tax credit is available to employers </a:t>
            </a:r>
            <a:r>
              <a:rPr lang="en-US" dirty="0" smtClean="0"/>
              <a:t>that have </a:t>
            </a:r>
            <a:r>
              <a:rPr lang="en-US" dirty="0"/>
              <a:t>10 or fewer full-time equivalent employees </a:t>
            </a:r>
            <a:r>
              <a:rPr lang="en-US" dirty="0" smtClean="0"/>
              <a:t>and pay </a:t>
            </a:r>
            <a:r>
              <a:rPr lang="en-US" dirty="0"/>
              <a:t>average annual wages of less than $25,000</a:t>
            </a:r>
            <a:r>
              <a:rPr lang="en-US" dirty="0" smtClean="0"/>
              <a:t>.</a:t>
            </a:r>
          </a:p>
          <a:p>
            <a:r>
              <a:rPr lang="en-US" dirty="0" smtClean="0"/>
              <a:t>The maximum </a:t>
            </a:r>
            <a:r>
              <a:rPr lang="en-US" dirty="0"/>
              <a:t>tax credit is phased out as the number </a:t>
            </a:r>
            <a:r>
              <a:rPr lang="en-US" dirty="0" smtClean="0"/>
              <a:t>of employees </a:t>
            </a:r>
            <a:r>
              <a:rPr lang="en-US" dirty="0"/>
              <a:t>and average annual wages increase.</a:t>
            </a:r>
          </a:p>
          <a:p>
            <a:r>
              <a:rPr lang="en-US" dirty="0"/>
              <a:t>Employers are not required to offer coverage to </a:t>
            </a:r>
            <a:r>
              <a:rPr lang="en-US" dirty="0" err="1" smtClean="0"/>
              <a:t>parttime</a:t>
            </a:r>
            <a:r>
              <a:rPr lang="en-US" dirty="0" smtClean="0"/>
              <a:t> employees </a:t>
            </a:r>
            <a:r>
              <a:rPr lang="en-US" dirty="0"/>
              <a:t>working fewer than 30 hours </a:t>
            </a:r>
            <a:r>
              <a:rPr lang="en-US" dirty="0" smtClean="0"/>
              <a:t>weekly or </a:t>
            </a:r>
            <a:r>
              <a:rPr lang="en-US" dirty="0"/>
              <a:t>to their dependents.</a:t>
            </a:r>
            <a:endParaRPr lang="en-US" dirty="0"/>
          </a:p>
        </p:txBody>
      </p:sp>
    </p:spTree>
    <p:extLst>
      <p:ext uri="{BB962C8B-B14F-4D97-AF65-F5344CB8AC3E}">
        <p14:creationId xmlns:p14="http://schemas.microsoft.com/office/powerpoint/2010/main" val="36140897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Savings Accounts</a:t>
            </a:r>
            <a:endParaRPr lang="en-US" dirty="0"/>
          </a:p>
        </p:txBody>
      </p:sp>
      <p:sp>
        <p:nvSpPr>
          <p:cNvPr id="3" name="Content Placeholder 2"/>
          <p:cNvSpPr>
            <a:spLocks noGrp="1"/>
          </p:cNvSpPr>
          <p:nvPr>
            <p:ph idx="1"/>
          </p:nvPr>
        </p:nvSpPr>
        <p:spPr/>
        <p:txBody>
          <a:bodyPr/>
          <a:lstStyle/>
          <a:p>
            <a:r>
              <a:rPr lang="en-US" dirty="0" smtClean="0"/>
              <a:t>Tax exempt of custodial account established exclusively for paying qualified medical expenses</a:t>
            </a:r>
          </a:p>
          <a:p>
            <a:r>
              <a:rPr lang="en-US" dirty="0" smtClean="0"/>
              <a:t>Partners with high-deductible health plans</a:t>
            </a:r>
          </a:p>
          <a:p>
            <a:pPr lvl="1"/>
            <a:r>
              <a:rPr lang="en-US" dirty="0" smtClean="0"/>
              <a:t>At least $1350 for individual, $2700 for family (2018)</a:t>
            </a:r>
          </a:p>
          <a:p>
            <a:pPr lvl="1"/>
            <a:r>
              <a:rPr lang="en-US" dirty="0" smtClean="0"/>
              <a:t>OOP expenses limit of $6500/$13,300 (2018)</a:t>
            </a:r>
          </a:p>
          <a:p>
            <a:r>
              <a:rPr lang="en-US" dirty="0" smtClean="0"/>
              <a:t>Contribution limit of $3450/$6900 (2018) – catch up contribution of $1000 for over 55s</a:t>
            </a:r>
          </a:p>
          <a:p>
            <a:r>
              <a:rPr lang="en-US" dirty="0" smtClean="0"/>
              <a:t>Contributions are pre-tax, investment earnings are tax free, contributions not allowed after 65, but funds still usable</a:t>
            </a:r>
            <a:endParaRPr lang="en-US" dirty="0"/>
          </a:p>
        </p:txBody>
      </p:sp>
    </p:spTree>
    <p:extLst>
      <p:ext uri="{BB962C8B-B14F-4D97-AF65-F5344CB8AC3E}">
        <p14:creationId xmlns:p14="http://schemas.microsoft.com/office/powerpoint/2010/main" val="35019415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7f18ec10-a743-4c21-91d9-69d297feae2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D7DDB884101BF43AD36487F06175C6C" ma:contentTypeVersion="18" ma:contentTypeDescription="Create a new document." ma:contentTypeScope="" ma:versionID="04ce9d921da06bbbc7debe05314872f8">
  <xsd:schema xmlns:xsd="http://www.w3.org/2001/XMLSchema" xmlns:xs="http://www.w3.org/2001/XMLSchema" xmlns:p="http://schemas.microsoft.com/office/2006/metadata/properties" xmlns:ns3="7f18ec10-a743-4c21-91d9-69d297feae23" xmlns:ns4="ce5fba22-8df0-4e59-b0bb-9a52d7395907" targetNamespace="http://schemas.microsoft.com/office/2006/metadata/properties" ma:root="true" ma:fieldsID="6739e6a61dd1e4ad6df1e3c2cee982c9" ns3:_="" ns4:_="">
    <xsd:import namespace="7f18ec10-a743-4c21-91d9-69d297feae23"/>
    <xsd:import namespace="ce5fba22-8df0-4e59-b0bb-9a52d7395907"/>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LengthInSeconds" minOccurs="0"/>
                <xsd:element ref="ns3:MediaServiceLocation" minOccurs="0"/>
                <xsd:element ref="ns3:MediaServiceSearchProperties" minOccurs="0"/>
                <xsd:element ref="ns3:_activity" minOccurs="0"/>
                <xsd:element ref="ns3:MediaServiceObjectDetectorVersions"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18ec10-a743-4c21-91d9-69d297feae2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MediaServiceLocation" ma:index="21" nillable="true" ma:displayName="Location"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_activity" ma:index="23" nillable="true" ma:displayName="_activity" ma:hidden="true" ma:internalName="_activity">
      <xsd:simpleType>
        <xsd:restriction base="dms:Note"/>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ystemTags" ma:index="25"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e5fba22-8df0-4e59-b0bb-9a52d739590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3CCEF31-2404-446D-B229-4D64D8053070}">
  <ds:schemaRefs>
    <ds:schemaRef ds:uri="http://purl.org/dc/terms/"/>
    <ds:schemaRef ds:uri="http://schemas.openxmlformats.org/package/2006/metadata/core-properties"/>
    <ds:schemaRef ds:uri="http://purl.org/dc/dcmitype/"/>
    <ds:schemaRef ds:uri="7f18ec10-a743-4c21-91d9-69d297feae23"/>
    <ds:schemaRef ds:uri="http://schemas.microsoft.com/office/2006/documentManagement/types"/>
    <ds:schemaRef ds:uri="http://purl.org/dc/elements/1.1/"/>
    <ds:schemaRef ds:uri="http://schemas.microsoft.com/office/2006/metadata/properties"/>
    <ds:schemaRef ds:uri="http://schemas.microsoft.com/office/infopath/2007/PartnerControls"/>
    <ds:schemaRef ds:uri="ce5fba22-8df0-4e59-b0bb-9a52d7395907"/>
    <ds:schemaRef ds:uri="http://www.w3.org/XML/1998/namespace"/>
  </ds:schemaRefs>
</ds:datastoreItem>
</file>

<file path=customXml/itemProps2.xml><?xml version="1.0" encoding="utf-8"?>
<ds:datastoreItem xmlns:ds="http://schemas.openxmlformats.org/officeDocument/2006/customXml" ds:itemID="{BDE1205F-2A1C-4122-BC74-2A5F9A25A9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f18ec10-a743-4c21-91d9-69d297feae23"/>
    <ds:schemaRef ds:uri="ce5fba22-8df0-4e59-b0bb-9a52d739590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63D1FD5-6DED-41C9-B7E6-A885BA82DCB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7520</TotalTime>
  <Words>855</Words>
  <Application>Microsoft Office PowerPoint</Application>
  <PresentationFormat>Widescreen</PresentationFormat>
  <Paragraphs>106</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inherit</vt:lpstr>
      <vt:lpstr>Office Theme</vt:lpstr>
      <vt:lpstr>Risk Management and Insurance</vt:lpstr>
      <vt:lpstr>Opinion Polling</vt:lpstr>
      <vt:lpstr>Notable provisions in ACA for private insurance</vt:lpstr>
      <vt:lpstr>Individual mandate</vt:lpstr>
      <vt:lpstr>Excluded interventions</vt:lpstr>
      <vt:lpstr>Premium tax credits</vt:lpstr>
      <vt:lpstr>Cost Sharing Reductions</vt:lpstr>
      <vt:lpstr>Small Business Healthcare Tax Credits</vt:lpstr>
      <vt:lpstr>Health Savings Accounts</vt:lpstr>
      <vt:lpstr>Other products</vt:lpstr>
      <vt:lpstr>Important contractual provisions</vt:lpstr>
      <vt:lpstr>Health Insurance Marketplace</vt:lpstr>
    </vt:vector>
  </TitlesOfParts>
  <Company>University of Connecticut School of Business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Shane Murphy</dc:creator>
  <cp:lastModifiedBy>Shane Murphy</cp:lastModifiedBy>
  <cp:revision>89</cp:revision>
  <dcterms:created xsi:type="dcterms:W3CDTF">2024-08-26T13:44:35Z</dcterms:created>
  <dcterms:modified xsi:type="dcterms:W3CDTF">2024-11-14T15:41:58Z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0x010100ED7DDB884101BF43AD36487F06175C6C</vt:lpwstr>
  </property>
</Properties>
</file>