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7" r:id="rId5"/>
    <p:sldId id="258" r:id="rId6"/>
    <p:sldId id="259" r:id="rId7"/>
    <p:sldId id="260" r:id="rId8"/>
    <p:sldId id="261" r:id="rId9"/>
    <p:sldId id="353" r:id="rId10"/>
    <p:sldId id="262" r:id="rId11"/>
    <p:sldId id="265" r:id="rId12"/>
    <p:sldId id="274" r:id="rId13"/>
    <p:sldId id="277" r:id="rId14"/>
    <p:sldId id="278" r:id="rId15"/>
    <p:sldId id="279" r:id="rId16"/>
    <p:sldId id="282" r:id="rId17"/>
    <p:sldId id="283" r:id="rId18"/>
    <p:sldId id="284" r:id="rId19"/>
    <p:sldId id="285" r:id="rId20"/>
    <p:sldId id="270" r:id="rId21"/>
    <p:sldId id="288" r:id="rId22"/>
    <p:sldId id="313" r:id="rId23"/>
    <p:sldId id="312" r:id="rId24"/>
    <p:sldId id="289" r:id="rId25"/>
    <p:sldId id="294" r:id="rId26"/>
    <p:sldId id="292" r:id="rId27"/>
    <p:sldId id="293" r:id="rId28"/>
    <p:sldId id="295" r:id="rId29"/>
    <p:sldId id="354" r:id="rId30"/>
    <p:sldId id="296" r:id="rId31"/>
    <p:sldId id="297" r:id="rId32"/>
    <p:sldId id="298" r:id="rId33"/>
    <p:sldId id="355" r:id="rId34"/>
    <p:sldId id="306" r:id="rId35"/>
    <p:sldId id="307" r:id="rId36"/>
    <p:sldId id="308" r:id="rId37"/>
    <p:sldId id="311" r:id="rId38"/>
    <p:sldId id="317" r:id="rId39"/>
    <p:sldId id="318" r:id="rId40"/>
    <p:sldId id="319" r:id="rId41"/>
    <p:sldId id="320" r:id="rId42"/>
    <p:sldId id="321" r:id="rId43"/>
    <p:sldId id="322" r:id="rId44"/>
    <p:sldId id="316" r:id="rId45"/>
    <p:sldId id="314" r:id="rId46"/>
    <p:sldId id="35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96256" autoAdjust="0"/>
  </p:normalViewPr>
  <p:slideViewPr>
    <p:cSldViewPr snapToGrid="0">
      <p:cViewPr varScale="1">
        <p:scale>
          <a:sx n="104" d="100"/>
          <a:sy n="104" d="100"/>
        </p:scale>
        <p:origin x="144" y="162"/>
      </p:cViewPr>
      <p:guideLst/>
    </p:cSldViewPr>
  </p:slideViewPr>
  <p:outlineViewPr>
    <p:cViewPr>
      <p:scale>
        <a:sx n="33" d="100"/>
        <a:sy n="33" d="100"/>
      </p:scale>
      <p:origin x="0" y="-28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71C70-1320-4121-8DA7-ACD564D3082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C60A1-82DB-48B1-B119-2ED43FC0DD65}" type="slidenum">
              <a:rPr lang="en-US" smtClean="0"/>
              <a:t>‹#›</a:t>
            </a:fld>
            <a:endParaRPr lang="en-US"/>
          </a:p>
        </p:txBody>
      </p:sp>
    </p:spTree>
    <p:extLst>
      <p:ext uri="{BB962C8B-B14F-4D97-AF65-F5344CB8AC3E}">
        <p14:creationId xmlns:p14="http://schemas.microsoft.com/office/powerpoint/2010/main" val="124196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oTOzNRw8b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a:t>
            </a:fld>
            <a:endParaRPr lang="en-US"/>
          </a:p>
        </p:txBody>
      </p:sp>
    </p:spTree>
    <p:extLst>
      <p:ext uri="{BB962C8B-B14F-4D97-AF65-F5344CB8AC3E}">
        <p14:creationId xmlns:p14="http://schemas.microsoft.com/office/powerpoint/2010/main" val="12388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https://www.youtube.com/watch?v=KoTOzNRw8bg</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23</a:t>
            </a:fld>
            <a:endParaRPr lang="en-US"/>
          </a:p>
        </p:txBody>
      </p:sp>
    </p:spTree>
    <p:extLst>
      <p:ext uri="{BB962C8B-B14F-4D97-AF65-F5344CB8AC3E}">
        <p14:creationId xmlns:p14="http://schemas.microsoft.com/office/powerpoint/2010/main" val="235915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 three days of oral arguments back in March of 2012 over President Obama's major domestic achievement this this law the Affordable Care Act that was signed in March of 2010 so they </a:t>
            </a:r>
            <a:r>
              <a:rPr lang="en-US" dirty="0" err="1" smtClean="0"/>
              <a:t>they</a:t>
            </a:r>
            <a:r>
              <a:rPr lang="en-US" dirty="0" smtClean="0"/>
              <a:t> have these arguments they go into their private conference and the initial vote led by the chief is five to four to strike down what we've all called the individual mandate and that was the requirement that everyone buy health insurance so that the </a:t>
            </a:r>
            <a:r>
              <a:rPr lang="en-US" dirty="0" err="1" smtClean="0"/>
              <a:t>the</a:t>
            </a:r>
            <a:r>
              <a:rPr lang="en-US" dirty="0" smtClean="0"/>
              <a:t> health insurance structure is supported by people who are healthy not just people who are ill you know it's the </a:t>
            </a:r>
            <a:r>
              <a:rPr lang="en-US" dirty="0" err="1" smtClean="0"/>
              <a:t>the</a:t>
            </a:r>
            <a:r>
              <a:rPr lang="en-US" dirty="0" smtClean="0"/>
              <a:t> idea that this cost should be borne by everyone and the </a:t>
            </a:r>
            <a:r>
              <a:rPr lang="en-US" dirty="0" err="1" smtClean="0"/>
              <a:t>the</a:t>
            </a:r>
            <a:r>
              <a:rPr lang="en-US" dirty="0" smtClean="0"/>
              <a:t> law established the new marketplaces and had many </a:t>
            </a:r>
            <a:r>
              <a:rPr lang="en-US" dirty="0" err="1" smtClean="0"/>
              <a:t>many</a:t>
            </a:r>
            <a:r>
              <a:rPr lang="en-US" dirty="0" smtClean="0"/>
              <a:t> other provisions another provision was the Medicaid expansion for people near the poverty line so there are two major planks of this thing and they vote 5-2 for that Congress lacked the power under its Commerce Clause power to </a:t>
            </a:r>
            <a:r>
              <a:rPr lang="en-US" dirty="0" err="1" smtClean="0"/>
              <a:t>to</a:t>
            </a:r>
            <a:r>
              <a:rPr lang="en-US" dirty="0" smtClean="0"/>
              <a:t> demand this individual insurance requirement and that's where everybody was paying attention all the attention at the time was on and there were the five conservatives led by the chief voted to strike it down and the four liberals said no but meanwhile they also took a vote on the Medicaid expansion and they voted to uphold it and the chief was with them to uphold it they don't vote in any way on this taxing power issue which again becomes relative becomes relevant in the very end because that's what the chief hangs on the question coming out of the conference </a:t>
            </a:r>
            <a:r>
              <a:rPr lang="en-US" dirty="0" err="1" smtClean="0"/>
              <a:t>conference</a:t>
            </a:r>
            <a:r>
              <a:rPr lang="en-US" dirty="0" smtClean="0"/>
              <a:t> as they call their private sessions is what's going to fall with the individual mandate because all these different parts were intertwined and Justice Kennedy who's normally in the middle on these things was adamant that the whole law had to fall this major you know nearly a thousand page law that had all sorts of other provisions that were popular with people would have to would have to be overturned because of how intertwined it was and Congress had not written in any kind of so-called severability clause and the Chief Justice starts having second thoughts about that the consequences of that and you remember this was an election year there's so much pressure on the court and there's a presumption among some commentators that the Republican controlled Supreme Court is going to invalidate the signature domestic achievement of President Barack Obama and the chief the chief is trying to figure out a middle ground on this and he's not getting any cooperation or assistance or you know help it all from Anthony Kennedy who he usually deals with who he was usually dealing with any kind of compromise meanwhile over to the far right our justices Alito Scalia and Clarence Thomas and they're </a:t>
            </a:r>
            <a:r>
              <a:rPr lang="en-US" dirty="0" err="1" smtClean="0"/>
              <a:t>they're</a:t>
            </a:r>
            <a:r>
              <a:rPr lang="en-US" dirty="0" smtClean="0"/>
              <a:t> not going to play they're not in play at all on the far left Justice Ginsburg and justice Sotomayor are not going to be in play either and they </a:t>
            </a:r>
            <a:r>
              <a:rPr lang="en-US" dirty="0" err="1" smtClean="0"/>
              <a:t>they</a:t>
            </a:r>
            <a:r>
              <a:rPr lang="en-US" dirty="0" smtClean="0"/>
              <a:t> are traditionally the ones who are always over to the far left and not working with the chief that much but justices Kagan and Breyer on the left but open to trying to take down the temperature try to find some compromise with the chief begin to work with him after he decides that he can find legitimate grounds for the individual mandate to be upheld on taxing power and what makes the conservative so angry is first of all even though the taxing power was completely briefed by the Obama administration it was even subject to arguments it was never voted on in conference they </a:t>
            </a:r>
            <a:r>
              <a:rPr lang="en-US" dirty="0" err="1" smtClean="0"/>
              <a:t>they</a:t>
            </a:r>
            <a:r>
              <a:rPr lang="en-US" dirty="0" smtClean="0"/>
              <a:t> never took an up or down vote on that so they were they felt you know in Scalia's word that it was you know fly-by-night briefing that was just was not a fair </a:t>
            </a:r>
            <a:r>
              <a:rPr lang="en-US" dirty="0" err="1" smtClean="0"/>
              <a:t>fair</a:t>
            </a:r>
            <a:r>
              <a:rPr lang="en-US" dirty="0" smtClean="0"/>
              <a:t> thing to suddenly turn to and the </a:t>
            </a:r>
            <a:r>
              <a:rPr lang="en-US" dirty="0" err="1" smtClean="0"/>
              <a:t>the</a:t>
            </a:r>
            <a:r>
              <a:rPr lang="en-US" dirty="0" smtClean="0"/>
              <a:t> liberal justices our want </a:t>
            </a:r>
            <a:r>
              <a:rPr lang="en-US" dirty="0" err="1" smtClean="0"/>
              <a:t>want</a:t>
            </a:r>
            <a:r>
              <a:rPr lang="en-US" dirty="0" smtClean="0"/>
              <a:t> this to unfold this way but they're also worried that the chief is going to you know possibly shift back again because you know they're </a:t>
            </a:r>
            <a:r>
              <a:rPr lang="en-US" dirty="0" err="1" smtClean="0"/>
              <a:t>they're</a:t>
            </a:r>
            <a:r>
              <a:rPr lang="en-US" dirty="0" smtClean="0"/>
              <a:t> feeling their original feeling coming out of that conference was complete de moron </a:t>
            </a:r>
            <a:r>
              <a:rPr lang="en-US" dirty="0" err="1" smtClean="0"/>
              <a:t>demoralisation</a:t>
            </a:r>
            <a:r>
              <a:rPr lang="en-US" dirty="0" smtClean="0"/>
              <a:t> because they're thinking it's </a:t>
            </a:r>
            <a:r>
              <a:rPr lang="en-US" dirty="0" err="1" smtClean="0"/>
              <a:t>gonna</a:t>
            </a:r>
            <a:r>
              <a:rPr lang="en-US" dirty="0" smtClean="0"/>
              <a:t> be five to four this big law is </a:t>
            </a:r>
            <a:r>
              <a:rPr lang="en-US" dirty="0" err="1" smtClean="0"/>
              <a:t>gonna</a:t>
            </a:r>
            <a:r>
              <a:rPr lang="en-US" dirty="0" smtClean="0"/>
              <a:t> go down and there's nothing we can do about it but all of a sudden the Chiefs show some flexibility but at the same time that he decides to find grounds to pull the mandate he decides that the Medicaid expansion should be killed and this is again and what didn't get a lot of attention at the time but this was really important for millions of Americans near the poverty line but the problem with it as the chief then decided was that the way Congress had written the expansion law it was it was essentially coercing the states into doing this program Medicaid is almost entirely funded by the federal government but it with that comes a lot of strings and the federal government was Congress said in the Medicaid expansion if you're if you don't expand the clientele the reach of the Medicaid all of your Medicaid funding is going to disappear and as the chief ends up writing this was essentially like holding a gun to the head of the state's the justices Breyer and Kagan decide to change their votes and go with the chief on that to show a certain amount of cooperation and feeling that the chief himself was making this big compromise that was going to get lots of criticism among his conservative brethren which it did so as a show of cooperation and sort of moving toward him that's why they changed their votes but they also figured that this was essentially free money for the state's weren't all the states going to adopt the expansion but lo and behold so many Republican governors did not want anything to do with the Obama expansion there and said no it that that has changed over the years but that turned out to be a bit of a surprise to the justices I'm left ok so I'm </a:t>
            </a:r>
            <a:r>
              <a:rPr lang="en-US" dirty="0" err="1" smtClean="0"/>
              <a:t>gonna</a:t>
            </a:r>
            <a:r>
              <a:rPr lang="en-US" dirty="0" smtClean="0"/>
              <a:t> make a strong statement just for the sake of it I'd like your reaction yeah John Roberts gets huge credit for this decision yes his hero is John Marshall Chief Justice John Marshall who he admires for committing acts of judicial jujitsu engaging in judicial statesmanship avoiding battles in the short term in order to shore up the courts power in the long term and by visibly struggling with the most polarized question of his age by pulling the court back from the point of really narrowing federal power in the most significant way since the New Deal he preserved the courts bipartisan legitimacy and proved that he meant when he said when he cared said that he would put legitimacy above politics discuss that's right no I think he should he people come up to him still and thank him and that decision has again you know going with that part of the decision that decision has really held in people's minds to define John Roberts as a moderate it's a one-of-a-kind decision but it was a hugely important decision and Charles freed a Reagan Solicitor General who succeeded Rex Lee who was seen as much more ideological actually gives him credit to says look it wasn't pretty the </a:t>
            </a:r>
            <a:r>
              <a:rPr lang="en-US" dirty="0" err="1" smtClean="0"/>
              <a:t>the</a:t>
            </a:r>
            <a:r>
              <a:rPr lang="en-US" dirty="0" smtClean="0"/>
              <a:t> ruling was shot through with uh with all sorts of problems people could rightly complain about the taxing rationale because it wasn't consistent with other parts of the ruling but it </a:t>
            </a:r>
            <a:r>
              <a:rPr lang="en-US" dirty="0" err="1" smtClean="0"/>
              <a:t>it</a:t>
            </a:r>
            <a:r>
              <a:rPr lang="en-US" dirty="0" smtClean="0"/>
              <a:t> got the job done it got the job done so I would say that yes this was an important ruling that he did and that the </a:t>
            </a:r>
            <a:r>
              <a:rPr lang="en-US" dirty="0" err="1" smtClean="0"/>
              <a:t>the</a:t>
            </a:r>
            <a:r>
              <a:rPr lang="en-US" dirty="0" smtClean="0"/>
              <a:t> grief he has gotten and continues to get from conservatives and </a:t>
            </a:r>
            <a:r>
              <a:rPr lang="en-US" dirty="0" err="1" smtClean="0"/>
              <a:t>and</a:t>
            </a:r>
            <a:r>
              <a:rPr lang="en-US" dirty="0" smtClean="0"/>
              <a:t> got at the time from then businessman Donald Trump and continues to get from President Donald Trump probably for the country was worth it but inside the way he went about it I think it still puzzles and confuses his colleagues but your point is well-taken for the country it's it made a big difference in people's lives and it still does and </a:t>
            </a:r>
            <a:r>
              <a:rPr lang="en-US" dirty="0" err="1" smtClean="0"/>
              <a:t>and</a:t>
            </a:r>
            <a:r>
              <a:rPr lang="en-US" dirty="0" smtClean="0"/>
              <a:t> the </a:t>
            </a:r>
            <a:r>
              <a:rPr lang="en-US" dirty="0" err="1" smtClean="0"/>
              <a:t>the</a:t>
            </a:r>
            <a:r>
              <a:rPr lang="en-US" dirty="0" smtClean="0"/>
              <a:t> Affordable Care Act is coming back to the court and I cannot imagine that John Roberts would now suddenly want to do what a judge down in Texas did invalidates the whole thing all over again</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29</a:t>
            </a:fld>
            <a:endParaRPr lang="en-US"/>
          </a:p>
        </p:txBody>
      </p:sp>
    </p:spTree>
    <p:extLst>
      <p:ext uri="{BB962C8B-B14F-4D97-AF65-F5344CB8AC3E}">
        <p14:creationId xmlns:p14="http://schemas.microsoft.com/office/powerpoint/2010/main" val="214203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270830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4447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336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3767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1917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29BB39-2456-4FBF-92B2-030E21FB84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6351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4987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9BB39-2456-4FBF-92B2-030E21FB84B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39046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9BB39-2456-4FBF-92B2-030E21FB84B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992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B39-2456-4FBF-92B2-030E21FB84B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99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5421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53413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BB39-2456-4FBF-92B2-030E21FB84B1}"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308AC-8A1E-46A4-B82E-A7C5D1D335C4}" type="slidenum">
              <a:rPr lang="en-US" smtClean="0"/>
              <a:t>‹#›</a:t>
            </a:fld>
            <a:endParaRPr lang="en-US"/>
          </a:p>
        </p:txBody>
      </p:sp>
    </p:spTree>
    <p:extLst>
      <p:ext uri="{BB962C8B-B14F-4D97-AF65-F5344CB8AC3E}">
        <p14:creationId xmlns:p14="http://schemas.microsoft.com/office/powerpoint/2010/main" val="29849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MQsaAuwYAf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Management and Insurance</a:t>
            </a:r>
            <a:endParaRPr lang="en-US" dirty="0"/>
          </a:p>
        </p:txBody>
      </p:sp>
      <p:sp>
        <p:nvSpPr>
          <p:cNvPr id="3" name="Subtitle 2"/>
          <p:cNvSpPr>
            <a:spLocks noGrp="1"/>
          </p:cNvSpPr>
          <p:nvPr>
            <p:ph type="subTitle" idx="1"/>
          </p:nvPr>
        </p:nvSpPr>
        <p:spPr/>
        <p:txBody>
          <a:bodyPr/>
          <a:lstStyle/>
          <a:p>
            <a:r>
              <a:rPr lang="en-US" dirty="0" smtClean="0"/>
              <a:t>TR 11:00-12:15 – BUSN202</a:t>
            </a:r>
          </a:p>
          <a:p>
            <a:r>
              <a:rPr lang="en-US" dirty="0" smtClean="0"/>
              <a:t>Shane Murphy</a:t>
            </a:r>
          </a:p>
        </p:txBody>
      </p:sp>
    </p:spTree>
    <p:extLst>
      <p:ext uri="{BB962C8B-B14F-4D97-AF65-F5344CB8AC3E}">
        <p14:creationId xmlns:p14="http://schemas.microsoft.com/office/powerpoint/2010/main" val="337071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Cross</a:t>
            </a:r>
            <a:endParaRPr lang="en-US" dirty="0"/>
          </a:p>
        </p:txBody>
      </p:sp>
      <p:sp>
        <p:nvSpPr>
          <p:cNvPr id="3" name="Content Placeholder 2"/>
          <p:cNvSpPr>
            <a:spLocks noGrp="1"/>
          </p:cNvSpPr>
          <p:nvPr>
            <p:ph idx="1"/>
          </p:nvPr>
        </p:nvSpPr>
        <p:spPr/>
        <p:txBody>
          <a:bodyPr/>
          <a:lstStyle/>
          <a:p>
            <a:r>
              <a:rPr lang="en-US" dirty="0"/>
              <a:t>In 1929, a group of Dallas school teachers contracted with Baylor University Hospital to receive up to 21 days of inpatient care a year for regular monthly payments of 50 </a:t>
            </a:r>
            <a:r>
              <a:rPr lang="en-US" dirty="0" smtClean="0"/>
              <a:t>cents.</a:t>
            </a:r>
          </a:p>
          <a:p>
            <a:r>
              <a:rPr lang="en-US" dirty="0"/>
              <a:t>By 1937, there were 26 such plans with more than 600,000 members </a:t>
            </a:r>
            <a:r>
              <a:rPr lang="en-US" dirty="0" smtClean="0"/>
              <a:t>total.</a:t>
            </a:r>
          </a:p>
          <a:p>
            <a:r>
              <a:rPr lang="en-US" dirty="0" smtClean="0"/>
              <a:t>These </a:t>
            </a:r>
            <a:r>
              <a:rPr lang="en-US" dirty="0"/>
              <a:t>combined under the auspices of the American Hospital Association (AHA) to form the Blue Cross network of plans</a:t>
            </a:r>
            <a:endParaRPr lang="en-US" dirty="0" smtClean="0"/>
          </a:p>
        </p:txBody>
      </p:sp>
    </p:spTree>
    <p:extLst>
      <p:ext uri="{BB962C8B-B14F-4D97-AF65-F5344CB8AC3E}">
        <p14:creationId xmlns:p14="http://schemas.microsoft.com/office/powerpoint/2010/main" val="2896389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Shield</a:t>
            </a:r>
            <a:endParaRPr lang="en-US" dirty="0"/>
          </a:p>
        </p:txBody>
      </p:sp>
      <p:sp>
        <p:nvSpPr>
          <p:cNvPr id="3" name="Content Placeholder 2"/>
          <p:cNvSpPr>
            <a:spLocks noGrp="1"/>
          </p:cNvSpPr>
          <p:nvPr>
            <p:ph idx="1"/>
          </p:nvPr>
        </p:nvSpPr>
        <p:spPr/>
        <p:txBody>
          <a:bodyPr/>
          <a:lstStyle/>
          <a:p>
            <a:r>
              <a:rPr lang="en-US" dirty="0"/>
              <a:t>In the 1930s, physicians became concerned about proposals for compulsory national health insurance and the threat of insurance competition from Blue </a:t>
            </a:r>
            <a:r>
              <a:rPr lang="en-US" dirty="0" smtClean="0"/>
              <a:t>Cross. </a:t>
            </a:r>
          </a:p>
          <a:p>
            <a:r>
              <a:rPr lang="en-US" dirty="0" smtClean="0"/>
              <a:t>Specifically</a:t>
            </a:r>
            <a:r>
              <a:rPr lang="en-US" dirty="0"/>
              <a:t>, doctors worried that third-party payers would lower their incomes by restricting their ability to set their own fees. In response, physicians established a network of their own insurance plans covering physician services. </a:t>
            </a:r>
            <a:endParaRPr lang="en-US" dirty="0" smtClean="0"/>
          </a:p>
          <a:p>
            <a:r>
              <a:rPr lang="en-US" dirty="0" smtClean="0"/>
              <a:t>These </a:t>
            </a:r>
            <a:r>
              <a:rPr lang="en-US" dirty="0"/>
              <a:t>plans, known as Blue Shield, preempted the hospital-oriented Blue Cross plans from entering into the primary care sector.</a:t>
            </a:r>
          </a:p>
        </p:txBody>
      </p:sp>
    </p:spTree>
    <p:extLst>
      <p:ext uri="{BB962C8B-B14F-4D97-AF65-F5344CB8AC3E}">
        <p14:creationId xmlns:p14="http://schemas.microsoft.com/office/powerpoint/2010/main" val="3272978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and the 1950s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World War </a:t>
            </a:r>
            <a:r>
              <a:rPr lang="en-US" dirty="0" smtClean="0"/>
              <a:t>II </a:t>
            </a:r>
            <a:r>
              <a:rPr lang="en-US" dirty="0"/>
              <a:t>wage and price controls prevented employers from using higher salaries to attract </a:t>
            </a:r>
            <a:r>
              <a:rPr lang="en-US" dirty="0" smtClean="0"/>
              <a:t>workers.</a:t>
            </a:r>
          </a:p>
          <a:p>
            <a:r>
              <a:rPr lang="en-US" dirty="0" smtClean="0"/>
              <a:t>They </a:t>
            </a:r>
            <a:r>
              <a:rPr lang="en-US" dirty="0"/>
              <a:t>were, however, allowed to offer fringe benefits like health insurance for up to 5 percent of a worker's </a:t>
            </a:r>
            <a:r>
              <a:rPr lang="en-US" dirty="0" smtClean="0"/>
              <a:t>wages.</a:t>
            </a:r>
          </a:p>
          <a:p>
            <a:r>
              <a:rPr lang="en-US" dirty="0" smtClean="0"/>
              <a:t>In </a:t>
            </a:r>
            <a:r>
              <a:rPr lang="en-US" dirty="0"/>
              <a:t>addition, the National Labor Relations Board ruled that health insurance benefits were a legitimate subject of labor-management </a:t>
            </a:r>
            <a:r>
              <a:rPr lang="en-US" dirty="0" smtClean="0"/>
              <a:t>negotiations.</a:t>
            </a:r>
          </a:p>
          <a:p>
            <a:r>
              <a:rPr lang="en-US" dirty="0" smtClean="0"/>
              <a:t>Lastly</a:t>
            </a:r>
            <a:r>
              <a:rPr lang="en-US" dirty="0"/>
              <a:t>, the </a:t>
            </a:r>
            <a:r>
              <a:rPr lang="en-US" dirty="0" smtClean="0"/>
              <a:t>IRS and the </a:t>
            </a:r>
            <a:r>
              <a:rPr lang="en-US" dirty="0"/>
              <a:t>National War Labor </a:t>
            </a:r>
            <a:r>
              <a:rPr lang="en-US" dirty="0" smtClean="0"/>
              <a:t>Board </a:t>
            </a:r>
            <a:r>
              <a:rPr lang="en-US" dirty="0"/>
              <a:t>determined that employers could deduct the cost of employee health benefits from taxable business income, and employees did not have to include the value of those benefits in calculating their taxable income.</a:t>
            </a:r>
            <a:endParaRPr lang="en-US" dirty="0" smtClean="0"/>
          </a:p>
          <a:p>
            <a:r>
              <a:rPr lang="en-US" dirty="0" smtClean="0"/>
              <a:t>As </a:t>
            </a:r>
            <a:r>
              <a:rPr lang="en-US" dirty="0"/>
              <a:t>a result the market for health insurance of all kinds increased dramatically during the 1940s, from a total enrollment of 20,662,000 in 1940 to 142,334,000 in 1950.</a:t>
            </a:r>
          </a:p>
        </p:txBody>
      </p:sp>
    </p:spTree>
    <p:extLst>
      <p:ext uri="{BB962C8B-B14F-4D97-AF65-F5344CB8AC3E}">
        <p14:creationId xmlns:p14="http://schemas.microsoft.com/office/powerpoint/2010/main" val="340497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 and the Great Society</a:t>
            </a:r>
            <a:endParaRPr lang="en-US" dirty="0"/>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smtClean="0"/>
              <a:t>Civil Rights</a:t>
            </a:r>
          </a:p>
          <a:p>
            <a:pPr lvl="1"/>
            <a:r>
              <a:rPr lang="en-US" dirty="0"/>
              <a:t>Civil Rights Act of 1964 </a:t>
            </a:r>
            <a:r>
              <a:rPr lang="en-US" dirty="0" smtClean="0"/>
              <a:t>outlawed </a:t>
            </a:r>
            <a:r>
              <a:rPr lang="en-US" dirty="0"/>
              <a:t>discrimination based on race, color, religion, sex, or national </a:t>
            </a:r>
            <a:r>
              <a:rPr lang="en-US" dirty="0" smtClean="0"/>
              <a:t>origin</a:t>
            </a:r>
          </a:p>
          <a:p>
            <a:pPr lvl="1"/>
            <a:r>
              <a:rPr lang="en-US" dirty="0"/>
              <a:t>Voting Rights Act of </a:t>
            </a:r>
            <a:r>
              <a:rPr lang="en-US" dirty="0" smtClean="0"/>
              <a:t>1965</a:t>
            </a:r>
          </a:p>
          <a:p>
            <a:pPr lvl="2"/>
            <a:r>
              <a:rPr lang="en-US" dirty="0" smtClean="0"/>
              <a:t>Section 5 largely struck </a:t>
            </a:r>
            <a:r>
              <a:rPr lang="en-US" dirty="0"/>
              <a:t>down by Shelby County v. Holder (2013)</a:t>
            </a:r>
          </a:p>
          <a:p>
            <a:r>
              <a:rPr lang="en-US" dirty="0" smtClean="0"/>
              <a:t>War on Poverty</a:t>
            </a:r>
          </a:p>
          <a:p>
            <a:pPr lvl="1"/>
            <a:r>
              <a:rPr lang="en-US" dirty="0" smtClean="0"/>
              <a:t>1964 creation of the Office of Economic Opportunity</a:t>
            </a:r>
          </a:p>
          <a:p>
            <a:pPr lvl="1"/>
            <a:r>
              <a:rPr lang="en-US" dirty="0" smtClean="0"/>
              <a:t>Job corps and work training programs</a:t>
            </a:r>
          </a:p>
          <a:p>
            <a:r>
              <a:rPr lang="en-US" dirty="0" smtClean="0"/>
              <a:t>Head Start</a:t>
            </a:r>
          </a:p>
          <a:p>
            <a:pPr lvl="1"/>
            <a:r>
              <a:rPr lang="en-US" dirty="0" smtClean="0"/>
              <a:t>1965 Elementary and Secondary Education Act</a:t>
            </a:r>
          </a:p>
          <a:p>
            <a:r>
              <a:rPr lang="en-US" dirty="0"/>
              <a:t>Housing and Urban Development Act of </a:t>
            </a:r>
            <a:r>
              <a:rPr lang="en-US" dirty="0" smtClean="0"/>
              <a:t>1965</a:t>
            </a:r>
          </a:p>
          <a:p>
            <a:r>
              <a:rPr lang="en-US" dirty="0"/>
              <a:t>National Endowment for the Humanities and the National Endowment for the </a:t>
            </a:r>
            <a:r>
              <a:rPr lang="en-US" dirty="0" smtClean="0"/>
              <a:t>Arts</a:t>
            </a:r>
          </a:p>
          <a:p>
            <a:pPr lvl="1"/>
            <a:r>
              <a:rPr lang="en-US" dirty="0"/>
              <a:t>1965 National Foundation on the Arts and Humanities </a:t>
            </a:r>
            <a:r>
              <a:rPr lang="en-US" dirty="0" smtClean="0"/>
              <a:t>Act</a:t>
            </a:r>
          </a:p>
          <a:p>
            <a:r>
              <a:rPr lang="en-US" dirty="0" smtClean="0"/>
              <a:t>Environmental legislation</a:t>
            </a:r>
          </a:p>
          <a:p>
            <a:r>
              <a:rPr lang="en-US" dirty="0" smtClean="0"/>
              <a:t>Pro-immigration legislation</a:t>
            </a:r>
            <a:endParaRPr lang="en-US" dirty="0"/>
          </a:p>
          <a:p>
            <a:r>
              <a:rPr lang="en-US" dirty="0" smtClean="0"/>
              <a:t>https</a:t>
            </a:r>
            <a:r>
              <a:rPr lang="en-US" dirty="0"/>
              <a:t>://youtu.be/nXVAOcs5oVA?t=24</a:t>
            </a:r>
          </a:p>
        </p:txBody>
      </p:sp>
    </p:spTree>
    <p:extLst>
      <p:ext uri="{BB962C8B-B14F-4D97-AF65-F5344CB8AC3E}">
        <p14:creationId xmlns:p14="http://schemas.microsoft.com/office/powerpoint/2010/main" val="363439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3781512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 Title X</a:t>
            </a:r>
          </a:p>
        </p:txBody>
      </p:sp>
      <p:sp>
        <p:nvSpPr>
          <p:cNvPr id="3" name="Content Placeholder 2"/>
          <p:cNvSpPr>
            <a:spLocks noGrp="1"/>
          </p:cNvSpPr>
          <p:nvPr>
            <p:ph idx="1"/>
          </p:nvPr>
        </p:nvSpPr>
        <p:spPr/>
        <p:txBody>
          <a:bodyPr/>
          <a:lstStyle/>
          <a:p>
            <a:r>
              <a:rPr lang="en-US" dirty="0"/>
              <a:t>Provides federal support for comprehensive family planning and related preventive health services</a:t>
            </a:r>
          </a:p>
          <a:p>
            <a:r>
              <a:rPr lang="en-US" dirty="0"/>
              <a:t>prioritize the needs of low-income families or uninsured people (including those who are not eligible for Medicaid) </a:t>
            </a:r>
          </a:p>
          <a:p>
            <a:r>
              <a:rPr lang="en-US" dirty="0"/>
              <a:t>These services are provided to low-income and uninsured individuals at reduced or no cost.</a:t>
            </a:r>
          </a:p>
          <a:p>
            <a:r>
              <a:rPr lang="en-US" dirty="0"/>
              <a:t>Created in 1970</a:t>
            </a:r>
          </a:p>
          <a:p>
            <a:pPr lvl="1"/>
            <a:r>
              <a:rPr lang="en-US" dirty="0"/>
              <a:t>FDA approved the Pill in 1960</a:t>
            </a:r>
          </a:p>
          <a:p>
            <a:pPr lvl="1"/>
            <a:r>
              <a:rPr lang="en-US" dirty="0"/>
              <a:t>Planned Parenthood formed in 1916, changed name to Planned Parenthood in 1942, large advocate </a:t>
            </a:r>
            <a:r>
              <a:rPr lang="en-US"/>
              <a:t>for Title X</a:t>
            </a:r>
            <a:endParaRPr lang="en-US" dirty="0"/>
          </a:p>
        </p:txBody>
      </p:sp>
    </p:spTree>
    <p:extLst>
      <p:ext uri="{BB962C8B-B14F-4D97-AF65-F5344CB8AC3E}">
        <p14:creationId xmlns:p14="http://schemas.microsoft.com/office/powerpoint/2010/main" val="2072951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a:t>
            </a:r>
            <a:endParaRPr lang="en-US" dirty="0"/>
          </a:p>
        </p:txBody>
      </p:sp>
      <p:sp>
        <p:nvSpPr>
          <p:cNvPr id="3" name="Content Placeholder 2"/>
          <p:cNvSpPr>
            <a:spLocks noGrp="1"/>
          </p:cNvSpPr>
          <p:nvPr>
            <p:ph idx="1"/>
          </p:nvPr>
        </p:nvSpPr>
        <p:spPr/>
        <p:txBody>
          <a:bodyPr/>
          <a:lstStyle/>
          <a:p>
            <a:r>
              <a:rPr lang="en-US" dirty="0" smtClean="0"/>
              <a:t>Administered by US Department of Health and Human Services (10 regional offices)</a:t>
            </a:r>
          </a:p>
          <a:p>
            <a:r>
              <a:rPr lang="en-US" dirty="0" smtClean="0"/>
              <a:t>Award </a:t>
            </a:r>
            <a:r>
              <a:rPr lang="en-US" dirty="0"/>
              <a:t>grants </a:t>
            </a:r>
            <a:r>
              <a:rPr lang="en-US" dirty="0" smtClean="0"/>
              <a:t>to health </a:t>
            </a:r>
            <a:r>
              <a:rPr lang="en-US" dirty="0"/>
              <a:t>departments, university and community centers, Planned Parenthood clinics, and other public and nonprofit agencies</a:t>
            </a:r>
            <a:r>
              <a:rPr lang="en-US" dirty="0" smtClean="0"/>
              <a:t>.</a:t>
            </a:r>
          </a:p>
          <a:p>
            <a:pPr lvl="1"/>
            <a:r>
              <a:rPr lang="en-US" dirty="0"/>
              <a:t>Any public or nonprofit entity (located in a designated state) that offers a broad range of acceptable family planning methods and services is eligible to apply</a:t>
            </a:r>
            <a:r>
              <a:rPr lang="en-US" dirty="0" smtClean="0"/>
              <a:t>.</a:t>
            </a:r>
          </a:p>
          <a:p>
            <a:pPr lvl="1"/>
            <a:r>
              <a:rPr lang="en-US" dirty="0"/>
              <a:t>In 2008, there were 4522 Title X clinics serving more than 5 million individuals.</a:t>
            </a:r>
            <a:endParaRPr lang="en-US" dirty="0" smtClean="0"/>
          </a:p>
          <a:p>
            <a:endParaRPr lang="en-US" dirty="0"/>
          </a:p>
        </p:txBody>
      </p:sp>
    </p:spTree>
    <p:extLst>
      <p:ext uri="{BB962C8B-B14F-4D97-AF65-F5344CB8AC3E}">
        <p14:creationId xmlns:p14="http://schemas.microsoft.com/office/powerpoint/2010/main" val="528790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a:t>
            </a:r>
            <a:r>
              <a:rPr lang="en-US" dirty="0" smtClean="0"/>
              <a:t>in the 1970s and especially 1980s</a:t>
            </a:r>
            <a:endParaRPr lang="en-US" dirty="0" smtClean="0"/>
          </a:p>
          <a:p>
            <a:pPr lvl="1"/>
            <a:r>
              <a:rPr lang="en-US" dirty="0" smtClean="0"/>
              <a:t>Chicago Boys, Led by University of Chicago economists such as Milton Friedman</a:t>
            </a:r>
          </a:p>
          <a:p>
            <a:pPr lvl="2"/>
            <a:r>
              <a:rPr lang="en-US" dirty="0" smtClean="0"/>
              <a:t>1981 privatization of the Chilean pension system</a:t>
            </a:r>
          </a:p>
          <a:p>
            <a:pPr lvl="3"/>
            <a:r>
              <a:rPr lang="en-US" dirty="0" smtClean="0"/>
              <a:t>Under the Pinochet regime</a:t>
            </a:r>
          </a:p>
          <a:p>
            <a:pPr lvl="3"/>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1668607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a:t>
            </a:r>
            <a:r>
              <a:rPr lang="en-US" dirty="0" smtClean="0"/>
              <a:t>regulation and </a:t>
            </a:r>
            <a:r>
              <a:rPr lang="en-US" dirty="0" err="1" smtClean="0"/>
              <a:t>medicaid</a:t>
            </a:r>
            <a:r>
              <a:rPr lang="en-US" dirty="0" smtClean="0"/>
              <a:t> </a:t>
            </a:r>
            <a:r>
              <a:rPr lang="en-US" dirty="0" smtClean="0"/>
              <a:t>expansion</a:t>
            </a:r>
            <a:endParaRPr lang="en-US" dirty="0"/>
          </a:p>
        </p:txBody>
      </p:sp>
      <p:sp>
        <p:nvSpPr>
          <p:cNvPr id="3" name="Content Placeholder 2"/>
          <p:cNvSpPr>
            <a:spLocks noGrp="1"/>
          </p:cNvSpPr>
          <p:nvPr>
            <p:ph idx="1"/>
          </p:nvPr>
        </p:nvSpPr>
        <p:spPr/>
        <p:txBody>
          <a:bodyPr/>
          <a:lstStyle/>
          <a:p>
            <a:r>
              <a:rPr lang="en-US" dirty="0" smtClean="0"/>
              <a:t>After failing to get extensive health care reform passed, the Clinton administration promoted more insurance regulation (HIPAA 1996) and worked with states to expand Medicaid under existing law</a:t>
            </a:r>
          </a:p>
          <a:p>
            <a:pPr lvl="1"/>
            <a:r>
              <a:rPr lang="en-US" dirty="0" smtClean="0"/>
              <a:t>Ex. Oregon expanded to all individuals under FPL</a:t>
            </a:r>
          </a:p>
          <a:p>
            <a:pPr lvl="1"/>
            <a:r>
              <a:rPr lang="en-US" dirty="0" smtClean="0"/>
              <a:t>Tennessee expanded to all families under 400% FPL</a:t>
            </a:r>
          </a:p>
          <a:p>
            <a:r>
              <a:rPr lang="en-US" dirty="0" smtClean="0"/>
              <a:t>This increased interest in cutting Medicaid by fiscal </a:t>
            </a:r>
            <a:r>
              <a:rPr lang="en-US" dirty="0" smtClean="0"/>
              <a:t>conservatives</a:t>
            </a:r>
          </a:p>
          <a:p>
            <a:r>
              <a:rPr lang="en-US" dirty="0" smtClean="0"/>
              <a:t>HIPAA also expanded pre-existing conditions protections</a:t>
            </a:r>
            <a:endParaRPr lang="en-US" dirty="0" smtClean="0"/>
          </a:p>
          <a:p>
            <a:r>
              <a:rPr lang="en-US" dirty="0"/>
              <a:t>SCHIP/CHIP - State Children’s Health Insurance Program </a:t>
            </a:r>
            <a:r>
              <a:rPr lang="en-US" dirty="0" smtClean="0"/>
              <a:t>of 1997</a:t>
            </a:r>
          </a:p>
          <a:p>
            <a:pPr lvl="1"/>
            <a:r>
              <a:rPr lang="en-US" dirty="0" smtClean="0"/>
              <a:t>Provide insurance to children in families earning up to 200% of FPL (with more generosity allowed)</a:t>
            </a:r>
            <a:endParaRPr lang="en-US" dirty="0"/>
          </a:p>
        </p:txBody>
      </p:sp>
    </p:spTree>
    <p:extLst>
      <p:ext uri="{BB962C8B-B14F-4D97-AF65-F5344CB8AC3E}">
        <p14:creationId xmlns:p14="http://schemas.microsoft.com/office/powerpoint/2010/main" val="2322958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Pre-existing </a:t>
            </a:r>
            <a:r>
              <a:rPr lang="en-US" dirty="0" smtClean="0"/>
              <a:t>conditions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Image result for pre existing condition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17" y="1304189"/>
            <a:ext cx="10831103" cy="54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7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00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Pre-existing </a:t>
            </a:r>
            <a:r>
              <a:rPr lang="en-US" dirty="0" smtClean="0"/>
              <a:t>conditions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avalere.com/wp-content/uploads/2018/10/preexisting-conditions-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81" y="804991"/>
            <a:ext cx="9587062" cy="60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3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t>
            </a:r>
            <a:r>
              <a:rPr lang="en-US" dirty="0"/>
              <a:t>Massachusetts Health Care Reform Plan</a:t>
            </a:r>
          </a:p>
        </p:txBody>
      </p:sp>
      <p:sp>
        <p:nvSpPr>
          <p:cNvPr id="3" name="Content Placeholder 2"/>
          <p:cNvSpPr>
            <a:spLocks noGrp="1"/>
          </p:cNvSpPr>
          <p:nvPr>
            <p:ph idx="1"/>
          </p:nvPr>
        </p:nvSpPr>
        <p:spPr/>
        <p:txBody>
          <a:bodyPr/>
          <a:lstStyle/>
          <a:p>
            <a:r>
              <a:rPr lang="en-US" dirty="0" smtClean="0"/>
              <a:t>Heritage Foundation designed </a:t>
            </a:r>
            <a:r>
              <a:rPr lang="en-US" dirty="0" smtClean="0"/>
              <a:t>plan</a:t>
            </a:r>
          </a:p>
          <a:p>
            <a:pPr lvl="1"/>
            <a:r>
              <a:rPr lang="en-US" dirty="0" smtClean="0"/>
              <a:t>Followed plans promoted at the federal level under Nixon and Carter in the 1970s; and Clinton in the 1980s</a:t>
            </a:r>
            <a:endParaRPr lang="en-US" dirty="0" smtClean="0"/>
          </a:p>
          <a:p>
            <a:r>
              <a:rPr lang="en-US" dirty="0" smtClean="0"/>
              <a:t>State exchange</a:t>
            </a:r>
          </a:p>
          <a:p>
            <a:r>
              <a:rPr lang="en-US" dirty="0" smtClean="0"/>
              <a:t>Employer and individual mandate</a:t>
            </a:r>
          </a:p>
          <a:p>
            <a:r>
              <a:rPr lang="en-US" dirty="0" smtClean="0"/>
              <a:t>Fully subsidized coverage for individuals up to 150% </a:t>
            </a:r>
            <a:r>
              <a:rPr lang="en-US" dirty="0" smtClean="0"/>
              <a:t>FPL</a:t>
            </a:r>
          </a:p>
          <a:p>
            <a:endParaRPr lang="en-US" dirty="0"/>
          </a:p>
          <a:p>
            <a:r>
              <a:rPr lang="en-US" dirty="0" smtClean="0"/>
              <a:t>Passed when Mitt Romney was governor, became major influence on ACA</a:t>
            </a:r>
          </a:p>
        </p:txBody>
      </p:sp>
    </p:spTree>
    <p:extLst>
      <p:ext uri="{BB962C8B-B14F-4D97-AF65-F5344CB8AC3E}">
        <p14:creationId xmlns:p14="http://schemas.microsoft.com/office/powerpoint/2010/main" val="1422906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a:t>
            </a:r>
            <a:r>
              <a:rPr lang="en-US" dirty="0"/>
              <a:t>, March 23, 2010</a:t>
            </a:r>
          </a:p>
        </p:txBody>
      </p:sp>
      <p:sp>
        <p:nvSpPr>
          <p:cNvPr id="3" name="Content Placeholder 2"/>
          <p:cNvSpPr>
            <a:spLocks noGrp="1"/>
          </p:cNvSpPr>
          <p:nvPr>
            <p:ph idx="1"/>
          </p:nvPr>
        </p:nvSpPr>
        <p:spPr/>
        <p:txBody>
          <a:bodyPr/>
          <a:lstStyle/>
          <a:p>
            <a:r>
              <a:rPr lang="en-US" dirty="0" smtClean="0"/>
              <a:t>900 pages and 10 titles</a:t>
            </a:r>
          </a:p>
          <a:p>
            <a:r>
              <a:rPr lang="en-US" dirty="0" smtClean="0"/>
              <a:t>Clarity v vagueness:</a:t>
            </a:r>
          </a:p>
          <a:p>
            <a:pPr lvl="1"/>
            <a:r>
              <a:rPr lang="en-US" dirty="0" smtClean="0"/>
              <a:t>Clarity: “Title 1: Quality Affordable Health Care for All Americans”</a:t>
            </a:r>
          </a:p>
          <a:p>
            <a:pPr lvl="1"/>
            <a:r>
              <a:rPr lang="en-US" dirty="0" smtClean="0"/>
              <a:t>Vagueness: 150 times “the secretary shall” and 50 times “the secretary may”</a:t>
            </a:r>
          </a:p>
          <a:p>
            <a:pPr lvl="2"/>
            <a:r>
              <a:rPr lang="en-US" dirty="0" smtClean="0"/>
              <a:t>Empowering bureaucracy and rule-making</a:t>
            </a:r>
          </a:p>
          <a:p>
            <a:r>
              <a:rPr lang="en-US" dirty="0" smtClean="0"/>
              <a:t>Shared federal and state responsibility</a:t>
            </a:r>
          </a:p>
          <a:p>
            <a:pPr lvl="1"/>
            <a:r>
              <a:rPr lang="en-US" dirty="0" smtClean="0"/>
              <a:t>State: insurance exchanges, premium stabilization, consumer protections…</a:t>
            </a:r>
          </a:p>
          <a:p>
            <a:pPr lvl="1"/>
            <a:endParaRPr lang="en-US" dirty="0"/>
          </a:p>
        </p:txBody>
      </p:sp>
    </p:spTree>
    <p:extLst>
      <p:ext uri="{BB962C8B-B14F-4D97-AF65-F5344CB8AC3E}">
        <p14:creationId xmlns:p14="http://schemas.microsoft.com/office/powerpoint/2010/main" val="153639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395"/>
            <a:ext cx="10515600" cy="1325563"/>
          </a:xfrm>
        </p:spPr>
        <p:txBody>
          <a:bodyPr/>
          <a:lstStyle/>
          <a:p>
            <a:r>
              <a:rPr lang="en-US" dirty="0" smtClean="0"/>
              <a:t>Major provisions of the ACA</a:t>
            </a:r>
            <a:endParaRPr lang="en-US" dirty="0"/>
          </a:p>
        </p:txBody>
      </p:sp>
      <p:sp>
        <p:nvSpPr>
          <p:cNvPr id="3" name="Content Placeholder 2"/>
          <p:cNvSpPr>
            <a:spLocks noGrp="1"/>
          </p:cNvSpPr>
          <p:nvPr>
            <p:ph idx="1"/>
          </p:nvPr>
        </p:nvSpPr>
        <p:spPr>
          <a:xfrm>
            <a:off x="838200" y="829056"/>
            <a:ext cx="10515600" cy="5937503"/>
          </a:xfrm>
        </p:spPr>
        <p:txBody>
          <a:bodyPr>
            <a:normAutofit fontScale="85000" lnSpcReduction="20000"/>
          </a:bodyPr>
          <a:lstStyle/>
          <a:p>
            <a:r>
              <a:rPr lang="en-US" dirty="0"/>
              <a:t>Individual </a:t>
            </a:r>
            <a:r>
              <a:rPr lang="en-US" dirty="0" smtClean="0"/>
              <a:t>mandate</a:t>
            </a:r>
          </a:p>
          <a:p>
            <a:r>
              <a:rPr lang="en-US" dirty="0" smtClean="0"/>
              <a:t>Fines </a:t>
            </a:r>
            <a:r>
              <a:rPr lang="en-US" dirty="0"/>
              <a:t>on employers </a:t>
            </a:r>
            <a:endParaRPr lang="en-US" dirty="0" smtClean="0"/>
          </a:p>
          <a:p>
            <a:r>
              <a:rPr lang="en-US" dirty="0" smtClean="0"/>
              <a:t>Standard </a:t>
            </a:r>
            <a:r>
              <a:rPr lang="en-US" dirty="0"/>
              <a:t>benefits package </a:t>
            </a:r>
            <a:endParaRPr lang="en-US" dirty="0" smtClean="0"/>
          </a:p>
          <a:p>
            <a:r>
              <a:rPr lang="en-US" dirty="0" smtClean="0"/>
              <a:t>Bans </a:t>
            </a:r>
            <a:r>
              <a:rPr lang="en-US" dirty="0"/>
              <a:t>on denying medical coverage for preexisting conditions </a:t>
            </a:r>
            <a:endParaRPr lang="en-US" dirty="0" smtClean="0"/>
          </a:p>
          <a:p>
            <a:r>
              <a:rPr lang="en-US" dirty="0" smtClean="0"/>
              <a:t>Establishes </a:t>
            </a:r>
            <a:r>
              <a:rPr lang="en-US" dirty="0"/>
              <a:t>state-based exchanges/purchasing groups </a:t>
            </a:r>
            <a:endParaRPr lang="en-US" dirty="0" smtClean="0"/>
          </a:p>
          <a:p>
            <a:r>
              <a:rPr lang="en-US" dirty="0" smtClean="0"/>
              <a:t>Offers </a:t>
            </a:r>
            <a:r>
              <a:rPr lang="en-US" dirty="0"/>
              <a:t>subsidies for low-income people to buy insurance </a:t>
            </a:r>
            <a:endParaRPr lang="en-US" dirty="0" smtClean="0"/>
          </a:p>
          <a:p>
            <a:r>
              <a:rPr lang="en-US" dirty="0" smtClean="0"/>
              <a:t>Improves </a:t>
            </a:r>
            <a:r>
              <a:rPr lang="en-US" dirty="0"/>
              <a:t>efficiency of health care system </a:t>
            </a:r>
            <a:endParaRPr lang="en-US" dirty="0" smtClean="0"/>
          </a:p>
          <a:p>
            <a:r>
              <a:rPr lang="en-US" dirty="0" smtClean="0"/>
              <a:t>Equalizes </a:t>
            </a:r>
            <a:r>
              <a:rPr lang="en-US" dirty="0"/>
              <a:t>tax treatment for insurance of self-employed </a:t>
            </a:r>
            <a:endParaRPr lang="en-US" dirty="0" smtClean="0"/>
          </a:p>
          <a:p>
            <a:r>
              <a:rPr lang="en-US" dirty="0" smtClean="0"/>
              <a:t>Reduces </a:t>
            </a:r>
            <a:r>
              <a:rPr lang="en-US" dirty="0"/>
              <a:t>growth in Medicare spending </a:t>
            </a:r>
            <a:endParaRPr lang="en-US" dirty="0" smtClean="0"/>
          </a:p>
          <a:p>
            <a:r>
              <a:rPr lang="en-US" dirty="0" smtClean="0"/>
              <a:t>Controls </a:t>
            </a:r>
            <a:r>
              <a:rPr lang="en-US" dirty="0"/>
              <a:t>high-cost health plans Yes (taxes plans over $8,500 for single coverage, $23,000 for family plan) </a:t>
            </a:r>
            <a:endParaRPr lang="en-US" dirty="0" smtClean="0"/>
          </a:p>
          <a:p>
            <a:r>
              <a:rPr lang="en-US" dirty="0" smtClean="0"/>
              <a:t>Prohibits </a:t>
            </a:r>
            <a:r>
              <a:rPr lang="en-US" dirty="0"/>
              <a:t>insurance company from canceling coverage </a:t>
            </a:r>
            <a:endParaRPr lang="en-US" dirty="0" smtClean="0"/>
          </a:p>
          <a:p>
            <a:r>
              <a:rPr lang="en-US" dirty="0" smtClean="0"/>
              <a:t>Prohibits </a:t>
            </a:r>
            <a:r>
              <a:rPr lang="en-US" dirty="0"/>
              <a:t>insurers from setting lifetime spending caps </a:t>
            </a:r>
            <a:endParaRPr lang="en-US" dirty="0" smtClean="0"/>
          </a:p>
          <a:p>
            <a:r>
              <a:rPr lang="en-US" dirty="0" smtClean="0"/>
              <a:t>Expands </a:t>
            </a:r>
            <a:r>
              <a:rPr lang="en-US" dirty="0"/>
              <a:t>Medicaid </a:t>
            </a:r>
            <a:endParaRPr lang="en-US" dirty="0" smtClean="0"/>
          </a:p>
          <a:p>
            <a:r>
              <a:rPr lang="en-US" dirty="0" smtClean="0"/>
              <a:t>Extends </a:t>
            </a:r>
            <a:r>
              <a:rPr lang="en-US" dirty="0"/>
              <a:t>coverage to dependents </a:t>
            </a:r>
            <a:r>
              <a:rPr lang="en-US" dirty="0" smtClean="0"/>
              <a:t>(</a:t>
            </a:r>
            <a:r>
              <a:rPr lang="en-US" dirty="0"/>
              <a:t>up to age 26)</a:t>
            </a:r>
          </a:p>
        </p:txBody>
      </p:sp>
    </p:spTree>
    <p:extLst>
      <p:ext uri="{BB962C8B-B14F-4D97-AF65-F5344CB8AC3E}">
        <p14:creationId xmlns:p14="http://schemas.microsoft.com/office/powerpoint/2010/main" val="26539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the </a:t>
            </a:r>
            <a:r>
              <a:rPr lang="en-US" dirty="0" smtClean="0"/>
              <a:t>Independent Payment Advisory Board (IPAB)</a:t>
            </a:r>
            <a:endParaRPr lang="en-US" dirty="0"/>
          </a:p>
        </p:txBody>
      </p:sp>
      <p:sp>
        <p:nvSpPr>
          <p:cNvPr id="3" name="Content Placeholder 2"/>
          <p:cNvSpPr>
            <a:spLocks noGrp="1"/>
          </p:cNvSpPr>
          <p:nvPr>
            <p:ph idx="1"/>
          </p:nvPr>
        </p:nvSpPr>
        <p:spPr/>
        <p:txBody>
          <a:bodyPr/>
          <a:lstStyle/>
          <a:p>
            <a:r>
              <a:rPr lang="en-US" dirty="0" smtClean="0"/>
              <a:t>Question of cost control fundamental to health insurance</a:t>
            </a:r>
          </a:p>
          <a:p>
            <a:pPr lvl="1"/>
            <a:r>
              <a:rPr lang="en-US" dirty="0" smtClean="0"/>
              <a:t>Moral Hazard</a:t>
            </a:r>
          </a:p>
          <a:p>
            <a:pPr lvl="1"/>
            <a:r>
              <a:rPr lang="en-US" dirty="0" smtClean="0"/>
              <a:t>Limits on high cost care</a:t>
            </a:r>
          </a:p>
          <a:p>
            <a:pPr lvl="1"/>
            <a:r>
              <a:rPr lang="en-US" dirty="0" smtClean="0"/>
              <a:t>Effectiveness and cost-effectiveness</a:t>
            </a:r>
          </a:p>
          <a:p>
            <a:pPr lvl="1"/>
            <a:r>
              <a:rPr lang="en-US" dirty="0" smtClean="0"/>
              <a:t>Rationing and regulation</a:t>
            </a:r>
          </a:p>
          <a:p>
            <a:r>
              <a:rPr lang="en-US" dirty="0" smtClean="0"/>
              <a:t>IPAB called death panels (importantly by Republican VP candidate Palin)</a:t>
            </a:r>
          </a:p>
          <a:p>
            <a:pPr lvl="1"/>
            <a:r>
              <a:rPr lang="en-US" dirty="0" smtClean="0"/>
              <a:t>Different from crisis standard of care</a:t>
            </a:r>
          </a:p>
          <a:p>
            <a:r>
              <a:rPr lang="en-US" dirty="0">
                <a:hlinkClick r:id="rId2"/>
              </a:rPr>
              <a:t>https://www.youtube.com/watch?v=MQsaAuwYAfE</a:t>
            </a:r>
            <a:endParaRPr lang="en-US" dirty="0"/>
          </a:p>
        </p:txBody>
      </p:sp>
    </p:spTree>
    <p:extLst>
      <p:ext uri="{BB962C8B-B14F-4D97-AF65-F5344CB8AC3E}">
        <p14:creationId xmlns:p14="http://schemas.microsoft.com/office/powerpoint/2010/main" val="357703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Medicare and Medicaid Innovation (CMMI</a:t>
            </a:r>
            <a:r>
              <a:rPr lang="en-US" dirty="0" smtClean="0"/>
              <a:t>), 2010</a:t>
            </a:r>
            <a:endParaRPr lang="en-US" dirty="0"/>
          </a:p>
        </p:txBody>
      </p:sp>
      <p:sp>
        <p:nvSpPr>
          <p:cNvPr id="3" name="Content Placeholder 2"/>
          <p:cNvSpPr>
            <a:spLocks noGrp="1"/>
          </p:cNvSpPr>
          <p:nvPr>
            <p:ph idx="1"/>
          </p:nvPr>
        </p:nvSpPr>
        <p:spPr/>
        <p:txBody>
          <a:bodyPr>
            <a:normAutofit/>
          </a:bodyPr>
          <a:lstStyle/>
          <a:p>
            <a:r>
              <a:rPr lang="en-US" dirty="0" smtClean="0"/>
              <a:t>Tasked </a:t>
            </a:r>
            <a:r>
              <a:rPr lang="en-US" dirty="0"/>
              <a:t>with designing, implementing, and testing new health care payment models to address growing concerns about rising costs, quality of care, and inefficient </a:t>
            </a:r>
            <a:r>
              <a:rPr lang="en-US" dirty="0" smtClean="0"/>
              <a:t>spending</a:t>
            </a:r>
          </a:p>
          <a:p>
            <a:pPr lvl="1"/>
            <a:r>
              <a:rPr lang="en-US" dirty="0"/>
              <a:t>Medicare, Medicaid, and the Children’s Health Insurance Program (CHIP) </a:t>
            </a:r>
            <a:endParaRPr lang="en-US" dirty="0" smtClean="0"/>
          </a:p>
          <a:p>
            <a:r>
              <a:rPr lang="en-US" dirty="0"/>
              <a:t>Organizes accountable care organizations (ACOs), bundled payment models, and medical homes </a:t>
            </a:r>
            <a:r>
              <a:rPr lang="en-US" dirty="0" smtClean="0"/>
              <a:t>models</a:t>
            </a:r>
          </a:p>
          <a:p>
            <a:r>
              <a:rPr lang="en-US" dirty="0"/>
              <a:t>Two CMMI models have met the statutory criteria to be eligible for expansion by reducing program spending while preserving or enhancing quality. </a:t>
            </a:r>
            <a:endParaRPr lang="en-US" dirty="0" smtClean="0"/>
          </a:p>
          <a:p>
            <a:pPr lvl="1"/>
            <a:r>
              <a:rPr lang="en-US" dirty="0" smtClean="0"/>
              <a:t>Diabetes </a:t>
            </a:r>
            <a:r>
              <a:rPr lang="en-US" dirty="0"/>
              <a:t>Prevention Program </a:t>
            </a:r>
            <a:r>
              <a:rPr lang="en-US" dirty="0" smtClean="0"/>
              <a:t>model </a:t>
            </a:r>
            <a:r>
              <a:rPr lang="en-US" dirty="0"/>
              <a:t>and the Pioneer ACO model.</a:t>
            </a:r>
          </a:p>
        </p:txBody>
      </p:sp>
    </p:spTree>
    <p:extLst>
      <p:ext uri="{BB962C8B-B14F-4D97-AF65-F5344CB8AC3E}">
        <p14:creationId xmlns:p14="http://schemas.microsoft.com/office/powerpoint/2010/main" val="537367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bill delayed</a:t>
            </a:r>
            <a:endParaRPr lang="en-US" dirty="0"/>
          </a:p>
        </p:txBody>
      </p:sp>
      <p:sp>
        <p:nvSpPr>
          <p:cNvPr id="3" name="Content Placeholder 2"/>
          <p:cNvSpPr>
            <a:spLocks noGrp="1"/>
          </p:cNvSpPr>
          <p:nvPr>
            <p:ph idx="1"/>
          </p:nvPr>
        </p:nvSpPr>
        <p:spPr>
          <a:xfrm>
            <a:off x="838200" y="1825624"/>
            <a:ext cx="10515600" cy="4722957"/>
          </a:xfrm>
        </p:spPr>
        <p:txBody>
          <a:bodyPr>
            <a:normAutofit fontScale="92500" lnSpcReduction="20000"/>
          </a:bodyPr>
          <a:lstStyle/>
          <a:p>
            <a:r>
              <a:rPr lang="en-US" dirty="0"/>
              <a:t>Employer mandate delays, </a:t>
            </a:r>
            <a:r>
              <a:rPr lang="en-US" dirty="0" smtClean="0"/>
              <a:t>2013-2016</a:t>
            </a:r>
          </a:p>
          <a:p>
            <a:pPr lvl="1"/>
            <a:r>
              <a:rPr lang="en-US" dirty="0"/>
              <a:t>Play or Pay</a:t>
            </a:r>
          </a:p>
          <a:p>
            <a:pPr lvl="2"/>
            <a:r>
              <a:rPr lang="en-US" dirty="0"/>
              <a:t>Obama decision to delay mandate until 2016</a:t>
            </a:r>
          </a:p>
          <a:p>
            <a:pPr lvl="1"/>
            <a:r>
              <a:rPr lang="en-US" dirty="0"/>
              <a:t>Attempted further delays</a:t>
            </a:r>
          </a:p>
          <a:p>
            <a:pPr lvl="2"/>
            <a:r>
              <a:rPr lang="en-US" dirty="0"/>
              <a:t>Authority for Mandate Delay Act of 2013</a:t>
            </a:r>
          </a:p>
          <a:p>
            <a:pPr lvl="2"/>
            <a:r>
              <a:rPr lang="en-US" dirty="0"/>
              <a:t>Save American Workers Act of 2013, 2014, 2015, 2017, </a:t>
            </a:r>
            <a:r>
              <a:rPr lang="en-US" dirty="0" smtClean="0"/>
              <a:t>2018</a:t>
            </a:r>
            <a:endParaRPr lang="en-US" dirty="0"/>
          </a:p>
          <a:p>
            <a:pPr lvl="1"/>
            <a:r>
              <a:rPr lang="en-US" dirty="0"/>
              <a:t>Additional compliance mandates delayed since 2014</a:t>
            </a:r>
          </a:p>
          <a:p>
            <a:r>
              <a:rPr lang="en-US" dirty="0" smtClean="0"/>
              <a:t>Cadillac Tax delays</a:t>
            </a:r>
          </a:p>
          <a:p>
            <a:pPr lvl="1"/>
            <a:r>
              <a:rPr lang="en-US" dirty="0" smtClean="0"/>
              <a:t>Designed </a:t>
            </a:r>
            <a:r>
              <a:rPr lang="en-US" dirty="0"/>
              <a:t>to </a:t>
            </a:r>
            <a:r>
              <a:rPr lang="en-US" dirty="0" err="1"/>
              <a:t>disincentivize</a:t>
            </a:r>
            <a:r>
              <a:rPr lang="en-US" dirty="0"/>
              <a:t> high-cost employer-sponsored coverage</a:t>
            </a:r>
          </a:p>
          <a:p>
            <a:pPr lvl="1"/>
            <a:r>
              <a:rPr lang="en-US" dirty="0"/>
              <a:t>Would have created a 40 percent excise tax on employer plans that exceed an estimated $10,800 </a:t>
            </a:r>
            <a:r>
              <a:rPr lang="en-US" dirty="0" smtClean="0"/>
              <a:t>in </a:t>
            </a:r>
            <a:r>
              <a:rPr lang="en-US" dirty="0"/>
              <a:t>annual premiums for individuals and $29,050 for families </a:t>
            </a:r>
          </a:p>
          <a:p>
            <a:pPr lvl="1"/>
            <a:r>
              <a:rPr lang="en-US" dirty="0"/>
              <a:t>Protecting Americans from Tax Hikes (PATH) Act of 2015 delayed implementation from 2018 to 2020.</a:t>
            </a:r>
          </a:p>
          <a:p>
            <a:pPr lvl="2"/>
            <a:r>
              <a:rPr lang="en-US" dirty="0"/>
              <a:t>Also made tax deductible</a:t>
            </a:r>
          </a:p>
          <a:p>
            <a:pPr lvl="1"/>
            <a:r>
              <a:rPr lang="en-US" dirty="0"/>
              <a:t>Further postponed to 2022 by The Tax Cut and Jobs Act of 2018</a:t>
            </a:r>
          </a:p>
          <a:p>
            <a:endParaRPr lang="en-US" dirty="0"/>
          </a:p>
        </p:txBody>
      </p:sp>
    </p:spTree>
    <p:extLst>
      <p:ext uri="{BB962C8B-B14F-4D97-AF65-F5344CB8AC3E}">
        <p14:creationId xmlns:p14="http://schemas.microsoft.com/office/powerpoint/2010/main" val="112172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lstStyle/>
          <a:p>
            <a:r>
              <a:rPr lang="en-US" dirty="0" smtClean="0"/>
              <a:t>Consolidated suits by the NFIB and by the State of Florida</a:t>
            </a:r>
          </a:p>
          <a:p>
            <a:r>
              <a:rPr lang="en-US" dirty="0" smtClean="0"/>
              <a:t>Other suits by the state of Virginia, Liberty University (Liberty University v. Geithner), a group of people with religious objections in DC (Mead V. Holder), a law group in Michigan (Thomas More Law Center v. Obama), </a:t>
            </a:r>
            <a:r>
              <a:rPr lang="en-US" dirty="0"/>
              <a:t>and Seven-Sky v. </a:t>
            </a:r>
            <a:r>
              <a:rPr lang="en-US" dirty="0" smtClean="0"/>
              <a:t>Holder (as CoA judge, </a:t>
            </a:r>
            <a:r>
              <a:rPr lang="en-US" dirty="0" err="1" smtClean="0"/>
              <a:t>Kavanaugh</a:t>
            </a:r>
            <a:r>
              <a:rPr lang="en-US" dirty="0"/>
              <a:t> dissented – see http://www.scotusblog.com/2018/07/kavanaugh-on-the-affordable-care-act-seven-sky-v-holder/)</a:t>
            </a:r>
            <a:endParaRPr lang="en-US" dirty="0" smtClean="0"/>
          </a:p>
          <a:p>
            <a:r>
              <a:rPr lang="en-US" dirty="0" smtClean="0"/>
              <a:t>Kathleen </a:t>
            </a:r>
            <a:r>
              <a:rPr lang="en-US" dirty="0" err="1" smtClean="0"/>
              <a:t>Sebelius</a:t>
            </a:r>
            <a:endParaRPr lang="en-US" dirty="0" smtClean="0"/>
          </a:p>
          <a:p>
            <a:pPr lvl="1"/>
            <a:r>
              <a:rPr lang="en-US" dirty="0" smtClean="0"/>
              <a:t>Secretary of Health and Human Services (2009-2014)</a:t>
            </a:r>
            <a:endParaRPr lang="en-US" dirty="0"/>
          </a:p>
        </p:txBody>
      </p:sp>
    </p:spTree>
    <p:extLst>
      <p:ext uri="{BB962C8B-B14F-4D97-AF65-F5344CB8AC3E}">
        <p14:creationId xmlns:p14="http://schemas.microsoft.com/office/powerpoint/2010/main" val="970051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Constitutional:</a:t>
            </a:r>
          </a:p>
          <a:p>
            <a:pPr lvl="1"/>
            <a:r>
              <a:rPr lang="en-US" dirty="0" smtClean="0"/>
              <a:t>Anti-Injunction Act – individuals can’t sue to avoid paying taxes</a:t>
            </a:r>
          </a:p>
          <a:p>
            <a:pPr lvl="2"/>
            <a:r>
              <a:rPr lang="en-US" dirty="0" smtClean="0"/>
              <a:t>Court found that since the act is a penalty and not a tax, suits were allowed</a:t>
            </a:r>
          </a:p>
          <a:p>
            <a:pPr lvl="1"/>
            <a:r>
              <a:rPr lang="en-US" dirty="0" smtClean="0"/>
              <a:t>Congress taxing power</a:t>
            </a:r>
          </a:p>
          <a:p>
            <a:pPr lvl="2"/>
            <a:r>
              <a:rPr lang="en-US" dirty="0" smtClean="0"/>
              <a:t>The individual mandate was a valid exercise of taxing power</a:t>
            </a:r>
          </a:p>
          <a:p>
            <a:r>
              <a:rPr lang="en-US" dirty="0" smtClean="0"/>
              <a:t>Medicaid Expansion</a:t>
            </a:r>
          </a:p>
          <a:p>
            <a:pPr lvl="1"/>
            <a:r>
              <a:rPr lang="en-US" dirty="0" smtClean="0"/>
              <a:t>Roberts, Breyer, and Kagan felt states should be allowed to opt out</a:t>
            </a:r>
          </a:p>
          <a:p>
            <a:pPr lvl="1"/>
            <a:r>
              <a:rPr lang="en-US" dirty="0" smtClean="0"/>
              <a:t>Scalia, Kennedy, Thomas, and Alito felt Medicaid expansion (and the entire ACA) was unconstitutional</a:t>
            </a:r>
          </a:p>
          <a:p>
            <a:pPr lvl="1"/>
            <a:r>
              <a:rPr lang="en-US" dirty="0" smtClean="0"/>
              <a:t>Ginsburg and Sotomayor dissented, would have upheld Medicaid expansion in all states</a:t>
            </a:r>
          </a:p>
          <a:p>
            <a:pPr lvl="1"/>
            <a:r>
              <a:rPr lang="en-US" dirty="0"/>
              <a:t>Commerce Clause and the Necessary and Proper </a:t>
            </a:r>
            <a:r>
              <a:rPr lang="en-US" dirty="0" smtClean="0"/>
              <a:t>Clause</a:t>
            </a:r>
          </a:p>
          <a:p>
            <a:pPr lvl="1"/>
            <a:r>
              <a:rPr lang="en-US" dirty="0"/>
              <a:t>“As for the Medicaid expansion, that portion of the Affordable Care Act violates the Constitution by threatening existing Medicaid funding. Congress has no authority to order the States to regulate according to its instructions. Congress may offer the States grants and require the States to comply with accompanying conditions, but the States must have a genuine choice whether to accept the offer</a:t>
            </a:r>
            <a:r>
              <a:rPr lang="en-US" dirty="0" smtClean="0"/>
              <a:t>.” – John Roberts</a:t>
            </a:r>
            <a:endParaRPr lang="en-US" dirty="0"/>
          </a:p>
        </p:txBody>
      </p:sp>
    </p:spTree>
    <p:extLst>
      <p:ext uri="{BB962C8B-B14F-4D97-AF65-F5344CB8AC3E}">
        <p14:creationId xmlns:p14="http://schemas.microsoft.com/office/powerpoint/2010/main" val="1986555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NFIB v Sibelius, 2012</a:t>
            </a:r>
            <a:endParaRPr lang="en-US" dirty="0"/>
          </a:p>
        </p:txBody>
      </p:sp>
      <p:sp>
        <p:nvSpPr>
          <p:cNvPr id="3" name="Content Placeholder 2"/>
          <p:cNvSpPr>
            <a:spLocks noGrp="1"/>
          </p:cNvSpPr>
          <p:nvPr>
            <p:ph idx="1"/>
          </p:nvPr>
        </p:nvSpPr>
        <p:spPr/>
        <p:txBody>
          <a:bodyPr/>
          <a:lstStyle/>
          <a:p>
            <a:r>
              <a:rPr lang="en-US" dirty="0" smtClean="0"/>
              <a:t>John Roberts Biography: The Chief by Joan </a:t>
            </a:r>
            <a:r>
              <a:rPr lang="en-US" dirty="0" err="1" smtClean="0"/>
              <a:t>Biskupic</a:t>
            </a:r>
            <a:endParaRPr lang="en-US" dirty="0" smtClean="0"/>
          </a:p>
          <a:p>
            <a:r>
              <a:rPr lang="en-US" dirty="0" smtClean="0"/>
              <a:t>https</a:t>
            </a:r>
            <a:r>
              <a:rPr lang="en-US" dirty="0"/>
              <a:t>://</a:t>
            </a:r>
            <a:r>
              <a:rPr lang="en-US" dirty="0" smtClean="0"/>
              <a:t>youtu.be/ESse04SnSU0?t=2038</a:t>
            </a:r>
            <a:endParaRPr lang="en-US" dirty="0"/>
          </a:p>
        </p:txBody>
      </p:sp>
    </p:spTree>
    <p:extLst>
      <p:ext uri="{BB962C8B-B14F-4D97-AF65-F5344CB8AC3E}">
        <p14:creationId xmlns:p14="http://schemas.microsoft.com/office/powerpoint/2010/main" val="3419978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31456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Supreme Court Cases</a:t>
            </a:r>
            <a:endParaRPr lang="en-US" dirty="0"/>
          </a:p>
        </p:txBody>
      </p:sp>
      <p:sp>
        <p:nvSpPr>
          <p:cNvPr id="3" name="Content Placeholder 2"/>
          <p:cNvSpPr>
            <a:spLocks noGrp="1"/>
          </p:cNvSpPr>
          <p:nvPr>
            <p:ph idx="1"/>
          </p:nvPr>
        </p:nvSpPr>
        <p:spPr>
          <a:xfrm>
            <a:off x="64655" y="1320800"/>
            <a:ext cx="12034981" cy="5537200"/>
          </a:xfrm>
        </p:spPr>
        <p:txBody>
          <a:bodyPr>
            <a:normAutofit fontScale="62500" lnSpcReduction="20000"/>
          </a:bodyPr>
          <a:lstStyle/>
          <a:p>
            <a:r>
              <a:rPr lang="en-US" dirty="0"/>
              <a:t>Burwell v. Hobby Lobby Stores, Inc. </a:t>
            </a:r>
            <a:r>
              <a:rPr lang="en-US" dirty="0" smtClean="0"/>
              <a:t>2014</a:t>
            </a:r>
          </a:p>
          <a:p>
            <a:pPr lvl="1"/>
            <a:r>
              <a:rPr lang="en-US" dirty="0"/>
              <a:t>Allowing closely held for-profit corporations to be exempt from a regulation its owners religiously object to, if there is a less restrictive means of furthering the law's interest, according to the provisions of the Religious Freedom Restoration Act (RFRA) of 1993</a:t>
            </a:r>
          </a:p>
          <a:p>
            <a:pPr lvl="1"/>
            <a:r>
              <a:rPr lang="en-US" dirty="0"/>
              <a:t>Struck down the contraceptive mandate in the ACA</a:t>
            </a:r>
          </a:p>
          <a:p>
            <a:pPr lvl="2"/>
            <a:r>
              <a:rPr lang="en-US" dirty="0"/>
              <a:t>May have broader implications for RFRA applications</a:t>
            </a:r>
          </a:p>
          <a:p>
            <a:pPr lvl="1"/>
            <a:r>
              <a:rPr lang="en-US" dirty="0"/>
              <a:t>Definition of “closely held” has possible liability implications</a:t>
            </a:r>
          </a:p>
          <a:p>
            <a:r>
              <a:rPr lang="en-US" dirty="0"/>
              <a:t>King v. Burwell, </a:t>
            </a:r>
            <a:r>
              <a:rPr lang="en-US" dirty="0" smtClean="0"/>
              <a:t>2015</a:t>
            </a:r>
          </a:p>
          <a:p>
            <a:pPr lvl="1"/>
            <a:r>
              <a:rPr lang="en-US" dirty="0"/>
              <a:t>Challenged subsidies to plans purchased on national exchanges</a:t>
            </a:r>
          </a:p>
          <a:p>
            <a:pPr lvl="2"/>
            <a:r>
              <a:rPr lang="en-US" dirty="0"/>
              <a:t>Theory that ACA meant only to subsidize state exchanges</a:t>
            </a:r>
          </a:p>
          <a:p>
            <a:pPr lvl="1"/>
            <a:r>
              <a:rPr lang="en-US" dirty="0"/>
              <a:t>Standing</a:t>
            </a:r>
          </a:p>
          <a:p>
            <a:pPr lvl="2"/>
            <a:r>
              <a:rPr lang="en-US" dirty="0"/>
              <a:t>Plaintiffs argue that they have standing because, without the subsidies, they would be exempt from the individual mandate because the cost of the cheapest insurance plan exceeded 8% of their income, but, with the subsidies, the subsidized cost was low enough to require plaintiffs to purchase insurance or pay a penalty.</a:t>
            </a:r>
          </a:p>
          <a:p>
            <a:pPr lvl="2"/>
            <a:r>
              <a:rPr lang="en-US" dirty="0"/>
              <a:t>Plaintiffs may have been eligible for free care or otherwise exempt</a:t>
            </a:r>
          </a:p>
          <a:p>
            <a:pPr lvl="1"/>
            <a:r>
              <a:rPr lang="en-US" dirty="0"/>
              <a:t>Plaintiffs won in circuit court, lost in supreme court (6-3</a:t>
            </a:r>
            <a:r>
              <a:rPr lang="en-US" dirty="0" smtClean="0"/>
              <a:t>)</a:t>
            </a:r>
          </a:p>
          <a:p>
            <a:r>
              <a:rPr lang="en-US" dirty="0"/>
              <a:t>California v Texas (Texas v Azar), </a:t>
            </a:r>
            <a:r>
              <a:rPr lang="en-US" dirty="0" smtClean="0"/>
              <a:t>2018-2021</a:t>
            </a:r>
          </a:p>
          <a:p>
            <a:pPr lvl="1"/>
            <a:r>
              <a:rPr lang="en-US" dirty="0"/>
              <a:t>Judge Reed O’Connor of the Northern District of Texas holds that the ACA is unconstitutional in its entirety</a:t>
            </a:r>
          </a:p>
          <a:p>
            <a:pPr lvl="1"/>
            <a:r>
              <a:rPr lang="en-US" dirty="0"/>
              <a:t>Removal of mandate invalidates the law</a:t>
            </a:r>
          </a:p>
          <a:p>
            <a:pPr lvl="1"/>
            <a:r>
              <a:rPr lang="en-US" dirty="0" smtClean="0"/>
              <a:t>Trump AG </a:t>
            </a:r>
            <a:r>
              <a:rPr lang="en-US" dirty="0" err="1"/>
              <a:t>Willian</a:t>
            </a:r>
            <a:r>
              <a:rPr lang="en-US" dirty="0"/>
              <a:t> Barr </a:t>
            </a:r>
            <a:r>
              <a:rPr lang="en-US" dirty="0" smtClean="0"/>
              <a:t>decided DOJ would not defend </a:t>
            </a:r>
            <a:r>
              <a:rPr lang="en-US" dirty="0"/>
              <a:t>the ACA in </a:t>
            </a:r>
            <a:r>
              <a:rPr lang="en-US" dirty="0" smtClean="0"/>
              <a:t>appeal, California </a:t>
            </a:r>
            <a:r>
              <a:rPr lang="en-US" dirty="0"/>
              <a:t>Attorney General Xavier Becerra </a:t>
            </a:r>
            <a:r>
              <a:rPr lang="en-US" dirty="0" smtClean="0"/>
              <a:t>(who became head of HHS under Biden) is led the </a:t>
            </a:r>
            <a:r>
              <a:rPr lang="en-US" dirty="0"/>
              <a:t>defense of the </a:t>
            </a:r>
            <a:r>
              <a:rPr lang="en-US" dirty="0" smtClean="0"/>
              <a:t>ACA</a:t>
            </a:r>
          </a:p>
          <a:p>
            <a:r>
              <a:rPr lang="en-US" dirty="0"/>
              <a:t>Cases challenging the ACA risk adjustment transfer </a:t>
            </a:r>
            <a:r>
              <a:rPr lang="en-US" dirty="0" smtClean="0"/>
              <a:t>formula (</a:t>
            </a:r>
            <a:r>
              <a:rPr lang="en-US" dirty="0"/>
              <a:t>Minuteman Health, </a:t>
            </a:r>
            <a:r>
              <a:rPr lang="en-US" dirty="0" err="1"/>
              <a:t>Inc</a:t>
            </a:r>
            <a:r>
              <a:rPr lang="en-US" dirty="0"/>
              <a:t> v. U.S. </a:t>
            </a:r>
            <a:r>
              <a:rPr lang="en-US" dirty="0" err="1"/>
              <a:t>Dept</a:t>
            </a:r>
            <a:r>
              <a:rPr lang="en-US" dirty="0"/>
              <a:t> of HHS et </a:t>
            </a:r>
            <a:r>
              <a:rPr lang="en-US" dirty="0" smtClean="0"/>
              <a:t>al.; New </a:t>
            </a:r>
            <a:r>
              <a:rPr lang="en-US" dirty="0"/>
              <a:t>Mexico Health Connections et al. v. U.S. </a:t>
            </a:r>
            <a:r>
              <a:rPr lang="en-US" dirty="0" err="1"/>
              <a:t>Dept</a:t>
            </a:r>
            <a:r>
              <a:rPr lang="en-US" dirty="0"/>
              <a:t> of HHS et al</a:t>
            </a:r>
            <a:r>
              <a:rPr lang="en-US" dirty="0" smtClean="0"/>
              <a:t>.; Evergreen </a:t>
            </a:r>
            <a:r>
              <a:rPr lang="en-US" dirty="0"/>
              <a:t>Health Cooperative, Inc. v. U.S. Dep’t. of Health and Human Services et al</a:t>
            </a:r>
            <a:r>
              <a:rPr lang="en-US" dirty="0" smtClean="0"/>
              <a:t>.</a:t>
            </a:r>
          </a:p>
          <a:p>
            <a:pPr lvl="1"/>
            <a:r>
              <a:rPr lang="en-US" dirty="0" smtClean="0"/>
              <a:t>Challenges </a:t>
            </a:r>
            <a:r>
              <a:rPr lang="en-US" dirty="0"/>
              <a:t>risk adjustment methods</a:t>
            </a:r>
          </a:p>
          <a:p>
            <a:pPr lvl="1"/>
            <a:r>
              <a:rPr lang="en-US" dirty="0"/>
              <a:t>Court rarely overturns administrative decisions of this </a:t>
            </a:r>
            <a:r>
              <a:rPr lang="en-US" dirty="0" smtClean="0"/>
              <a:t>nature</a:t>
            </a:r>
            <a:endParaRPr lang="en-US" dirty="0"/>
          </a:p>
        </p:txBody>
      </p:sp>
    </p:spTree>
    <p:extLst>
      <p:ext uri="{BB962C8B-B14F-4D97-AF65-F5344CB8AC3E}">
        <p14:creationId xmlns:p14="http://schemas.microsoft.com/office/powerpoint/2010/main" val="45208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(2017-2020) policy overview</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 Frequent overt criticism of ACA</a:t>
            </a:r>
          </a:p>
          <a:p>
            <a:pPr marL="0" indent="0">
              <a:buNone/>
            </a:pPr>
            <a:r>
              <a:rPr lang="en-US" dirty="0" smtClean="0"/>
              <a:t>2 – Enforcement of letter of law</a:t>
            </a:r>
          </a:p>
          <a:p>
            <a:pPr marL="0" indent="0">
              <a:buNone/>
            </a:pPr>
            <a:r>
              <a:rPr lang="en-US" dirty="0" smtClean="0"/>
              <a:t>	Example: Refusal to let Idaho authorize plans in violation</a:t>
            </a:r>
          </a:p>
          <a:p>
            <a:pPr marL="0" indent="0">
              <a:buNone/>
            </a:pPr>
            <a:r>
              <a:rPr lang="en-US" dirty="0" smtClean="0"/>
              <a:t>3 – Improving parts of the law</a:t>
            </a:r>
          </a:p>
          <a:p>
            <a:pPr marL="0" indent="0">
              <a:buNone/>
            </a:pPr>
            <a:r>
              <a:rPr lang="en-US" dirty="0"/>
              <a:t>	</a:t>
            </a:r>
            <a:r>
              <a:rPr lang="en-US" dirty="0" smtClean="0"/>
              <a:t>Example: </a:t>
            </a:r>
            <a:r>
              <a:rPr lang="en-US" dirty="0"/>
              <a:t>Political appointees not interfering with CMS civil services</a:t>
            </a:r>
            <a:endParaRPr lang="en-US" dirty="0" smtClean="0"/>
          </a:p>
          <a:p>
            <a:pPr marL="0" indent="0">
              <a:buNone/>
            </a:pPr>
            <a:r>
              <a:rPr lang="en-US" dirty="0" smtClean="0"/>
              <a:t>4 – Prioritize individual options</a:t>
            </a:r>
          </a:p>
          <a:p>
            <a:pPr marL="0" indent="0">
              <a:buNone/>
            </a:pPr>
            <a:r>
              <a:rPr lang="en-US" dirty="0"/>
              <a:t>	</a:t>
            </a:r>
            <a:r>
              <a:rPr lang="en-US" dirty="0" smtClean="0"/>
              <a:t>Example: Supported short-term plans</a:t>
            </a:r>
          </a:p>
          <a:p>
            <a:pPr marL="0" indent="0">
              <a:buNone/>
            </a:pPr>
            <a:r>
              <a:rPr lang="en-US" dirty="0" smtClean="0"/>
              <a:t>5 – Undermined law where possible</a:t>
            </a:r>
          </a:p>
          <a:p>
            <a:pPr marL="0" indent="0">
              <a:buNone/>
            </a:pPr>
            <a:r>
              <a:rPr lang="en-US" dirty="0"/>
              <a:t>	</a:t>
            </a:r>
            <a:r>
              <a:rPr lang="en-US" dirty="0" smtClean="0"/>
              <a:t>Example: Terminating cost-sharing payments</a:t>
            </a:r>
            <a:endParaRPr lang="en-US" dirty="0"/>
          </a:p>
        </p:txBody>
      </p:sp>
    </p:spTree>
    <p:extLst>
      <p:ext uri="{BB962C8B-B14F-4D97-AF65-F5344CB8AC3E}">
        <p14:creationId xmlns:p14="http://schemas.microsoft.com/office/powerpoint/2010/main" val="1336095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inauguration day executive order, 2017</a:t>
            </a:r>
            <a:endParaRPr lang="en-US" dirty="0"/>
          </a:p>
        </p:txBody>
      </p:sp>
      <p:sp>
        <p:nvSpPr>
          <p:cNvPr id="3" name="Content Placeholder 2"/>
          <p:cNvSpPr>
            <a:spLocks noGrp="1"/>
          </p:cNvSpPr>
          <p:nvPr>
            <p:ph idx="1"/>
          </p:nvPr>
        </p:nvSpPr>
        <p:spPr/>
        <p:txBody>
          <a:bodyPr/>
          <a:lstStyle/>
          <a:p>
            <a:r>
              <a:rPr lang="en-US" dirty="0" smtClean="0"/>
              <a:t>"</a:t>
            </a:r>
            <a:r>
              <a:rPr lang="en-US" dirty="0"/>
              <a:t>It is the policy of my Administration to seek the prompt </a:t>
            </a:r>
            <a:r>
              <a:rPr lang="en-US" dirty="0" smtClean="0"/>
              <a:t>repeal“</a:t>
            </a:r>
          </a:p>
          <a:p>
            <a:endParaRPr lang="en-US" dirty="0"/>
          </a:p>
          <a:p>
            <a:r>
              <a:rPr lang="en-US" dirty="0"/>
              <a:t>"exercise all authority and discretion available to them to waive, defer, grant exemptions from, or </a:t>
            </a:r>
            <a:r>
              <a:rPr lang="en-US" dirty="0" smtClean="0"/>
              <a:t>delay“</a:t>
            </a:r>
          </a:p>
          <a:p>
            <a:endParaRPr lang="en-US" dirty="0"/>
          </a:p>
          <a:p>
            <a:r>
              <a:rPr lang="en-US" dirty="0"/>
              <a:t>"minimizing the economic </a:t>
            </a:r>
            <a:r>
              <a:rPr lang="en-US" dirty="0" smtClean="0"/>
              <a:t>burden [of Obamacare] pending repeal”</a:t>
            </a:r>
            <a:endParaRPr lang="en-US" dirty="0"/>
          </a:p>
        </p:txBody>
      </p:sp>
    </p:spTree>
    <p:extLst>
      <p:ext uri="{BB962C8B-B14F-4D97-AF65-F5344CB8AC3E}">
        <p14:creationId xmlns:p14="http://schemas.microsoft.com/office/powerpoint/2010/main" val="3466503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Cuts and Jobs Act of 2017</a:t>
            </a:r>
          </a:p>
        </p:txBody>
      </p:sp>
      <p:sp>
        <p:nvSpPr>
          <p:cNvPr id="3" name="Content Placeholder 2"/>
          <p:cNvSpPr>
            <a:spLocks noGrp="1"/>
          </p:cNvSpPr>
          <p:nvPr>
            <p:ph idx="1"/>
          </p:nvPr>
        </p:nvSpPr>
        <p:spPr/>
        <p:txBody>
          <a:bodyPr/>
          <a:lstStyle/>
          <a:p>
            <a:r>
              <a:rPr lang="en-US" dirty="0" smtClean="0"/>
              <a:t>Zeroed the penalty of the individual mandate – left all other provisions in place</a:t>
            </a:r>
          </a:p>
          <a:p>
            <a:r>
              <a:rPr lang="en-US" dirty="0"/>
              <a:t>Massachusetts has had it own health coverage mandate since 2006 </a:t>
            </a:r>
          </a:p>
          <a:p>
            <a:r>
              <a:rPr lang="en-US" dirty="0" smtClean="0"/>
              <a:t>New </a:t>
            </a:r>
            <a:r>
              <a:rPr lang="en-US" dirty="0"/>
              <a:t>Jersey passed a state-wide mandate that took effect in </a:t>
            </a:r>
            <a:r>
              <a:rPr lang="en-US" dirty="0" smtClean="0"/>
              <a:t>2019</a:t>
            </a:r>
          </a:p>
          <a:p>
            <a:r>
              <a:rPr lang="en-US" dirty="0" smtClean="0"/>
              <a:t>Vermont </a:t>
            </a:r>
            <a:r>
              <a:rPr lang="en-US" dirty="0"/>
              <a:t>passed a health coverage mandate that will take effect in 2020</a:t>
            </a:r>
          </a:p>
        </p:txBody>
      </p:sp>
    </p:spTree>
    <p:extLst>
      <p:ext uri="{BB962C8B-B14F-4D97-AF65-F5344CB8AC3E}">
        <p14:creationId xmlns:p14="http://schemas.microsoft.com/office/powerpoint/2010/main" val="780515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Biden Marketplace expansion</a:t>
            </a:r>
            <a:endParaRPr lang="en-US" dirty="0"/>
          </a:p>
        </p:txBody>
      </p:sp>
      <p:sp>
        <p:nvSpPr>
          <p:cNvPr id="3" name="Content Placeholder 2"/>
          <p:cNvSpPr>
            <a:spLocks noGrp="1"/>
          </p:cNvSpPr>
          <p:nvPr>
            <p:ph idx="1"/>
          </p:nvPr>
        </p:nvSpPr>
        <p:spPr>
          <a:xfrm>
            <a:off x="838200" y="1825625"/>
            <a:ext cx="6391940" cy="4351338"/>
          </a:xfrm>
        </p:spPr>
        <p:txBody>
          <a:bodyPr/>
          <a:lstStyle/>
          <a:p>
            <a:r>
              <a:rPr lang="en-US" dirty="0"/>
              <a:t>American Rescue Plan Act of </a:t>
            </a:r>
            <a:r>
              <a:rPr lang="en-US" dirty="0" smtClean="0"/>
              <a:t>2021</a:t>
            </a:r>
          </a:p>
          <a:p>
            <a:pPr lvl="1"/>
            <a:r>
              <a:rPr lang="en-US" dirty="0" smtClean="0"/>
              <a:t>Marketplace subsidy expansion</a:t>
            </a:r>
          </a:p>
          <a:p>
            <a:pPr lvl="2"/>
            <a:r>
              <a:rPr lang="en-US" dirty="0"/>
              <a:t>Medicaid private </a:t>
            </a:r>
            <a:r>
              <a:rPr lang="en-US" dirty="0" smtClean="0"/>
              <a:t>option</a:t>
            </a:r>
          </a:p>
          <a:p>
            <a:pPr lvl="2"/>
            <a:r>
              <a:rPr lang="en-US" dirty="0" smtClean="0"/>
              <a:t>Increased subsidy</a:t>
            </a:r>
          </a:p>
          <a:p>
            <a:pPr lvl="2"/>
            <a:r>
              <a:rPr lang="en-US" dirty="0" smtClean="0"/>
              <a:t>More people eligible for subsidy</a:t>
            </a:r>
          </a:p>
          <a:p>
            <a:pPr lvl="2"/>
            <a:r>
              <a:rPr lang="en-US" dirty="0" smtClean="0"/>
              <a:t>Expire at end of 2022</a:t>
            </a:r>
          </a:p>
          <a:p>
            <a:pPr lvl="1"/>
            <a:r>
              <a:rPr lang="en-US" dirty="0" smtClean="0"/>
              <a:t>Medicaid expansion covers up to 138% FPL</a:t>
            </a:r>
          </a:p>
          <a:p>
            <a:pPr lvl="1"/>
            <a:r>
              <a:rPr lang="en-US" dirty="0" smtClean="0"/>
              <a:t>Non-Medicaid expansion state residents now eligible for subsidized marketplace insurance coverage</a:t>
            </a:r>
          </a:p>
          <a:p>
            <a:pPr lvl="1"/>
            <a:r>
              <a:rPr lang="en-US" dirty="0" smtClean="0"/>
              <a:t>No subsidy cliff at 400% FPL</a:t>
            </a:r>
          </a:p>
          <a:p>
            <a:pPr lvl="1"/>
            <a:endParaRPr lang="en-US" dirty="0"/>
          </a:p>
        </p:txBody>
      </p:sp>
      <p:graphicFrame>
        <p:nvGraphicFramePr>
          <p:cNvPr id="4" name="Table 3"/>
          <p:cNvGraphicFramePr>
            <a:graphicFrameLocks noGrp="1"/>
          </p:cNvGraphicFramePr>
          <p:nvPr>
            <p:extLst/>
          </p:nvPr>
        </p:nvGraphicFramePr>
        <p:xfrm>
          <a:off x="8103120" y="2175331"/>
          <a:ext cx="4088880" cy="4672148"/>
        </p:xfrm>
        <a:graphic>
          <a:graphicData uri="http://schemas.openxmlformats.org/drawingml/2006/table">
            <a:tbl>
              <a:tblPr/>
              <a:tblGrid>
                <a:gridCol w="1204259">
                  <a:extLst>
                    <a:ext uri="{9D8B030D-6E8A-4147-A177-3AD203B41FA5}">
                      <a16:colId xmlns:a16="http://schemas.microsoft.com/office/drawing/2014/main" val="3712026999"/>
                    </a:ext>
                  </a:extLst>
                </a:gridCol>
                <a:gridCol w="1204259">
                  <a:extLst>
                    <a:ext uri="{9D8B030D-6E8A-4147-A177-3AD203B41FA5}">
                      <a16:colId xmlns:a16="http://schemas.microsoft.com/office/drawing/2014/main" val="143465328"/>
                    </a:ext>
                  </a:extLst>
                </a:gridCol>
                <a:gridCol w="1680362">
                  <a:extLst>
                    <a:ext uri="{9D8B030D-6E8A-4147-A177-3AD203B41FA5}">
                      <a16:colId xmlns:a16="http://schemas.microsoft.com/office/drawing/2014/main" val="2133135609"/>
                    </a:ext>
                  </a:extLst>
                </a:gridCol>
              </a:tblGrid>
              <a:tr h="342513">
                <a:tc gridSpan="3">
                  <a:txBody>
                    <a:bodyPr/>
                    <a:lstStyle/>
                    <a:p>
                      <a:pPr algn="ctr" fontAlgn="ctr"/>
                      <a:r>
                        <a:rPr lang="en-US" sz="1000" b="1">
                          <a:solidFill>
                            <a:srgbClr val="FFFFFF"/>
                          </a:solidFill>
                          <a:effectLst/>
                          <a:latin typeface="inherit"/>
                        </a:rPr>
                        <a:t>Table 1: Percent of Income Paid for Marketplace Benchmark Silver Premium, by Income</a:t>
                      </a:r>
                    </a:p>
                  </a:txBody>
                  <a:tcPr marL="25334" marR="25334" marT="25334" marB="25334" anchor="ctr">
                    <a:lnL>
                      <a:noFill/>
                    </a:lnL>
                    <a:lnR>
                      <a:noFill/>
                    </a:lnR>
                    <a:lnT>
                      <a:noFill/>
                    </a:lnT>
                    <a:lnB>
                      <a:noFill/>
                    </a:lnB>
                    <a:solidFill>
                      <a:srgbClr val="0072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388278"/>
                  </a:ext>
                </a:extLst>
              </a:tr>
              <a:tr h="488436">
                <a:tc>
                  <a:txBody>
                    <a:bodyPr/>
                    <a:lstStyle/>
                    <a:p>
                      <a:pPr fontAlgn="ctr"/>
                      <a:r>
                        <a:rPr lang="en-US" sz="1000" b="1" dirty="0">
                          <a:effectLst/>
                          <a:latin typeface="inherit"/>
                        </a:rPr>
                        <a:t>Income </a:t>
                      </a:r>
                      <a:r>
                        <a:rPr lang="en-US" sz="1000" b="0" dirty="0">
                          <a:effectLst/>
                          <a:latin typeface="inherit"/>
                        </a:rPr>
                        <a:t>(% of poverty)</a:t>
                      </a:r>
                    </a:p>
                  </a:txBody>
                  <a:tcPr marL="25334" marR="25334" marT="25334" marB="25334" anchor="ctr">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Affordable Care Act</a:t>
                      </a:r>
                      <a:br>
                        <a:rPr lang="en-US" sz="1000" b="1" dirty="0">
                          <a:effectLst/>
                          <a:latin typeface="inherit"/>
                        </a:rPr>
                      </a:br>
                      <a:r>
                        <a:rPr lang="en-US" sz="1000" b="0" dirty="0">
                          <a:effectLst/>
                          <a:latin typeface="inherit"/>
                        </a:rPr>
                        <a:t>(before legislative change)</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COVID-19 Relief (current law 2021-2022)</a:t>
                      </a:r>
                      <a:endParaRPr lang="en-US" sz="1000" b="0" dirty="0">
                        <a:effectLst/>
                        <a:latin typeface="inherit"/>
                      </a:endParaRPr>
                    </a:p>
                  </a:txBody>
                  <a:tcPr marL="25334" marR="25334" marT="25334" marB="25334" anchor="ctr">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D6D6D6"/>
                    </a:solidFill>
                  </a:tcPr>
                </a:tc>
                <a:extLst>
                  <a:ext uri="{0D108BD9-81ED-4DB2-BD59-A6C34878D82A}">
                    <a16:rowId xmlns:a16="http://schemas.microsoft.com/office/drawing/2014/main" val="2021563392"/>
                  </a:ext>
                </a:extLst>
              </a:tr>
              <a:tr h="342513">
                <a:tc>
                  <a:txBody>
                    <a:bodyPr/>
                    <a:lstStyle/>
                    <a:p>
                      <a:pPr fontAlgn="ctr"/>
                      <a:r>
                        <a:rPr lang="en-US" sz="1000" b="0">
                          <a:effectLst/>
                          <a:latin typeface="inherit"/>
                        </a:rPr>
                        <a:t>Under 100%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dirty="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5272239"/>
                  </a:ext>
                </a:extLst>
              </a:tr>
              <a:tr h="196590">
                <a:tc>
                  <a:txBody>
                    <a:bodyPr/>
                    <a:lstStyle/>
                    <a:p>
                      <a:pPr fontAlgn="ctr"/>
                      <a:r>
                        <a:rPr lang="en-US" sz="1000" b="0">
                          <a:effectLst/>
                          <a:latin typeface="inherit"/>
                        </a:rPr>
                        <a:t>100% – 138%</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2.07%</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1093889"/>
                  </a:ext>
                </a:extLst>
              </a:tr>
              <a:tr h="196590">
                <a:tc>
                  <a:txBody>
                    <a:bodyPr/>
                    <a:lstStyle/>
                    <a:p>
                      <a:pPr fontAlgn="ctr"/>
                      <a:r>
                        <a:rPr lang="en-US" sz="1000" b="0">
                          <a:effectLst/>
                          <a:latin typeface="inherit"/>
                        </a:rPr>
                        <a:t>138% – 150%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3.10% – 4.14%</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2986543"/>
                  </a:ext>
                </a:extLst>
              </a:tr>
              <a:tr h="196590">
                <a:tc>
                  <a:txBody>
                    <a:bodyPr/>
                    <a:lstStyle/>
                    <a:p>
                      <a:pPr fontAlgn="ctr"/>
                      <a:r>
                        <a:rPr lang="en-US" sz="1000" b="0">
                          <a:effectLst/>
                          <a:latin typeface="inherit"/>
                        </a:rPr>
                        <a:t>150% – 200%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4.14% – 6.52%</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 – 2.0%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48682589"/>
                  </a:ext>
                </a:extLst>
              </a:tr>
              <a:tr h="196590">
                <a:tc>
                  <a:txBody>
                    <a:bodyPr/>
                    <a:lstStyle/>
                    <a:p>
                      <a:pPr fontAlgn="ctr"/>
                      <a:r>
                        <a:rPr lang="en-US" sz="1000" b="0">
                          <a:effectLst/>
                          <a:latin typeface="inherit"/>
                        </a:rPr>
                        <a:t>200% – 250%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6.52% – 8.33%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 – 4.0%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34939963"/>
                  </a:ext>
                </a:extLst>
              </a:tr>
              <a:tr h="196590">
                <a:tc>
                  <a:txBody>
                    <a:bodyPr/>
                    <a:lstStyle/>
                    <a:p>
                      <a:pPr fontAlgn="ctr"/>
                      <a:r>
                        <a:rPr lang="en-US" sz="1000" b="0">
                          <a:effectLst/>
                          <a:latin typeface="inherit"/>
                        </a:rPr>
                        <a:t>250% – 300%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8.33% – 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4.0% – 6.0%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63712784"/>
                  </a:ext>
                </a:extLst>
              </a:tr>
              <a:tr h="196590">
                <a:tc>
                  <a:txBody>
                    <a:bodyPr/>
                    <a:lstStyle/>
                    <a:p>
                      <a:pPr fontAlgn="ctr"/>
                      <a:r>
                        <a:rPr lang="en-US" sz="1000" b="0">
                          <a:effectLst/>
                          <a:latin typeface="inherit"/>
                        </a:rPr>
                        <a:t>300% –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6.0% – 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5567001"/>
                  </a:ext>
                </a:extLst>
              </a:tr>
              <a:tr h="342513">
                <a:tc>
                  <a:txBody>
                    <a:bodyPr/>
                    <a:lstStyle/>
                    <a:p>
                      <a:pPr fontAlgn="ctr"/>
                      <a:r>
                        <a:rPr lang="en-US" sz="1000" b="0">
                          <a:effectLst/>
                          <a:latin typeface="inherit"/>
                        </a:rPr>
                        <a:t>Over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01235851"/>
                  </a:ext>
                </a:extLst>
              </a:tr>
              <a:tr h="1655819">
                <a:tc gridSpan="3">
                  <a:txBody>
                    <a:bodyPr/>
                    <a:lstStyle/>
                    <a:p>
                      <a:pPr fontAlgn="ctr"/>
                      <a:r>
                        <a:rPr lang="en-US" sz="1000" b="0" dirty="0">
                          <a:effectLst/>
                          <a:latin typeface="inherit"/>
                        </a:rPr>
                        <a:t>NOTES: *Lawfully present immigrants whose household incomes are below 100% FPL and are not otherwise eligible for Medicaid are eligible for tax subsidies through the Marketplace if they meet all other eligibility requirements.</a:t>
                      </a:r>
                      <a:br>
                        <a:rPr lang="en-US" sz="1000" b="0" dirty="0">
                          <a:effectLst/>
                          <a:latin typeface="inherit"/>
                        </a:rPr>
                      </a:br>
                      <a:r>
                        <a:rPr lang="en-US" sz="1000" b="0" dirty="0">
                          <a:effectLst/>
                          <a:latin typeface="inherit"/>
                        </a:rPr>
                        <a:t>**In the COVID-19 relief law, lawfully present immigrants in states that have not expanded Medicaid would continue to be eligible for marketplace subsidies. In addition, people receiving Unemployment Insurance (UI) are treated as though their income is no more than 133% of poverty for the purposes of the premium tax credit. This could extend premium tax credits to some individuals with incomes below poverty.</a:t>
                      </a:r>
                      <a:br>
                        <a:rPr lang="en-US" sz="1000" b="0" dirty="0">
                          <a:effectLst/>
                          <a:latin typeface="inherit"/>
                        </a:rPr>
                      </a:br>
                      <a:r>
                        <a:rPr lang="en-US" sz="1000" b="0" dirty="0">
                          <a:effectLst/>
                          <a:latin typeface="inherit"/>
                        </a:rPr>
                        <a:t>SOURCE: KFF</a:t>
                      </a:r>
                    </a:p>
                  </a:txBody>
                  <a:tcPr marL="25334" marR="25334" marT="25334" marB="25334"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2046630"/>
                  </a:ext>
                </a:extLst>
              </a:tr>
            </a:tbl>
          </a:graphicData>
        </a:graphic>
      </p:graphicFrame>
    </p:spTree>
    <p:extLst>
      <p:ext uri="{BB962C8B-B14F-4D97-AF65-F5344CB8AC3E}">
        <p14:creationId xmlns:p14="http://schemas.microsoft.com/office/powerpoint/2010/main" val="208285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of ACA </a:t>
            </a:r>
            <a:r>
              <a:rPr lang="en-US" dirty="0" smtClean="0"/>
              <a:t>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4279871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2160729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criticism</a:t>
            </a:r>
            <a:endParaRPr lang="en-US" dirty="0"/>
          </a:p>
        </p:txBody>
      </p:sp>
      <p:sp>
        <p:nvSpPr>
          <p:cNvPr id="3" name="Content Placeholder 2"/>
          <p:cNvSpPr>
            <a:spLocks noGrp="1"/>
          </p:cNvSpPr>
          <p:nvPr>
            <p:ph idx="1"/>
          </p:nvPr>
        </p:nvSpPr>
        <p:spPr/>
        <p:txBody>
          <a:bodyPr/>
          <a:lstStyle/>
          <a:p>
            <a:r>
              <a:rPr lang="en-US" dirty="0" smtClean="0"/>
              <a:t>Crowding out of private insurance</a:t>
            </a:r>
          </a:p>
          <a:p>
            <a:pPr lvl="1"/>
            <a:r>
              <a:rPr lang="en-US" dirty="0" smtClean="0"/>
              <a:t>Mixed results, although there has been some decline in private coverage in participating states</a:t>
            </a:r>
            <a:endParaRPr lang="en-US" dirty="0"/>
          </a:p>
        </p:txBody>
      </p:sp>
    </p:spTree>
    <p:extLst>
      <p:ext uri="{BB962C8B-B14F-4D97-AF65-F5344CB8AC3E}">
        <p14:creationId xmlns:p14="http://schemas.microsoft.com/office/powerpoint/2010/main" val="929569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Sharing Reductions (CSR)</a:t>
            </a:r>
          </a:p>
        </p:txBody>
      </p:sp>
      <p:sp>
        <p:nvSpPr>
          <p:cNvPr id="3" name="Content Placeholder 2"/>
          <p:cNvSpPr>
            <a:spLocks noGrp="1"/>
          </p:cNvSpPr>
          <p:nvPr>
            <p:ph idx="1"/>
          </p:nvPr>
        </p:nvSpPr>
        <p:spPr/>
        <p:txBody>
          <a:bodyPr>
            <a:normAutofit lnSpcReduction="10000"/>
          </a:bodyPr>
          <a:lstStyle/>
          <a:p>
            <a:r>
              <a:rPr lang="en-US" dirty="0" smtClean="0"/>
              <a:t>Another provision of the ACA is that consumers with incomes below 250% FPL are entitled to CSRs</a:t>
            </a:r>
          </a:p>
          <a:p>
            <a:pPr lvl="1"/>
            <a:r>
              <a:rPr lang="en-US" dirty="0" smtClean="0"/>
              <a:t>Lower </a:t>
            </a:r>
            <a:r>
              <a:rPr lang="en-US" dirty="0"/>
              <a:t>deductibles, copays, and other cost-sharing for low-income </a:t>
            </a:r>
            <a:r>
              <a:rPr lang="en-US" dirty="0" smtClean="0"/>
              <a:t>consumers</a:t>
            </a:r>
          </a:p>
          <a:p>
            <a:pPr lvl="1"/>
            <a:r>
              <a:rPr lang="en-US" dirty="0" smtClean="0"/>
              <a:t>Increases the actuarial value of the plan</a:t>
            </a:r>
          </a:p>
          <a:p>
            <a:r>
              <a:rPr lang="en-US" dirty="0" smtClean="0"/>
              <a:t>HHS was then required to reimburse insurance companies for the CSRs</a:t>
            </a:r>
          </a:p>
          <a:p>
            <a:r>
              <a:rPr lang="en-US" dirty="0" smtClean="0"/>
              <a:t>Reimbursement was opposed by the conservative-majority House of Representatives</a:t>
            </a:r>
          </a:p>
          <a:p>
            <a:pPr lvl="1"/>
            <a:r>
              <a:rPr lang="en-US" dirty="0" smtClean="0"/>
              <a:t>House v Burwell -&gt; House v Azar</a:t>
            </a:r>
          </a:p>
          <a:p>
            <a:pPr lvl="2"/>
            <a:r>
              <a:rPr lang="en-US" dirty="0" smtClean="0"/>
              <a:t>CSR reimbursement payments stopped</a:t>
            </a:r>
          </a:p>
          <a:p>
            <a:r>
              <a:rPr lang="en-US" dirty="0" smtClean="0"/>
              <a:t>Drove up premiums on the marketplace</a:t>
            </a:r>
          </a:p>
        </p:txBody>
      </p:sp>
    </p:spTree>
    <p:extLst>
      <p:ext uri="{BB962C8B-B14F-4D97-AF65-F5344CB8AC3E}">
        <p14:creationId xmlns:p14="http://schemas.microsoft.com/office/powerpoint/2010/main" val="955307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Premiums: Skyrocketing?</a:t>
            </a:r>
            <a:endParaRPr lang="en-US" dirty="0"/>
          </a:p>
        </p:txBody>
      </p:sp>
      <p:sp>
        <p:nvSpPr>
          <p:cNvPr id="3" name="Content Placeholder 2"/>
          <p:cNvSpPr>
            <a:spLocks noGrp="1"/>
          </p:cNvSpPr>
          <p:nvPr>
            <p:ph idx="1"/>
          </p:nvPr>
        </p:nvSpPr>
        <p:spPr>
          <a:xfrm>
            <a:off x="838200" y="1825625"/>
            <a:ext cx="6103184" cy="4351338"/>
          </a:xfrm>
        </p:spPr>
        <p:txBody>
          <a:bodyPr/>
          <a:lstStyle/>
          <a:p>
            <a:r>
              <a:rPr lang="en-US" dirty="0" smtClean="0"/>
              <a:t>Premiums grew by over 6% between 2004 and 2009</a:t>
            </a:r>
          </a:p>
          <a:p>
            <a:r>
              <a:rPr lang="en-US" dirty="0" smtClean="0"/>
              <a:t>If such growth continued, the cost for a family would grow to:</a:t>
            </a:r>
          </a:p>
          <a:p>
            <a:pPr lvl="1"/>
            <a:endParaRPr lang="en-US" dirty="0" smtClean="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84" y="1616063"/>
            <a:ext cx="5204495" cy="5241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2670590" y="3717760"/>
          <a:ext cx="1937504" cy="2725150"/>
        </p:xfrm>
        <a:graphic>
          <a:graphicData uri="http://schemas.openxmlformats.org/drawingml/2006/table">
            <a:tbl>
              <a:tblPr>
                <a:tableStyleId>{5C22544A-7EE6-4342-B048-85BDC9FD1C3A}</a:tableStyleId>
              </a:tblPr>
              <a:tblGrid>
                <a:gridCol w="968752">
                  <a:extLst>
                    <a:ext uri="{9D8B030D-6E8A-4147-A177-3AD203B41FA5}">
                      <a16:colId xmlns:a16="http://schemas.microsoft.com/office/drawing/2014/main" val="4201426475"/>
                    </a:ext>
                  </a:extLst>
                </a:gridCol>
                <a:gridCol w="968752">
                  <a:extLst>
                    <a:ext uri="{9D8B030D-6E8A-4147-A177-3AD203B41FA5}">
                      <a16:colId xmlns:a16="http://schemas.microsoft.com/office/drawing/2014/main" val="868945342"/>
                    </a:ext>
                  </a:extLst>
                </a:gridCol>
              </a:tblGrid>
              <a:tr h="272515">
                <a:tc>
                  <a:txBody>
                    <a:bodyPr/>
                    <a:lstStyle/>
                    <a:p>
                      <a:pPr algn="r" fontAlgn="b"/>
                      <a:r>
                        <a:rPr lang="en-US" sz="1600" u="none" strike="noStrike">
                          <a:effectLst/>
                        </a:rPr>
                        <a:t>2010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14190.88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4176164"/>
                  </a:ext>
                </a:extLst>
              </a:tr>
              <a:tr h="272515">
                <a:tc>
                  <a:txBody>
                    <a:bodyPr/>
                    <a:lstStyle/>
                    <a:p>
                      <a:pPr algn="r" fontAlgn="b"/>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15056.52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101224"/>
                  </a:ext>
                </a:extLst>
              </a:tr>
              <a:tr h="272515">
                <a:tc>
                  <a:txBody>
                    <a:bodyPr/>
                    <a:lstStyle/>
                    <a:p>
                      <a:pPr algn="r" fontAlgn="b"/>
                      <a:r>
                        <a:rPr lang="en-US" sz="1600" u="none" strike="noStrike">
                          <a:effectLst/>
                        </a:rPr>
                        <a:t>2012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15974.97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392185"/>
                  </a:ext>
                </a:extLst>
              </a:tr>
              <a:tr h="272515">
                <a:tc>
                  <a:txBody>
                    <a:bodyPr/>
                    <a:lstStyle/>
                    <a:p>
                      <a:pPr algn="r" fontAlgn="b"/>
                      <a:r>
                        <a:rPr lang="en-US" sz="1600" u="none" strike="noStrike">
                          <a:effectLst/>
                        </a:rPr>
                        <a:t>2013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16949.44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3507283"/>
                  </a:ext>
                </a:extLst>
              </a:tr>
              <a:tr h="272515">
                <a:tc>
                  <a:txBody>
                    <a:bodyPr/>
                    <a:lstStyle/>
                    <a:p>
                      <a:pPr algn="r" fontAlgn="b"/>
                      <a:r>
                        <a:rPr lang="en-US" sz="1600" u="none" strike="noStrike">
                          <a:effectLst/>
                        </a:rPr>
                        <a:t>2014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17983.35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34998228"/>
                  </a:ext>
                </a:extLst>
              </a:tr>
              <a:tr h="272515">
                <a:tc>
                  <a:txBody>
                    <a:bodyPr/>
                    <a:lstStyle/>
                    <a:p>
                      <a:pPr algn="r" fontAlgn="b"/>
                      <a:r>
                        <a:rPr lang="en-US" sz="1600" u="none" strike="noStrike">
                          <a:effectLst/>
                        </a:rPr>
                        <a:t>2015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19080.34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6879943"/>
                  </a:ext>
                </a:extLst>
              </a:tr>
              <a:tr h="272515">
                <a:tc>
                  <a:txBody>
                    <a:bodyPr/>
                    <a:lstStyle/>
                    <a:p>
                      <a:pPr algn="r" fontAlgn="b"/>
                      <a:r>
                        <a:rPr lang="en-US" sz="1600" u="none" strike="noStrike">
                          <a:effectLst/>
                        </a:rPr>
                        <a:t>2016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20244.24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6396164"/>
                  </a:ext>
                </a:extLst>
              </a:tr>
              <a:tr h="272515">
                <a:tc>
                  <a:txBody>
                    <a:bodyPr/>
                    <a:lstStyle/>
                    <a:p>
                      <a:pPr algn="r" fontAlgn="b"/>
                      <a:r>
                        <a:rPr lang="en-US" sz="1600" u="none" strike="noStrike">
                          <a:effectLst/>
                        </a:rPr>
                        <a:t>2017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21479.14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40960164"/>
                  </a:ext>
                </a:extLst>
              </a:tr>
              <a:tr h="272515">
                <a:tc>
                  <a:txBody>
                    <a:bodyPr/>
                    <a:lstStyle/>
                    <a:p>
                      <a:pPr algn="r" fontAlgn="b"/>
                      <a:r>
                        <a:rPr lang="en-US" sz="1600" u="none" strike="noStrike">
                          <a:effectLst/>
                        </a:rPr>
                        <a:t>2018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22789.37</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8619623"/>
                  </a:ext>
                </a:extLst>
              </a:tr>
              <a:tr h="272515">
                <a:tc>
                  <a:txBody>
                    <a:bodyPr/>
                    <a:lstStyle/>
                    <a:p>
                      <a:pPr algn="r" fontAlgn="b"/>
                      <a:r>
                        <a:rPr lang="en-US" sz="1600" u="none" strike="noStrike">
                          <a:effectLst/>
                        </a:rPr>
                        <a:t>2019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24179.52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6496120"/>
                  </a:ext>
                </a:extLst>
              </a:tr>
            </a:tbl>
          </a:graphicData>
        </a:graphic>
      </p:graphicFrame>
    </p:spTree>
    <p:extLst>
      <p:ext uri="{BB962C8B-B14F-4D97-AF65-F5344CB8AC3E}">
        <p14:creationId xmlns:p14="http://schemas.microsoft.com/office/powerpoint/2010/main" val="259306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068180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Premiums: Skyrocketing?</a:t>
            </a:r>
          </a:p>
        </p:txBody>
      </p:sp>
      <p:sp>
        <p:nvSpPr>
          <p:cNvPr id="3" name="Content Placeholder 2"/>
          <p:cNvSpPr>
            <a:spLocks noGrp="1"/>
          </p:cNvSpPr>
          <p:nvPr>
            <p:ph idx="1"/>
          </p:nvPr>
        </p:nvSpPr>
        <p:spPr>
          <a:xfrm>
            <a:off x="838200" y="1825625"/>
            <a:ext cx="4341395" cy="4351338"/>
          </a:xfrm>
        </p:spPr>
        <p:txBody>
          <a:bodyPr/>
          <a:lstStyle/>
          <a:p>
            <a:r>
              <a:rPr lang="en-US" dirty="0" smtClean="0"/>
              <a:t>Actual growth rate has ben about 4.3%</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116" y="1767138"/>
            <a:ext cx="66484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7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245269"/>
            <a:ext cx="10515600" cy="1325563"/>
          </a:xfrm>
        </p:spPr>
        <p:txBody>
          <a:bodyPr/>
          <a:lstStyle/>
          <a:p>
            <a:r>
              <a:rPr lang="en-US" dirty="0" smtClean="0"/>
              <a:t>Opinion Polling</a:t>
            </a:r>
            <a:endParaRPr lang="en-US" dirty="0"/>
          </a:p>
        </p:txBody>
      </p:sp>
      <p:sp>
        <p:nvSpPr>
          <p:cNvPr id="3" name="Content Placeholder 2"/>
          <p:cNvSpPr>
            <a:spLocks noGrp="1"/>
          </p:cNvSpPr>
          <p:nvPr>
            <p:ph idx="1"/>
          </p:nvPr>
        </p:nvSpPr>
        <p:spPr>
          <a:xfrm>
            <a:off x="838200" y="786606"/>
            <a:ext cx="10515600" cy="4351338"/>
          </a:xfrm>
        </p:spPr>
        <p:txBody>
          <a:bodyPr/>
          <a:lstStyle/>
          <a:p>
            <a:r>
              <a:rPr lang="en-US" dirty="0" smtClean="0"/>
              <a:t>Pew and Kaiser are main health policy opinion pollsters</a:t>
            </a:r>
          </a:p>
          <a:p>
            <a:r>
              <a:rPr lang="en-US" dirty="0" smtClean="0"/>
              <a:t>March 2017, ¼ of people thought ACA was repealed (Pew)</a:t>
            </a:r>
          </a:p>
          <a:p>
            <a:r>
              <a:rPr lang="en-US" dirty="0" smtClean="0"/>
              <a:t>September 2017, ½ of people thought ACA marketplaces collapsing (Kaiser)</a:t>
            </a:r>
          </a:p>
          <a:p>
            <a:endParaRPr lang="en-US" dirty="0" smtClean="0"/>
          </a:p>
        </p:txBody>
      </p:sp>
      <p:pic>
        <p:nvPicPr>
          <p:cNvPr id="1026" name="Picture 2" descr="Majority of Democrats favor a single national government program to provide health care cove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488" y="2802223"/>
            <a:ext cx="609600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jority continues to say ensuring health care coverage is a government respon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23959"/>
            <a:ext cx="39528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03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t>Berkowitz, Edward. "Getting to the Affordable Care Act." </a:t>
            </a:r>
            <a:r>
              <a:rPr lang="en-US" i="1" dirty="0"/>
              <a:t>Journal of Policy History</a:t>
            </a:r>
            <a:r>
              <a:rPr lang="en-US" dirty="0"/>
              <a:t> 29, no. 4 (2017): 519-542</a:t>
            </a:r>
            <a:r>
              <a:rPr lang="en-US" dirty="0" smtClean="0"/>
              <a:t>.</a:t>
            </a:r>
          </a:p>
          <a:p>
            <a:r>
              <a:rPr lang="en-US" dirty="0" err="1"/>
              <a:t>Halpin</a:t>
            </a:r>
            <a:r>
              <a:rPr lang="en-US" dirty="0"/>
              <a:t>, Helen A., and Peter </a:t>
            </a:r>
            <a:r>
              <a:rPr lang="en-US" dirty="0" err="1"/>
              <a:t>Harbage</a:t>
            </a:r>
            <a:r>
              <a:rPr lang="en-US" dirty="0"/>
              <a:t>. "The Origins And </a:t>
            </a:r>
            <a:r>
              <a:rPr lang="en-US" dirty="0" err="1"/>
              <a:t>DemiseOf</a:t>
            </a:r>
            <a:r>
              <a:rPr lang="en-US" dirty="0"/>
              <a:t> The Public Option." </a:t>
            </a:r>
            <a:r>
              <a:rPr lang="en-US" i="1" dirty="0"/>
              <a:t>Health Affairs</a:t>
            </a:r>
            <a:r>
              <a:rPr lang="en-US" dirty="0"/>
              <a:t>29, no. 6 (2010): 1117-1124.</a:t>
            </a:r>
            <a:endParaRPr lang="en-US" b="1" dirty="0"/>
          </a:p>
        </p:txBody>
      </p:sp>
    </p:spTree>
    <p:extLst>
      <p:ext uri="{BB962C8B-B14F-4D97-AF65-F5344CB8AC3E}">
        <p14:creationId xmlns:p14="http://schemas.microsoft.com/office/powerpoint/2010/main" val="149329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a:t>Grogan, Colleen M. "How the ACA addressed health equity and what repeal would mean." </a:t>
            </a:r>
            <a:r>
              <a:rPr lang="en-US" i="1" dirty="0"/>
              <a:t>Journal of Health Politics, Policy and Law</a:t>
            </a:r>
            <a:r>
              <a:rPr lang="en-US" dirty="0"/>
              <a:t> 42, no. 5 (2017): 985-993.</a:t>
            </a:r>
            <a:endParaRPr lang="en-US" dirty="0" smtClean="0"/>
          </a:p>
          <a:p>
            <a:r>
              <a:rPr lang="en-US" dirty="0" smtClean="0"/>
              <a:t>Levy</a:t>
            </a:r>
            <a:r>
              <a:rPr lang="en-US" dirty="0"/>
              <a:t>, Helen, Andrew Ying, and Nicholas Bagley. "What’s Left of the Affordable Care Act? A Progress Report." </a:t>
            </a:r>
            <a:r>
              <a:rPr lang="en-US" i="1" dirty="0"/>
              <a:t>RSF: The Russell Sage Foundation Journal of the Social Sciences</a:t>
            </a:r>
            <a:r>
              <a:rPr lang="en-US" dirty="0"/>
              <a:t> 6, no. 2 (2020): 42-66</a:t>
            </a:r>
            <a:r>
              <a:rPr lang="en-US" dirty="0" smtClean="0"/>
              <a:t>.</a:t>
            </a:r>
          </a:p>
          <a:p>
            <a:r>
              <a:rPr lang="en-US" dirty="0"/>
              <a:t>Rosenbaum, Sara, and Sara </a:t>
            </a:r>
            <a:r>
              <a:rPr lang="en-US" dirty="0" err="1"/>
              <a:t>Schmucker</a:t>
            </a:r>
            <a:r>
              <a:rPr lang="en-US" dirty="0"/>
              <a:t>. "Viewing Health Equity through a Legal Lens: Title VI of the 1964 Civil Rights Act." </a:t>
            </a:r>
            <a:r>
              <a:rPr lang="en-US" i="1" dirty="0"/>
              <a:t>Journal of Health Politics, Policy and Law</a:t>
            </a:r>
            <a:r>
              <a:rPr lang="en-US" dirty="0"/>
              <a:t> 42, no. 5 (2017): 771-788.</a:t>
            </a:r>
          </a:p>
        </p:txBody>
      </p:sp>
    </p:spTree>
    <p:extLst>
      <p:ext uri="{BB962C8B-B14F-4D97-AF65-F5344CB8AC3E}">
        <p14:creationId xmlns:p14="http://schemas.microsoft.com/office/powerpoint/2010/main" val="240061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292858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Labor Relations Act (Wagner Act) of 1935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Collective bargaining</a:t>
            </a:r>
          </a:p>
          <a:p>
            <a:pPr lvl="1"/>
            <a:r>
              <a:rPr lang="en-US" dirty="0"/>
              <a:t>Right to form and join </a:t>
            </a:r>
            <a:r>
              <a:rPr lang="en-US" dirty="0" smtClean="0"/>
              <a:t>unions</a:t>
            </a:r>
          </a:p>
          <a:p>
            <a:r>
              <a:rPr lang="en-US" dirty="0" smtClean="0"/>
              <a:t>Collective Action</a:t>
            </a:r>
          </a:p>
          <a:p>
            <a:pPr lvl="1"/>
            <a:r>
              <a:rPr lang="en-US" dirty="0" smtClean="0"/>
              <a:t>Legalizing strikes</a:t>
            </a:r>
          </a:p>
          <a:p>
            <a:r>
              <a:rPr lang="en-US" dirty="0" smtClean="0"/>
              <a:t>Defines unfair labor practices</a:t>
            </a:r>
          </a:p>
          <a:p>
            <a:r>
              <a:rPr lang="en-US" dirty="0" smtClean="0"/>
              <a:t>Creation of the National Labor Relations Board to enforce the act</a:t>
            </a:r>
          </a:p>
          <a:p>
            <a:r>
              <a:rPr lang="en-US" dirty="0" smtClean="0"/>
              <a:t>Exclusions</a:t>
            </a:r>
          </a:p>
          <a:p>
            <a:pPr lvl="1"/>
            <a:r>
              <a:rPr lang="en-US" dirty="0" smtClean="0"/>
              <a:t>Government employees, rail and airline workers</a:t>
            </a:r>
          </a:p>
          <a:p>
            <a:pPr lvl="1"/>
            <a:r>
              <a:rPr lang="en-US" dirty="0" smtClean="0"/>
              <a:t>Protection for Blacks not allowed in unions</a:t>
            </a:r>
          </a:p>
          <a:p>
            <a:pPr lvl="1"/>
            <a:r>
              <a:rPr lang="en-US" dirty="0" smtClean="0"/>
              <a:t>Independent contractors, domestic workers, and farm workers</a:t>
            </a:r>
          </a:p>
          <a:p>
            <a:pPr lvl="1"/>
            <a:r>
              <a:rPr lang="en-US" dirty="0" smtClean="0"/>
              <a:t>Expanded to include employees of non-profit hospitals in 1974 after Taft-Hartley Act  excluded this group in 1947</a:t>
            </a:r>
          </a:p>
        </p:txBody>
      </p:sp>
    </p:spTree>
    <p:extLst>
      <p:ext uri="{BB962C8B-B14F-4D97-AF65-F5344CB8AC3E}">
        <p14:creationId xmlns:p14="http://schemas.microsoft.com/office/powerpoint/2010/main" val="369131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219292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r>
              <a:rPr lang="en-US" dirty="0" smtClean="0"/>
              <a:t>)</a:t>
            </a:r>
          </a:p>
          <a:p>
            <a:r>
              <a:rPr lang="en-US" dirty="0"/>
              <a:t>https://www.youtube.com/watch?v=JKQif8qBRVg</a:t>
            </a:r>
            <a:endParaRPr lang="en-US" dirty="0" smtClean="0"/>
          </a:p>
        </p:txBody>
      </p:sp>
    </p:spTree>
    <p:extLst>
      <p:ext uri="{BB962C8B-B14F-4D97-AF65-F5344CB8AC3E}">
        <p14:creationId xmlns:p14="http://schemas.microsoft.com/office/powerpoint/2010/main" val="360916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1942: Stabilization Act</a:t>
            </a:r>
          </a:p>
        </p:txBody>
      </p:sp>
      <p:sp>
        <p:nvSpPr>
          <p:cNvPr id="3" name="Content Placeholder 2"/>
          <p:cNvSpPr>
            <a:spLocks noGrp="1"/>
          </p:cNvSpPr>
          <p:nvPr>
            <p:ph idx="1"/>
          </p:nvPr>
        </p:nvSpPr>
        <p:spPr/>
        <p:txBody>
          <a:bodyPr>
            <a:normAutofit/>
          </a:bodyPr>
          <a:lstStyle/>
          <a:p>
            <a:r>
              <a:rPr lang="en-US" dirty="0"/>
              <a:t>During WWII, increased government spending was leading to inflation</a:t>
            </a:r>
          </a:p>
          <a:p>
            <a:r>
              <a:rPr lang="en-US" dirty="0"/>
              <a:t>Increased demand for war-time goods and increased demand for workers due to increased military spending led to labor shortages</a:t>
            </a:r>
          </a:p>
          <a:p>
            <a:r>
              <a:rPr lang="en-US" dirty="0"/>
              <a:t>Bill meant to combat inflation and labor shortages</a:t>
            </a:r>
          </a:p>
          <a:p>
            <a:r>
              <a:rPr lang="en-US" dirty="0"/>
              <a:t>Limit employer’s ability to raise wages</a:t>
            </a:r>
          </a:p>
          <a:p>
            <a:pPr lvl="1"/>
            <a:r>
              <a:rPr lang="en-US" dirty="0"/>
              <a:t>Employer response was to increase benefits</a:t>
            </a:r>
          </a:p>
          <a:p>
            <a:pPr lvl="1"/>
            <a:r>
              <a:rPr lang="en-US" dirty="0"/>
              <a:t>Health benefits became part of employment </a:t>
            </a:r>
            <a:r>
              <a:rPr lang="en-US" dirty="0" smtClean="0"/>
              <a:t>packages</a:t>
            </a:r>
          </a:p>
          <a:p>
            <a:r>
              <a:rPr lang="en-US" dirty="0"/>
              <a:t>1943 US: Wagner-Murray-Dingell Bill</a:t>
            </a:r>
          </a:p>
          <a:p>
            <a:pPr lvl="1"/>
            <a:r>
              <a:rPr lang="en-US" dirty="0"/>
              <a:t>Failed law for national medical and hospitalization coverage</a:t>
            </a:r>
          </a:p>
          <a:p>
            <a:endParaRPr lang="en-US" dirty="0"/>
          </a:p>
        </p:txBody>
      </p:sp>
    </p:spTree>
    <p:extLst>
      <p:ext uri="{BB962C8B-B14F-4D97-AF65-F5344CB8AC3E}">
        <p14:creationId xmlns:p14="http://schemas.microsoft.com/office/powerpoint/2010/main" val="130935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04ce9d921da06bbbc7debe05314872f8">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6739e6a61dd1e4ad6df1e3c2cee982c9"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E1205F-2A1C-4122-BC74-2A5F9A25A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CCEF31-2404-446D-B229-4D64D8053070}">
  <ds:schemaRefs>
    <ds:schemaRef ds:uri="http://schemas.openxmlformats.org/package/2006/metadata/core-properties"/>
    <ds:schemaRef ds:uri="http://schemas.microsoft.com/office/infopath/2007/PartnerControls"/>
    <ds:schemaRef ds:uri="http://schemas.microsoft.com/office/2006/documentManagement/types"/>
    <ds:schemaRef ds:uri="7f18ec10-a743-4c21-91d9-69d297feae23"/>
    <ds:schemaRef ds:uri="http://purl.org/dc/elements/1.1/"/>
    <ds:schemaRef ds:uri="http://schemas.microsoft.com/office/2006/metadata/properties"/>
    <ds:schemaRef ds:uri="http://purl.org/dc/terms/"/>
    <ds:schemaRef ds:uri="ce5fba22-8df0-4e59-b0bb-9a52d7395907"/>
    <ds:schemaRef ds:uri="http://www.w3.org/XML/1998/namespace"/>
    <ds:schemaRef ds:uri="http://purl.org/dc/dcmitype/"/>
  </ds:schemaRefs>
</ds:datastoreItem>
</file>

<file path=customXml/itemProps3.xml><?xml version="1.0" encoding="utf-8"?>
<ds:datastoreItem xmlns:ds="http://schemas.openxmlformats.org/officeDocument/2006/customXml" ds:itemID="{863D1FD5-6DED-41C9-B7E6-A885BA82DC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6395</TotalTime>
  <Words>5044</Words>
  <Application>Microsoft Office PowerPoint</Application>
  <PresentationFormat>Widescreen</PresentationFormat>
  <Paragraphs>360</Paragraphs>
  <Slides>43</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inherit</vt:lpstr>
      <vt:lpstr>Office Theme</vt:lpstr>
      <vt:lpstr>Risk Management and Insurance</vt:lpstr>
      <vt:lpstr>Great Depression (1929-1939)</vt:lpstr>
      <vt:lpstr>1935 Social Security Act and the Welfare State in the US</vt:lpstr>
      <vt:lpstr>Health Insurance programs in the Social Security Act</vt:lpstr>
      <vt:lpstr>New Deal</vt:lpstr>
      <vt:lpstr>National Labor Relations Act (Wagner Act) of 1935</vt:lpstr>
      <vt:lpstr>Rise of Fascism, American Fascism, and the New Deal</vt:lpstr>
      <vt:lpstr>World Wars</vt:lpstr>
      <vt:lpstr>1942: Stabilization Act</vt:lpstr>
      <vt:lpstr>Blue Cross</vt:lpstr>
      <vt:lpstr>Blue Shield</vt:lpstr>
      <vt:lpstr>WWII and the 1950s</vt:lpstr>
      <vt:lpstr>LBJ and the Great Society</vt:lpstr>
      <vt:lpstr>1965: Social Security Amendments of 1965 (Medicare and Medicaid)</vt:lpstr>
      <vt:lpstr>1970: Title X</vt:lpstr>
      <vt:lpstr>Title X</vt:lpstr>
      <vt:lpstr>Age of privatization</vt:lpstr>
      <vt:lpstr>1990s regulation and medicaid expansion</vt:lpstr>
      <vt:lpstr>Pre-existing conditions</vt:lpstr>
      <vt:lpstr>Pre-existing conditions</vt:lpstr>
      <vt:lpstr>2006 Massachusetts Health Care Reform Plan</vt:lpstr>
      <vt:lpstr>ACA, March 23, 2010</vt:lpstr>
      <vt:lpstr>Major provisions of the ACA</vt:lpstr>
      <vt:lpstr>Note about the Independent Payment Advisory Board (IPAB)</vt:lpstr>
      <vt:lpstr>Center for Medicare and Medicaid Innovation (CMMI), 2010</vt:lpstr>
      <vt:lpstr>Components of the bill delayed</vt:lpstr>
      <vt:lpstr>National Federation of Independent Business v. Sebelius  (2012)</vt:lpstr>
      <vt:lpstr>National Federation of Independent Business v. Sebelius  (2012)</vt:lpstr>
      <vt:lpstr>NFIB v Sibelius, 2012</vt:lpstr>
      <vt:lpstr>Other Supreme Court Cases</vt:lpstr>
      <vt:lpstr>Trump (2017-2020) policy overview</vt:lpstr>
      <vt:lpstr>Trump inauguration day executive order, 2017</vt:lpstr>
      <vt:lpstr>Tax Cuts and Jobs Act of 2017</vt:lpstr>
      <vt:lpstr>Biden Marketplace expansion</vt:lpstr>
      <vt:lpstr>Effects of ACA on health and coverage</vt:lpstr>
      <vt:lpstr>Coverage: Medicaid expansion</vt:lpstr>
      <vt:lpstr>Coverage: Medicaid expansion: criticism</vt:lpstr>
      <vt:lpstr>Cost Sharing Reductions (CSR)</vt:lpstr>
      <vt:lpstr>Health Insurance Premiums: Skyrocketing?</vt:lpstr>
      <vt:lpstr>Health Insurance Premiums: Skyrocketing?</vt:lpstr>
      <vt:lpstr>Opinion Polling</vt:lpstr>
      <vt:lpstr>Sources</vt:lpstr>
      <vt:lpstr>Reading</vt:lpstr>
    </vt:vector>
  </TitlesOfParts>
  <Company>University of Connecticut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83</cp:revision>
  <dcterms:created xsi:type="dcterms:W3CDTF">2024-08-26T13:44:35Z</dcterms:created>
  <dcterms:modified xsi:type="dcterms:W3CDTF">2024-11-07T15:50:27Z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