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56" autoAdjust="0"/>
  </p:normalViewPr>
  <p:slideViewPr>
    <p:cSldViewPr snapToGrid="0">
      <p:cViewPr varScale="1">
        <p:scale>
          <a:sx n="111" d="100"/>
          <a:sy n="111" d="100"/>
        </p:scale>
        <p:origin x="474" y="120"/>
      </p:cViewPr>
      <p:guideLst/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71C70-1320-4121-8DA7-ACD564D30828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C60A1-82DB-48B1-B119-2ED43FC0D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6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liability insurance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Property damage lawsuit. A contractor is installing a </a:t>
            </a:r>
            <a:r>
              <a:rPr lang="en-US" dirty="0" smtClean="0"/>
              <a:t>new kitchen</a:t>
            </a:r>
            <a:r>
              <a:rPr lang="en-US" dirty="0"/>
              <a:t>. Unfortunately, one of his co-workers forgets to shut off </a:t>
            </a:r>
            <a:r>
              <a:rPr lang="en-US" dirty="0" smtClean="0"/>
              <a:t>the water </a:t>
            </a:r>
            <a:r>
              <a:rPr lang="en-US" dirty="0"/>
              <a:t>and floods the kitchen. The water seeps into the floors </a:t>
            </a:r>
            <a:r>
              <a:rPr lang="en-US" dirty="0" smtClean="0"/>
              <a:t>and the </a:t>
            </a:r>
            <a:r>
              <a:rPr lang="en-US" dirty="0"/>
              <a:t>walls of the finished basement. The homeowner sues them </a:t>
            </a:r>
            <a:r>
              <a:rPr lang="en-US" dirty="0" smtClean="0"/>
              <a:t>for $</a:t>
            </a:r>
            <a:r>
              <a:rPr lang="en-US" dirty="0"/>
              <a:t>200,000 in damages to their house</a:t>
            </a:r>
            <a:r>
              <a:rPr lang="en-US" dirty="0" smtClean="0"/>
              <a:t>.</a:t>
            </a:r>
          </a:p>
          <a:p>
            <a:r>
              <a:rPr lang="en-US" dirty="0"/>
              <a:t>Slip-and-fall accident</a:t>
            </a:r>
            <a:r>
              <a:rPr lang="en-US" i="1" dirty="0"/>
              <a:t>. </a:t>
            </a:r>
            <a:r>
              <a:rPr lang="en-US" dirty="0"/>
              <a:t>A restaurant is sued when a </a:t>
            </a:r>
            <a:r>
              <a:rPr lang="en-US" dirty="0" smtClean="0"/>
              <a:t>self-employed produce </a:t>
            </a:r>
            <a:r>
              <a:rPr lang="en-US" dirty="0"/>
              <a:t>deliveryman slips on the wet floor of </a:t>
            </a:r>
            <a:r>
              <a:rPr lang="en-US" dirty="0" smtClean="0"/>
              <a:t>the freshly </a:t>
            </a:r>
            <a:r>
              <a:rPr lang="en-US" dirty="0"/>
              <a:t>mopped kitchen. Tomatoes go flying everywhere, </a:t>
            </a:r>
            <a:r>
              <a:rPr lang="en-US" dirty="0" smtClean="0"/>
              <a:t>but the </a:t>
            </a:r>
            <a:r>
              <a:rPr lang="en-US" dirty="0"/>
              <a:t>real damage is done to the deliveryman’s shinbone, </a:t>
            </a:r>
            <a:r>
              <a:rPr lang="en-US" dirty="0" smtClean="0"/>
              <a:t>which he </a:t>
            </a:r>
            <a:r>
              <a:rPr lang="en-US" dirty="0"/>
              <a:t>breaks smashing it into a table. He sues the restaurant </a:t>
            </a:r>
            <a:r>
              <a:rPr lang="en-US" dirty="0" smtClean="0"/>
              <a:t>for $</a:t>
            </a:r>
            <a:r>
              <a:rPr lang="en-US" dirty="0"/>
              <a:t>100,000 in medical costs, lost wages, and other expenses.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26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liability insurance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injury lawsuit. A photographer is shooting </a:t>
            </a:r>
            <a:r>
              <a:rPr lang="en-US" dirty="0" smtClean="0"/>
              <a:t>senior photos </a:t>
            </a:r>
            <a:r>
              <a:rPr lang="en-US" dirty="0"/>
              <a:t>for a client. As the family walks into the studio, </a:t>
            </a:r>
            <a:r>
              <a:rPr lang="en-US" dirty="0" smtClean="0"/>
              <a:t>the mother </a:t>
            </a:r>
            <a:r>
              <a:rPr lang="en-US" dirty="0"/>
              <a:t>trips over the cord for the flash and falls to the ground</a:t>
            </a:r>
            <a:r>
              <a:rPr lang="en-US" dirty="0" smtClean="0"/>
              <a:t>, breaking </a:t>
            </a:r>
            <a:r>
              <a:rPr lang="en-US" dirty="0"/>
              <a:t>her collar bone. The family sues the photographer </a:t>
            </a:r>
            <a:r>
              <a:rPr lang="en-US" dirty="0" smtClean="0"/>
              <a:t>for $</a:t>
            </a:r>
            <a:r>
              <a:rPr lang="en-US" dirty="0"/>
              <a:t>75,000 in medical damages.</a:t>
            </a:r>
          </a:p>
          <a:p>
            <a:r>
              <a:rPr lang="en-US" dirty="0" smtClean="0"/>
              <a:t>Product </a:t>
            </a:r>
            <a:r>
              <a:rPr lang="en-US" dirty="0"/>
              <a:t>liability lawsuit. A sporting goods distributor </a:t>
            </a:r>
            <a:r>
              <a:rPr lang="en-US" dirty="0" smtClean="0"/>
              <a:t>is sued </a:t>
            </a:r>
            <a:r>
              <a:rPr lang="en-US" dirty="0"/>
              <a:t>for $500,000 when a jungle gym they sold breaks </a:t>
            </a:r>
            <a:r>
              <a:rPr lang="en-US" dirty="0" smtClean="0"/>
              <a:t>and injures </a:t>
            </a:r>
            <a:r>
              <a:rPr lang="en-US" dirty="0"/>
              <a:t>a customer’s child.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45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liability insurance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each of these examples, the insurance company would </a:t>
            </a:r>
            <a:r>
              <a:rPr lang="en-US" dirty="0" smtClean="0"/>
              <a:t>cover the </a:t>
            </a:r>
            <a:r>
              <a:rPr lang="en-US" dirty="0"/>
              <a:t>cost of the lawsuit, paying for a lawyer to represent the </a:t>
            </a:r>
            <a:r>
              <a:rPr lang="en-US" dirty="0" smtClean="0"/>
              <a:t>company and </a:t>
            </a:r>
            <a:r>
              <a:rPr lang="en-US" dirty="0"/>
              <a:t>covering the final judgment or settlement in the case. The </a:t>
            </a:r>
            <a:r>
              <a:rPr lang="en-US" dirty="0" smtClean="0"/>
              <a:t>judgment is </a:t>
            </a:r>
            <a:r>
              <a:rPr lang="en-US" dirty="0"/>
              <a:t>when the judge or jury rules on a dollar amount you owe </a:t>
            </a:r>
            <a:r>
              <a:rPr lang="en-US" dirty="0" smtClean="0"/>
              <a:t>the party </a:t>
            </a:r>
            <a:r>
              <a:rPr lang="en-US" dirty="0"/>
              <a:t>suing your business.</a:t>
            </a:r>
          </a:p>
          <a:p>
            <a:r>
              <a:rPr lang="en-US" dirty="0"/>
              <a:t>However, some cases are resolved before that point. </a:t>
            </a:r>
            <a:r>
              <a:rPr lang="en-US" dirty="0" smtClean="0"/>
              <a:t>Settlements occur </a:t>
            </a:r>
            <a:r>
              <a:rPr lang="en-US" dirty="0"/>
              <a:t>when both parties voluntarily agree on an amount of </a:t>
            </a:r>
            <a:r>
              <a:rPr lang="en-US" dirty="0" smtClean="0"/>
              <a:t>damages out </a:t>
            </a:r>
            <a:r>
              <a:rPr lang="en-US" dirty="0"/>
              <a:t>of court.</a:t>
            </a:r>
          </a:p>
          <a:p>
            <a:r>
              <a:rPr lang="en-US" dirty="0"/>
              <a:t>One of the benefits of having insurance is that the insurance </a:t>
            </a:r>
            <a:r>
              <a:rPr lang="en-US" dirty="0" smtClean="0"/>
              <a:t>company often </a:t>
            </a:r>
            <a:r>
              <a:rPr lang="en-US" dirty="0"/>
              <a:t>helps small businesses settle their lawsuits. The </a:t>
            </a:r>
            <a:r>
              <a:rPr lang="en-US" dirty="0" smtClean="0"/>
              <a:t>insurance company </a:t>
            </a:r>
            <a:r>
              <a:rPr lang="en-US" dirty="0"/>
              <a:t>can pay for a settlement, which will help you avoid wasting </a:t>
            </a:r>
            <a:r>
              <a:rPr lang="en-US" dirty="0" smtClean="0"/>
              <a:t>time (</a:t>
            </a:r>
            <a:r>
              <a:rPr lang="en-US" dirty="0"/>
              <a:t>and more money) in the courtroom and get you back to business.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55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6849"/>
            <a:ext cx="10476394" cy="657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93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976" y="0"/>
            <a:ext cx="7375585" cy="679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2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Choices of &gt; 2 people</a:t>
            </a:r>
          </a:p>
          <a:p>
            <a:pPr lvl="1"/>
            <a:r>
              <a:rPr lang="en-US" dirty="0" smtClean="0"/>
              <a:t>John Q - </a:t>
            </a:r>
            <a:r>
              <a:rPr lang="en-US" dirty="0" err="1" smtClean="0"/>
              <a:t>Cassavetes</a:t>
            </a:r>
            <a:r>
              <a:rPr lang="en-US" dirty="0" smtClean="0"/>
              <a:t> but not John</a:t>
            </a:r>
          </a:p>
          <a:p>
            <a:pPr lvl="1"/>
            <a:r>
              <a:rPr lang="en-US" dirty="0" smtClean="0"/>
              <a:t>Rainmaker</a:t>
            </a:r>
          </a:p>
          <a:p>
            <a:pPr lvl="1"/>
            <a:r>
              <a:rPr lang="en-US" dirty="0" smtClean="0"/>
              <a:t>Franchises: Saw, Fast and Furious</a:t>
            </a:r>
          </a:p>
          <a:p>
            <a:pPr lvl="1"/>
            <a:r>
              <a:rPr lang="en-US" dirty="0" smtClean="0"/>
              <a:t>Dallas Buyers Club</a:t>
            </a:r>
          </a:p>
          <a:p>
            <a:endParaRPr lang="en-US" dirty="0"/>
          </a:p>
          <a:p>
            <a:r>
              <a:rPr lang="en-US" dirty="0" smtClean="0"/>
              <a:t>Out of the box (</a:t>
            </a:r>
            <a:r>
              <a:rPr lang="en-US" dirty="0" err="1" smtClean="0"/>
              <a:t>Zootopia</a:t>
            </a:r>
            <a:r>
              <a:rPr lang="en-US" dirty="0" smtClean="0"/>
              <a:t>) example</a:t>
            </a:r>
          </a:p>
          <a:p>
            <a:pPr lvl="1"/>
            <a:r>
              <a:rPr lang="en-US" dirty="0" smtClean="0"/>
              <a:t>Role of risk management in social systems, community, stability</a:t>
            </a:r>
          </a:p>
          <a:p>
            <a:pPr lvl="1"/>
            <a:endParaRPr lang="en-US" dirty="0"/>
          </a:p>
          <a:p>
            <a:r>
              <a:rPr lang="en-US" dirty="0" err="1" smtClean="0"/>
              <a:t>Tv</a:t>
            </a:r>
            <a:r>
              <a:rPr lang="en-US" dirty="0" smtClean="0"/>
              <a:t> show (Suits) example – focus on one episode, name the episode (by episode title and by season and episode number), note showrunner as well as episode writer and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4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Hospital AC system breaks down</a:t>
            </a:r>
          </a:p>
          <a:p>
            <a:pPr lvl="1"/>
            <a:r>
              <a:rPr lang="en-US" dirty="0"/>
              <a:t>Electrical damage to the electronic controls in a hospital’s </a:t>
            </a:r>
            <a:r>
              <a:rPr lang="en-US" dirty="0" smtClean="0"/>
              <a:t>HVAC system </a:t>
            </a:r>
            <a:r>
              <a:rPr lang="en-US" dirty="0"/>
              <a:t>went unnoticed until one of the compressors broke down</a:t>
            </a:r>
            <a:r>
              <a:rPr lang="en-US" dirty="0" smtClean="0"/>
              <a:t>. The </a:t>
            </a:r>
            <a:r>
              <a:rPr lang="en-US" dirty="0"/>
              <a:t>damaged controls caused a chiller to keep running until </a:t>
            </a:r>
            <a:r>
              <a:rPr lang="en-US" dirty="0" smtClean="0"/>
              <a:t>the tubes </a:t>
            </a:r>
            <a:r>
              <a:rPr lang="en-US" dirty="0"/>
              <a:t>froze and ruptured, resulting in severe damage to the compressor</a:t>
            </a:r>
            <a:r>
              <a:rPr lang="en-US" dirty="0" smtClean="0"/>
              <a:t>, tubes </a:t>
            </a:r>
            <a:r>
              <a:rPr lang="en-US" dirty="0"/>
              <a:t>and other parts.</a:t>
            </a:r>
          </a:p>
          <a:p>
            <a:r>
              <a:rPr lang="en-US" dirty="0"/>
              <a:t>Total Paid Loss $54,118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Ransomware infects medical manufacturer</a:t>
            </a:r>
          </a:p>
          <a:p>
            <a:pPr lvl="1"/>
            <a:r>
              <a:rPr lang="en-US" dirty="0"/>
              <a:t>A ransomware virus spread through the systems of a medical </a:t>
            </a:r>
            <a:r>
              <a:rPr lang="en-US" dirty="0" smtClean="0"/>
              <a:t>equipment manufacturer</a:t>
            </a:r>
            <a:r>
              <a:rPr lang="en-US" dirty="0"/>
              <a:t>, infecting computers and servers. HSB’s </a:t>
            </a:r>
            <a:r>
              <a:rPr lang="en-US" dirty="0" smtClean="0"/>
              <a:t>cyber insurance </a:t>
            </a:r>
            <a:r>
              <a:rPr lang="en-US" dirty="0"/>
              <a:t>paid to recover data that was encrypted and to </a:t>
            </a:r>
            <a:r>
              <a:rPr lang="en-US" dirty="0" smtClean="0"/>
              <a:t>replace proprietary </a:t>
            </a:r>
            <a:r>
              <a:rPr lang="en-US" dirty="0"/>
              <a:t>software that was corrupted.</a:t>
            </a:r>
          </a:p>
          <a:p>
            <a:r>
              <a:rPr lang="en-US" dirty="0"/>
              <a:t>Total Paid Loss $33,599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2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Apartment building boiler breakdown</a:t>
            </a:r>
          </a:p>
          <a:p>
            <a:pPr lvl="1"/>
            <a:r>
              <a:rPr lang="en-US" dirty="0"/>
              <a:t>The boiler in an apartment building broke down when it </a:t>
            </a:r>
            <a:r>
              <a:rPr lang="en-US" dirty="0" smtClean="0"/>
              <a:t>overheated and </a:t>
            </a:r>
            <a:r>
              <a:rPr lang="en-US" dirty="0"/>
              <a:t>seven of nine sections cracked. The repair bill included </a:t>
            </a:r>
            <a:r>
              <a:rPr lang="en-US" dirty="0" smtClean="0"/>
              <a:t>overtime the </a:t>
            </a:r>
            <a:r>
              <a:rPr lang="en-US" dirty="0"/>
              <a:t>contractor paid his workers so heat could be restored </a:t>
            </a:r>
            <a:r>
              <a:rPr lang="en-US" dirty="0" smtClean="0"/>
              <a:t>for tenants</a:t>
            </a:r>
            <a:r>
              <a:rPr lang="en-US" dirty="0"/>
              <a:t>.</a:t>
            </a:r>
          </a:p>
          <a:p>
            <a:r>
              <a:rPr lang="en-US" dirty="0"/>
              <a:t>Total Paid Loss $35,230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7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Hospital diagnostic equipment damaged</a:t>
            </a:r>
          </a:p>
          <a:p>
            <a:pPr lvl="1"/>
            <a:r>
              <a:rPr lang="en-US" dirty="0"/>
              <a:t>When hospital technicians powered up equipment after a </a:t>
            </a:r>
            <a:r>
              <a:rPr lang="en-US" dirty="0" smtClean="0"/>
              <a:t>utility outage</a:t>
            </a:r>
            <a:r>
              <a:rPr lang="en-US" dirty="0"/>
              <a:t>, they discovered electrical damage to fluoroscopy and </a:t>
            </a:r>
            <a:r>
              <a:rPr lang="en-US" dirty="0" smtClean="0"/>
              <a:t>CAT scan </a:t>
            </a:r>
            <a:r>
              <a:rPr lang="en-US" dirty="0"/>
              <a:t>machines. The machines were down for three days during </a:t>
            </a:r>
            <a:r>
              <a:rPr lang="en-US" dirty="0" smtClean="0"/>
              <a:t>repairs, forcing </a:t>
            </a:r>
            <a:r>
              <a:rPr lang="en-US" dirty="0"/>
              <a:t>the hospital to cancel diagnostic tests for patients.</a:t>
            </a:r>
          </a:p>
          <a:p>
            <a:r>
              <a:rPr lang="en-US" dirty="0"/>
              <a:t>Repair Cost $38,864</a:t>
            </a:r>
          </a:p>
          <a:p>
            <a:r>
              <a:rPr lang="en-US" dirty="0"/>
              <a:t>Business Interruption $4,225</a:t>
            </a:r>
          </a:p>
          <a:p>
            <a:r>
              <a:rPr lang="en-US" dirty="0"/>
              <a:t>Total Paid Loss $43,089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9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Optical equipment shorts out</a:t>
            </a:r>
          </a:p>
          <a:p>
            <a:pPr lvl="1"/>
            <a:r>
              <a:rPr lang="en-US" dirty="0"/>
              <a:t>An optician’s shop in a strip mall replaced an eyeglass-making </a:t>
            </a:r>
            <a:r>
              <a:rPr lang="en-US" dirty="0" smtClean="0"/>
              <a:t>machine when </a:t>
            </a:r>
            <a:r>
              <a:rPr lang="en-US" dirty="0"/>
              <a:t>a power surge damaged electronic components.</a:t>
            </a:r>
          </a:p>
          <a:p>
            <a:r>
              <a:rPr lang="en-US" dirty="0"/>
              <a:t>Total Paid Loss $11,400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8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property insurance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Car Wash Electronics</a:t>
            </a:r>
          </a:p>
          <a:p>
            <a:pPr lvl="1"/>
            <a:r>
              <a:rPr lang="en-US" dirty="0"/>
              <a:t>A power surge damaged electronic and electrical equipment in a </a:t>
            </a:r>
            <a:r>
              <a:rPr lang="en-US" dirty="0" smtClean="0"/>
              <a:t>service station </a:t>
            </a:r>
            <a:r>
              <a:rPr lang="en-US" dirty="0"/>
              <a:t>store and car wash, including fuel pump readers, </a:t>
            </a:r>
            <a:r>
              <a:rPr lang="en-US" dirty="0" smtClean="0"/>
              <a:t>security cameras</a:t>
            </a:r>
            <a:r>
              <a:rPr lang="en-US" dirty="0"/>
              <a:t>, an air compressor motor, automatic doors and various </a:t>
            </a:r>
            <a:r>
              <a:rPr lang="en-US" dirty="0" smtClean="0"/>
              <a:t>washing equipment</a:t>
            </a:r>
            <a:r>
              <a:rPr lang="en-US" dirty="0"/>
              <a:t>. The car wash closed for six weeks.</a:t>
            </a:r>
          </a:p>
          <a:p>
            <a:r>
              <a:rPr lang="en-US" dirty="0"/>
              <a:t>Repair Cost $46,460</a:t>
            </a:r>
          </a:p>
          <a:p>
            <a:r>
              <a:rPr lang="en-US" dirty="0"/>
              <a:t>Business Income $8,415</a:t>
            </a:r>
          </a:p>
          <a:p>
            <a:r>
              <a:rPr lang="en-US" dirty="0"/>
              <a:t>Total Paid Loss $54,875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23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liability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easiest way to understand how General Liability Insurance </a:t>
            </a:r>
            <a:r>
              <a:rPr lang="en-US" dirty="0" smtClean="0"/>
              <a:t>protects small </a:t>
            </a:r>
            <a:r>
              <a:rPr lang="en-US" dirty="0"/>
              <a:t>businesses is to look at a bunch of examples of </a:t>
            </a:r>
            <a:r>
              <a:rPr lang="en-US" dirty="0" smtClean="0"/>
              <a:t>this insurance </a:t>
            </a:r>
            <a:r>
              <a:rPr lang="en-US" dirty="0"/>
              <a:t>policy in action. We’ll do that in one second. First, </a:t>
            </a:r>
            <a:r>
              <a:rPr lang="en-US" dirty="0" smtClean="0"/>
              <a:t>let’s review </a:t>
            </a:r>
            <a:r>
              <a:rPr lang="en-US" dirty="0"/>
              <a:t>the basic facts about what this policy covers:</a:t>
            </a:r>
          </a:p>
          <a:p>
            <a:pPr lvl="1"/>
            <a:r>
              <a:rPr lang="en-US" dirty="0" smtClean="0"/>
              <a:t>General </a:t>
            </a:r>
            <a:r>
              <a:rPr lang="en-US" dirty="0"/>
              <a:t>Liability Insurance pays for lawsuits when </a:t>
            </a:r>
            <a:r>
              <a:rPr lang="en-US" dirty="0" smtClean="0"/>
              <a:t>you’re sued </a:t>
            </a:r>
            <a:r>
              <a:rPr lang="en-US" dirty="0"/>
              <a:t>by third parties, which is the legal term for </a:t>
            </a:r>
            <a:r>
              <a:rPr lang="en-US" dirty="0" smtClean="0"/>
              <a:t>people not </a:t>
            </a:r>
            <a:r>
              <a:rPr lang="en-US" dirty="0"/>
              <a:t>employed by your company.</a:t>
            </a:r>
          </a:p>
          <a:p>
            <a:pPr lvl="1"/>
            <a:r>
              <a:rPr lang="en-US" dirty="0" smtClean="0"/>
              <a:t>GL </a:t>
            </a:r>
            <a:r>
              <a:rPr lang="en-US" dirty="0"/>
              <a:t>coverage pays for lawyer’s fees, court expenses, </a:t>
            </a:r>
            <a:r>
              <a:rPr lang="en-US" dirty="0" smtClean="0"/>
              <a:t>and damages </a:t>
            </a:r>
            <a:r>
              <a:rPr lang="en-US" dirty="0"/>
              <a:t>owed to the party who sued you.</a:t>
            </a:r>
          </a:p>
          <a:p>
            <a:pPr lvl="1"/>
            <a:r>
              <a:rPr lang="en-US" dirty="0" smtClean="0"/>
              <a:t>Covered </a:t>
            </a:r>
            <a:r>
              <a:rPr lang="en-US" dirty="0"/>
              <a:t>lawsuits include claims about property damage</a:t>
            </a:r>
            <a:r>
              <a:rPr lang="en-US" dirty="0" smtClean="0"/>
              <a:t>, bodily </a:t>
            </a:r>
            <a:r>
              <a:rPr lang="en-US" dirty="0"/>
              <a:t>injuries, advertising injuries, reputation damages</a:t>
            </a:r>
            <a:r>
              <a:rPr lang="en-US" dirty="0" smtClean="0"/>
              <a:t>, copyright </a:t>
            </a:r>
            <a:r>
              <a:rPr lang="en-US" dirty="0"/>
              <a:t>infringement, slip-and-fall accidents, and </a:t>
            </a:r>
            <a:r>
              <a:rPr lang="en-US" dirty="0" smtClean="0"/>
              <a:t>other common </a:t>
            </a:r>
            <a:r>
              <a:rPr lang="en-US" dirty="0"/>
              <a:t>lawsuits.</a:t>
            </a:r>
          </a:p>
          <a:p>
            <a:pPr lvl="1"/>
            <a:r>
              <a:rPr lang="en-US" dirty="0" smtClean="0"/>
              <a:t>Employee </a:t>
            </a:r>
            <a:r>
              <a:rPr lang="en-US" dirty="0"/>
              <a:t>injuries are not covered by GL, but are covered </a:t>
            </a:r>
            <a:r>
              <a:rPr lang="en-US" dirty="0" smtClean="0"/>
              <a:t>by Workers</a:t>
            </a:r>
            <a:r>
              <a:rPr lang="en-US" dirty="0"/>
              <a:t>’ Compensation Insurance.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policies also cover immediate medical </a:t>
            </a:r>
            <a:r>
              <a:rPr lang="en-US" dirty="0" smtClean="0"/>
              <a:t>costs—ambulances</a:t>
            </a:r>
            <a:r>
              <a:rPr lang="en-US" dirty="0"/>
              <a:t>, emergency room fees, etc., for </a:t>
            </a:r>
            <a:r>
              <a:rPr lang="en-US" dirty="0" smtClean="0"/>
              <a:t>people injured </a:t>
            </a:r>
            <a:r>
              <a:rPr lang="en-US" dirty="0"/>
              <a:t>on your property.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6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schemas.microsoft.com/office/2006/documentManagement/types"/>
    <ds:schemaRef ds:uri="7f18ec10-a743-4c21-91d9-69d297feae23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e5fba22-8df0-4e59-b0bb-9a52d739590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6406</TotalTime>
  <Words>929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Risk Management and Insurance</vt:lpstr>
      <vt:lpstr>Final Project Notes</vt:lpstr>
      <vt:lpstr>Commercial property insurance examples:</vt:lpstr>
      <vt:lpstr>Commercial property insurance examples:</vt:lpstr>
      <vt:lpstr>Commercial property insurance examples:</vt:lpstr>
      <vt:lpstr>Commercial property insurance examples:</vt:lpstr>
      <vt:lpstr>Commercial property insurance examples:</vt:lpstr>
      <vt:lpstr>Commercial property insurance examples:</vt:lpstr>
      <vt:lpstr>Commercial liability insurance</vt:lpstr>
      <vt:lpstr>Commercial liability insurance examples</vt:lpstr>
      <vt:lpstr>Commercial liability insurance examples</vt:lpstr>
      <vt:lpstr>Commercial liability insurance examples</vt:lpstr>
      <vt:lpstr>PowerPoint Presentation</vt:lpstr>
      <vt:lpstr>PowerPoint Presentation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85</cp:revision>
  <dcterms:created xsi:type="dcterms:W3CDTF">2024-08-26T13:44:35Z</dcterms:created>
  <dcterms:modified xsi:type="dcterms:W3CDTF">2024-11-21T14:54:45Z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