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7" r:id="rId5"/>
    <p:sldId id="354" r:id="rId6"/>
    <p:sldId id="258" r:id="rId7"/>
    <p:sldId id="259" r:id="rId8"/>
    <p:sldId id="261" r:id="rId9"/>
    <p:sldId id="353" r:id="rId10"/>
    <p:sldId id="262" r:id="rId11"/>
    <p:sldId id="265" r:id="rId12"/>
    <p:sldId id="355" r:id="rId13"/>
    <p:sldId id="274" r:id="rId14"/>
    <p:sldId id="279" r:id="rId15"/>
    <p:sldId id="358" r:id="rId16"/>
    <p:sldId id="282" r:id="rId17"/>
    <p:sldId id="283" r:id="rId18"/>
    <p:sldId id="356" r:id="rId19"/>
    <p:sldId id="357" r:id="rId20"/>
    <p:sldId id="314" r:id="rId21"/>
    <p:sldId id="35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6" autoAdjust="0"/>
    <p:restoredTop sz="96256" autoAdjust="0"/>
  </p:normalViewPr>
  <p:slideViewPr>
    <p:cSldViewPr snapToGrid="0">
      <p:cViewPr varScale="1">
        <p:scale>
          <a:sx n="104" d="100"/>
          <a:sy n="104" d="100"/>
        </p:scale>
        <p:origin x="144" y="162"/>
      </p:cViewPr>
      <p:guideLst/>
    </p:cSldViewPr>
  </p:slideViewPr>
  <p:outlineViewPr>
    <p:cViewPr>
      <p:scale>
        <a:sx n="33" d="100"/>
        <a:sy n="33" d="100"/>
      </p:scale>
      <p:origin x="0" y="-28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871C70-1320-4121-8DA7-ACD564D30828}"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C60A1-82DB-48B1-B119-2ED43FC0DD65}" type="slidenum">
              <a:rPr lang="en-US" smtClean="0"/>
              <a:t>‹#›</a:t>
            </a:fld>
            <a:endParaRPr lang="en-US"/>
          </a:p>
        </p:txBody>
      </p:sp>
    </p:spTree>
    <p:extLst>
      <p:ext uri="{BB962C8B-B14F-4D97-AF65-F5344CB8AC3E}">
        <p14:creationId xmlns:p14="http://schemas.microsoft.com/office/powerpoint/2010/main" val="1241969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https://www.youtube.com/watch?v=IzjWk1DD6gE</a:t>
            </a:r>
          </a:p>
          <a:p>
            <a:r>
              <a:rPr lang="en-US" dirty="0" smtClean="0"/>
              <a:t>https://www.youtube.com/watch?v=l4zfEkKs2ZM</a:t>
            </a:r>
          </a:p>
          <a:p>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3</a:t>
            </a:fld>
            <a:endParaRPr lang="en-US"/>
          </a:p>
        </p:txBody>
      </p:sp>
    </p:spTree>
    <p:extLst>
      <p:ext uri="{BB962C8B-B14F-4D97-AF65-F5344CB8AC3E}">
        <p14:creationId xmlns:p14="http://schemas.microsoft.com/office/powerpoint/2010/main" val="1238892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https://en.wikipedia.org/wiki/File:Total_mfctrg_jobs_change_54-02.png</a:t>
            </a:r>
            <a:endParaRPr lang="en-US" dirty="0"/>
          </a:p>
        </p:txBody>
      </p:sp>
      <p:sp>
        <p:nvSpPr>
          <p:cNvPr id="4" name="Slide Number Placeholder 3"/>
          <p:cNvSpPr>
            <a:spLocks noGrp="1"/>
          </p:cNvSpPr>
          <p:nvPr>
            <p:ph type="sldNum" sz="quarter" idx="10"/>
          </p:nvPr>
        </p:nvSpPr>
        <p:spPr/>
        <p:txBody>
          <a:bodyPr/>
          <a:lstStyle/>
          <a:p>
            <a:fld id="{679C60A1-82DB-48B1-B119-2ED43FC0DD65}" type="slidenum">
              <a:rPr lang="en-US" smtClean="0"/>
              <a:t>12</a:t>
            </a:fld>
            <a:endParaRPr lang="en-US"/>
          </a:p>
        </p:txBody>
      </p:sp>
    </p:spTree>
    <p:extLst>
      <p:ext uri="{BB962C8B-B14F-4D97-AF65-F5344CB8AC3E}">
        <p14:creationId xmlns:p14="http://schemas.microsoft.com/office/powerpoint/2010/main" val="4288627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29BB39-2456-4FBF-92B2-030E21FB84B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744477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29BB39-2456-4FBF-92B2-030E21FB84B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703361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29BB39-2456-4FBF-92B2-030E21FB84B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237671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29BB39-2456-4FBF-92B2-030E21FB84B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219171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29BB39-2456-4FBF-92B2-030E21FB84B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635121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29BB39-2456-4FBF-92B2-030E21FB84B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49873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29BB39-2456-4FBF-92B2-030E21FB84B1}"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39046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29BB39-2456-4FBF-92B2-030E21FB84B1}"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99249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29BB39-2456-4FBF-92B2-030E21FB84B1}"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709997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29BB39-2456-4FBF-92B2-030E21FB84B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54212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29BB39-2456-4FBF-92B2-030E21FB84B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534137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9BB39-2456-4FBF-92B2-030E21FB84B1}"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308AC-8A1E-46A4-B82E-A7C5D1D335C4}" type="slidenum">
              <a:rPr lang="en-US" smtClean="0"/>
              <a:t>‹#›</a:t>
            </a:fld>
            <a:endParaRPr lang="en-US"/>
          </a:p>
        </p:txBody>
      </p:sp>
    </p:spTree>
    <p:extLst>
      <p:ext uri="{BB962C8B-B14F-4D97-AF65-F5344CB8AC3E}">
        <p14:creationId xmlns:p14="http://schemas.microsoft.com/office/powerpoint/2010/main" val="2984934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HealthCare Management</a:t>
            </a:r>
            <a:endParaRPr lang="en-US" dirty="0"/>
          </a:p>
        </p:txBody>
      </p:sp>
      <p:sp>
        <p:nvSpPr>
          <p:cNvPr id="3" name="Subtitle 2"/>
          <p:cNvSpPr>
            <a:spLocks noGrp="1"/>
          </p:cNvSpPr>
          <p:nvPr>
            <p:ph type="subTitle" idx="1"/>
          </p:nvPr>
        </p:nvSpPr>
        <p:spPr/>
        <p:txBody>
          <a:bodyPr/>
          <a:lstStyle/>
          <a:p>
            <a:r>
              <a:rPr lang="en-US" dirty="0" smtClean="0"/>
              <a:t>Shane </a:t>
            </a:r>
            <a:r>
              <a:rPr lang="en-US" dirty="0" smtClean="0"/>
              <a:t>Murphy</a:t>
            </a:r>
          </a:p>
        </p:txBody>
      </p:sp>
    </p:spTree>
    <p:extLst>
      <p:ext uri="{BB962C8B-B14F-4D97-AF65-F5344CB8AC3E}">
        <p14:creationId xmlns:p14="http://schemas.microsoft.com/office/powerpoint/2010/main" val="3370716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1942: Stabilization Act</a:t>
            </a:r>
          </a:p>
        </p:txBody>
      </p:sp>
      <p:sp>
        <p:nvSpPr>
          <p:cNvPr id="3" name="Content Placeholder 2"/>
          <p:cNvSpPr>
            <a:spLocks noGrp="1"/>
          </p:cNvSpPr>
          <p:nvPr>
            <p:ph idx="1"/>
          </p:nvPr>
        </p:nvSpPr>
        <p:spPr/>
        <p:txBody>
          <a:bodyPr>
            <a:normAutofit/>
          </a:bodyPr>
          <a:lstStyle/>
          <a:p>
            <a:r>
              <a:rPr lang="en-US" dirty="0"/>
              <a:t>During WWII, increased government spending was leading to inflation</a:t>
            </a:r>
          </a:p>
          <a:p>
            <a:r>
              <a:rPr lang="en-US" dirty="0"/>
              <a:t>Increased demand for war-time goods and increased demand for workers due to increased military spending led to labor shortages</a:t>
            </a:r>
          </a:p>
          <a:p>
            <a:r>
              <a:rPr lang="en-US" dirty="0"/>
              <a:t>Bill meant to combat inflation and labor shortages</a:t>
            </a:r>
          </a:p>
          <a:p>
            <a:r>
              <a:rPr lang="en-US" dirty="0"/>
              <a:t>Limit employer’s ability to raise wages</a:t>
            </a:r>
          </a:p>
          <a:p>
            <a:pPr lvl="1"/>
            <a:r>
              <a:rPr lang="en-US" dirty="0"/>
              <a:t>Employer response was to increase benefits</a:t>
            </a:r>
          </a:p>
          <a:p>
            <a:pPr lvl="1"/>
            <a:r>
              <a:rPr lang="en-US" dirty="0"/>
              <a:t>Health benefits became part of employment </a:t>
            </a:r>
            <a:r>
              <a:rPr lang="en-US" dirty="0" smtClean="0"/>
              <a:t>packages</a:t>
            </a:r>
          </a:p>
          <a:p>
            <a:r>
              <a:rPr lang="en-US" dirty="0"/>
              <a:t>1943 US: Wagner-Murray-Dingell Bill</a:t>
            </a:r>
          </a:p>
          <a:p>
            <a:pPr lvl="1"/>
            <a:r>
              <a:rPr lang="en-US" dirty="0"/>
              <a:t>Failed law for national medical and hospitalization coverage</a:t>
            </a:r>
          </a:p>
          <a:p>
            <a:endParaRPr lang="en-US" dirty="0"/>
          </a:p>
        </p:txBody>
      </p:sp>
    </p:spTree>
    <p:extLst>
      <p:ext uri="{BB962C8B-B14F-4D97-AF65-F5344CB8AC3E}">
        <p14:creationId xmlns:p14="http://schemas.microsoft.com/office/powerpoint/2010/main" val="1309358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WWII and the 1950s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During </a:t>
            </a:r>
            <a:r>
              <a:rPr lang="en-US" dirty="0"/>
              <a:t>World War </a:t>
            </a:r>
            <a:r>
              <a:rPr lang="en-US" dirty="0" smtClean="0"/>
              <a:t>II </a:t>
            </a:r>
            <a:r>
              <a:rPr lang="en-US" dirty="0"/>
              <a:t>wage and price controls prevented employers from using higher salaries to attract </a:t>
            </a:r>
            <a:r>
              <a:rPr lang="en-US" dirty="0" smtClean="0"/>
              <a:t>workers.</a:t>
            </a:r>
          </a:p>
          <a:p>
            <a:r>
              <a:rPr lang="en-US" dirty="0" smtClean="0"/>
              <a:t>They </a:t>
            </a:r>
            <a:r>
              <a:rPr lang="en-US" dirty="0"/>
              <a:t>were, however, allowed to offer fringe benefits like health insurance for up to 5 percent of a worker's </a:t>
            </a:r>
            <a:r>
              <a:rPr lang="en-US" dirty="0" smtClean="0"/>
              <a:t>wages.</a:t>
            </a:r>
          </a:p>
          <a:p>
            <a:r>
              <a:rPr lang="en-US" dirty="0" smtClean="0"/>
              <a:t>In </a:t>
            </a:r>
            <a:r>
              <a:rPr lang="en-US" dirty="0"/>
              <a:t>addition, the National Labor Relations Board ruled that health insurance benefits were a legitimate subject of labor-management </a:t>
            </a:r>
            <a:r>
              <a:rPr lang="en-US" dirty="0" smtClean="0"/>
              <a:t>negotiations.</a:t>
            </a:r>
          </a:p>
          <a:p>
            <a:r>
              <a:rPr lang="en-US" dirty="0" smtClean="0"/>
              <a:t>Lastly</a:t>
            </a:r>
            <a:r>
              <a:rPr lang="en-US" dirty="0"/>
              <a:t>, the </a:t>
            </a:r>
            <a:r>
              <a:rPr lang="en-US" dirty="0" smtClean="0"/>
              <a:t>IRS and the </a:t>
            </a:r>
            <a:r>
              <a:rPr lang="en-US" dirty="0"/>
              <a:t>National War Labor </a:t>
            </a:r>
            <a:r>
              <a:rPr lang="en-US" dirty="0" smtClean="0"/>
              <a:t>Board </a:t>
            </a:r>
            <a:r>
              <a:rPr lang="en-US" dirty="0"/>
              <a:t>determined that employers could deduct the cost of employee health benefits from taxable business income, and employees did not have to include the value of those benefits in calculating their taxable income.</a:t>
            </a:r>
            <a:endParaRPr lang="en-US" dirty="0" smtClean="0"/>
          </a:p>
          <a:p>
            <a:r>
              <a:rPr lang="en-US" dirty="0" smtClean="0"/>
              <a:t>As </a:t>
            </a:r>
            <a:r>
              <a:rPr lang="en-US" dirty="0"/>
              <a:t>a result the market for health insurance of all kinds increased dramatically during the 1940s, from a total enrollment of 20,662,000 in 1940 to 142,334,000 in 1950.</a:t>
            </a:r>
          </a:p>
        </p:txBody>
      </p:sp>
    </p:spTree>
    <p:extLst>
      <p:ext uri="{BB962C8B-B14F-4D97-AF65-F5344CB8AC3E}">
        <p14:creationId xmlns:p14="http://schemas.microsoft.com/office/powerpoint/2010/main" val="3404975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Deindustrialization</a:t>
            </a:r>
            <a:endParaRPr lang="en-US" dirty="0"/>
          </a:p>
        </p:txBody>
      </p:sp>
      <p:sp>
        <p:nvSpPr>
          <p:cNvPr id="3" name="Content Placeholder 2"/>
          <p:cNvSpPr>
            <a:spLocks noGrp="1"/>
          </p:cNvSpPr>
          <p:nvPr>
            <p:ph idx="1"/>
          </p:nvPr>
        </p:nvSpPr>
        <p:spPr>
          <a:xfrm>
            <a:off x="277091" y="1825625"/>
            <a:ext cx="4182629" cy="4916920"/>
          </a:xfrm>
        </p:spPr>
        <p:txBody>
          <a:bodyPr>
            <a:normAutofit fontScale="85000" lnSpcReduction="10000"/>
          </a:bodyPr>
          <a:lstStyle/>
          <a:p>
            <a:r>
              <a:rPr lang="en-US" dirty="0"/>
              <a:t>Change in total number of manufacturing jobs in metropolitan areas, 1954/1958-2002</a:t>
            </a:r>
            <a:r>
              <a:rPr lang="en-US" dirty="0" smtClean="0"/>
              <a:t>. The </a:t>
            </a:r>
            <a:r>
              <a:rPr lang="en-US" dirty="0"/>
              <a:t>national average over this period was —8.65</a:t>
            </a:r>
            <a:r>
              <a:rPr lang="en-US" dirty="0" smtClean="0"/>
              <a:t>%.</a:t>
            </a:r>
          </a:p>
          <a:p>
            <a:r>
              <a:rPr lang="en-US" dirty="0" smtClean="0"/>
              <a:t>KEY</a:t>
            </a:r>
            <a:r>
              <a:rPr lang="en-US" dirty="0"/>
              <a:t>: </a:t>
            </a:r>
            <a:endParaRPr lang="en-US" dirty="0" smtClean="0"/>
          </a:p>
          <a:p>
            <a:pPr lvl="1"/>
            <a:r>
              <a:rPr lang="en-US" dirty="0" smtClean="0"/>
              <a:t>Green=greater </a:t>
            </a:r>
            <a:r>
              <a:rPr lang="en-US" dirty="0"/>
              <a:t>than 60% growth in manufacturing </a:t>
            </a:r>
            <a:r>
              <a:rPr lang="en-US" dirty="0" smtClean="0"/>
              <a:t>jobs </a:t>
            </a:r>
          </a:p>
          <a:p>
            <a:pPr lvl="1"/>
            <a:r>
              <a:rPr lang="en-US" dirty="0" smtClean="0"/>
              <a:t>Light </a:t>
            </a:r>
            <a:r>
              <a:rPr lang="en-US" dirty="0"/>
              <a:t>green=54.4% growth to 7.5% decrease </a:t>
            </a:r>
            <a:endParaRPr lang="en-US" dirty="0" smtClean="0"/>
          </a:p>
          <a:p>
            <a:pPr lvl="1"/>
            <a:r>
              <a:rPr lang="en-US" dirty="0" smtClean="0"/>
              <a:t>Yellow=8.7</a:t>
            </a:r>
            <a:r>
              <a:rPr lang="en-US" dirty="0"/>
              <a:t>% to 29.1% decrease </a:t>
            </a:r>
            <a:endParaRPr lang="en-US" dirty="0" smtClean="0"/>
          </a:p>
          <a:p>
            <a:pPr lvl="1"/>
            <a:r>
              <a:rPr lang="en-US" dirty="0" smtClean="0"/>
              <a:t>Pink=31.2</a:t>
            </a:r>
            <a:r>
              <a:rPr lang="en-US" dirty="0"/>
              <a:t>% to 43.2% decrease </a:t>
            </a:r>
            <a:endParaRPr lang="en-US" dirty="0" smtClean="0"/>
          </a:p>
          <a:p>
            <a:pPr lvl="1"/>
            <a:r>
              <a:rPr lang="en-US" dirty="0" smtClean="0"/>
              <a:t>Red=43.6</a:t>
            </a:r>
            <a:r>
              <a:rPr lang="en-US" dirty="0"/>
              <a:t>% to 56.2% decrease </a:t>
            </a:r>
            <a:endParaRPr lang="en-US" dirty="0" smtClean="0"/>
          </a:p>
          <a:p>
            <a:pPr lvl="1"/>
            <a:r>
              <a:rPr lang="en-US" dirty="0" smtClean="0"/>
              <a:t>Maroon=58</a:t>
            </a:r>
            <a:r>
              <a:rPr lang="en-US" dirty="0"/>
              <a:t>% to 88.6% decrease</a:t>
            </a:r>
          </a:p>
          <a:p>
            <a:endParaRPr lang="en-US" dirty="0"/>
          </a:p>
        </p:txBody>
      </p:sp>
      <p:pic>
        <p:nvPicPr>
          <p:cNvPr id="4098" name="Picture 2" descr="File:Total mfctrg jobs change 54-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720" y="1358106"/>
            <a:ext cx="7620000" cy="528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307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LBJ and the Great Society</a:t>
            </a:r>
            <a:endParaRPr lang="en-US" dirty="0"/>
          </a:p>
        </p:txBody>
      </p:sp>
      <p:sp>
        <p:nvSpPr>
          <p:cNvPr id="3" name="Content Placeholder 2"/>
          <p:cNvSpPr>
            <a:spLocks noGrp="1"/>
          </p:cNvSpPr>
          <p:nvPr>
            <p:ph idx="1"/>
          </p:nvPr>
        </p:nvSpPr>
        <p:spPr>
          <a:xfrm>
            <a:off x="838200" y="1825625"/>
            <a:ext cx="10515600" cy="4639830"/>
          </a:xfrm>
        </p:spPr>
        <p:txBody>
          <a:bodyPr>
            <a:normAutofit fontScale="70000" lnSpcReduction="20000"/>
          </a:bodyPr>
          <a:lstStyle/>
          <a:p>
            <a:r>
              <a:rPr lang="en-US" dirty="0" smtClean="0"/>
              <a:t>Civil Rights</a:t>
            </a:r>
          </a:p>
          <a:p>
            <a:pPr lvl="1"/>
            <a:r>
              <a:rPr lang="en-US" dirty="0"/>
              <a:t>Civil Rights Act of 1964 </a:t>
            </a:r>
            <a:r>
              <a:rPr lang="en-US" dirty="0" smtClean="0"/>
              <a:t>outlawed </a:t>
            </a:r>
            <a:r>
              <a:rPr lang="en-US" dirty="0"/>
              <a:t>discrimination based on race, color, religion, sex, or national </a:t>
            </a:r>
            <a:r>
              <a:rPr lang="en-US" dirty="0" smtClean="0"/>
              <a:t>origin</a:t>
            </a:r>
          </a:p>
          <a:p>
            <a:pPr lvl="1"/>
            <a:r>
              <a:rPr lang="en-US" dirty="0"/>
              <a:t>Voting Rights Act of </a:t>
            </a:r>
            <a:r>
              <a:rPr lang="en-US" dirty="0" smtClean="0"/>
              <a:t>1965</a:t>
            </a:r>
          </a:p>
          <a:p>
            <a:pPr lvl="2"/>
            <a:r>
              <a:rPr lang="en-US" dirty="0" smtClean="0"/>
              <a:t>Section 5 largely struck </a:t>
            </a:r>
            <a:r>
              <a:rPr lang="en-US" dirty="0"/>
              <a:t>down by Shelby County v. Holder (2013)</a:t>
            </a:r>
          </a:p>
          <a:p>
            <a:r>
              <a:rPr lang="en-US" dirty="0" smtClean="0"/>
              <a:t>War on Poverty</a:t>
            </a:r>
          </a:p>
          <a:p>
            <a:pPr lvl="1"/>
            <a:r>
              <a:rPr lang="en-US" dirty="0" smtClean="0"/>
              <a:t>1964 creation of the Office of Economic Opportunity</a:t>
            </a:r>
          </a:p>
          <a:p>
            <a:pPr lvl="1"/>
            <a:r>
              <a:rPr lang="en-US" dirty="0" smtClean="0"/>
              <a:t>Job corps and work training programs</a:t>
            </a:r>
          </a:p>
          <a:p>
            <a:r>
              <a:rPr lang="en-US" dirty="0" smtClean="0"/>
              <a:t>Head Start</a:t>
            </a:r>
          </a:p>
          <a:p>
            <a:pPr lvl="1"/>
            <a:r>
              <a:rPr lang="en-US" dirty="0" smtClean="0"/>
              <a:t>1965 Elementary and Secondary Education Act</a:t>
            </a:r>
          </a:p>
          <a:p>
            <a:r>
              <a:rPr lang="en-US" dirty="0"/>
              <a:t>Housing and Urban Development Act of </a:t>
            </a:r>
            <a:r>
              <a:rPr lang="en-US" dirty="0" smtClean="0"/>
              <a:t>1965</a:t>
            </a:r>
          </a:p>
          <a:p>
            <a:r>
              <a:rPr lang="en-US" dirty="0"/>
              <a:t>National Endowment for the Humanities and the National Endowment for the </a:t>
            </a:r>
            <a:r>
              <a:rPr lang="en-US" dirty="0" smtClean="0"/>
              <a:t>Arts</a:t>
            </a:r>
          </a:p>
          <a:p>
            <a:pPr lvl="1"/>
            <a:r>
              <a:rPr lang="en-US" dirty="0"/>
              <a:t>1965 National Foundation on the Arts and Humanities </a:t>
            </a:r>
            <a:r>
              <a:rPr lang="en-US" dirty="0" smtClean="0"/>
              <a:t>Act</a:t>
            </a:r>
          </a:p>
          <a:p>
            <a:r>
              <a:rPr lang="en-US" dirty="0" smtClean="0"/>
              <a:t>Environmental legislation</a:t>
            </a:r>
          </a:p>
          <a:p>
            <a:r>
              <a:rPr lang="en-US" dirty="0" smtClean="0"/>
              <a:t>Pro-immigration legislation</a:t>
            </a:r>
            <a:endParaRPr lang="en-US" dirty="0"/>
          </a:p>
          <a:p>
            <a:r>
              <a:rPr lang="en-US" dirty="0" smtClean="0"/>
              <a:t>https</a:t>
            </a:r>
            <a:r>
              <a:rPr lang="en-US" dirty="0"/>
              <a:t>://youtu.be/nXVAOcs5oVA?t=24</a:t>
            </a:r>
          </a:p>
        </p:txBody>
      </p:sp>
    </p:spTree>
    <p:extLst>
      <p:ext uri="{BB962C8B-B14F-4D97-AF65-F5344CB8AC3E}">
        <p14:creationId xmlns:p14="http://schemas.microsoft.com/office/powerpoint/2010/main" val="3634395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1965: Social Security Amendments of 1965 (Medicare and Medicaid)</a:t>
            </a:r>
          </a:p>
        </p:txBody>
      </p:sp>
      <p:sp>
        <p:nvSpPr>
          <p:cNvPr id="3" name="Content Placeholder 2"/>
          <p:cNvSpPr>
            <a:spLocks noGrp="1"/>
          </p:cNvSpPr>
          <p:nvPr>
            <p:ph idx="1"/>
          </p:nvPr>
        </p:nvSpPr>
        <p:spPr/>
        <p:txBody>
          <a:bodyPr>
            <a:normAutofit/>
          </a:bodyPr>
          <a:lstStyle/>
          <a:p>
            <a:r>
              <a:rPr lang="en-US" dirty="0"/>
              <a:t>Major issue in 1962 Kennedy Campaign (Kennedy was assassinated in 1963)</a:t>
            </a:r>
          </a:p>
          <a:p>
            <a:r>
              <a:rPr lang="en-US" dirty="0"/>
              <a:t>Johnson strongly supported legislation</a:t>
            </a:r>
          </a:p>
          <a:p>
            <a:r>
              <a:rPr lang="en-US" dirty="0"/>
              <a:t>Initial proposal failed in 1964</a:t>
            </a:r>
          </a:p>
          <a:p>
            <a:r>
              <a:rPr lang="en-US" dirty="0"/>
              <a:t>Supported by the AFL-CIO, both parties</a:t>
            </a:r>
          </a:p>
        </p:txBody>
      </p:sp>
    </p:spTree>
    <p:extLst>
      <p:ext uri="{BB962C8B-B14F-4D97-AF65-F5344CB8AC3E}">
        <p14:creationId xmlns:p14="http://schemas.microsoft.com/office/powerpoint/2010/main" val="3781512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1965 on </a:t>
            </a:r>
            <a:r>
              <a:rPr lang="en-US" dirty="0" err="1" smtClean="0"/>
              <a:t>uninsurance</a:t>
            </a:r>
            <a:r>
              <a:rPr lang="en-US" dirty="0" smtClean="0"/>
              <a:t> and </a:t>
            </a:r>
            <a:r>
              <a:rPr lang="en-US" dirty="0" err="1" smtClean="0"/>
              <a:t>oop</a:t>
            </a:r>
            <a:endParaRPr lang="en-US" dirty="0"/>
          </a:p>
        </p:txBody>
      </p:sp>
      <p:sp>
        <p:nvSpPr>
          <p:cNvPr id="3" name="Content Placeholder 2"/>
          <p:cNvSpPr>
            <a:spLocks noGrp="1"/>
          </p:cNvSpPr>
          <p:nvPr>
            <p:ph idx="1"/>
          </p:nvPr>
        </p:nvSpPr>
        <p:spPr/>
        <p:txBody>
          <a:bodyPr/>
          <a:lstStyle/>
          <a:p>
            <a:endParaRPr lang="en-US"/>
          </a:p>
        </p:txBody>
      </p:sp>
      <p:pic>
        <p:nvPicPr>
          <p:cNvPr id="3074" name="Picture 2" descr="The Political Design of Health Systems (Chapter 1) - The Political Economy  of Health and Health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94" y="2170546"/>
            <a:ext cx="6023041" cy="43734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ubstackcdn.com/image/fetch/w_1456,c_limit,f_auto,q_auto:good,fl_progressive:steep/https%3A%2F%2Fbucketeer-e05bbc84-baa3-437e-9518-adb32be77984.s3.amazonaws.com%2Fpublic%2Fimages%2F040b3532-bdd1-4666-878d-4849db1183e2_1600x99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4425" y="2495370"/>
            <a:ext cx="5997575" cy="3723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041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1965 on health expenditure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118757" y="1447045"/>
            <a:ext cx="7954485" cy="5410955"/>
          </a:xfrm>
          <a:prstGeom prst="rect">
            <a:avLst/>
          </a:prstGeom>
        </p:spPr>
      </p:pic>
    </p:spTree>
    <p:extLst>
      <p:ext uri="{BB962C8B-B14F-4D97-AF65-F5344CB8AC3E}">
        <p14:creationId xmlns:p14="http://schemas.microsoft.com/office/powerpoint/2010/main" val="1073200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a:t>Berkowitz, Edward. "Getting to the Affordable Care Act." </a:t>
            </a:r>
            <a:r>
              <a:rPr lang="en-US" i="1" dirty="0"/>
              <a:t>Journal of Policy History</a:t>
            </a:r>
            <a:r>
              <a:rPr lang="en-US" dirty="0"/>
              <a:t> 29, no. 4 (2017): 519-542</a:t>
            </a:r>
            <a:r>
              <a:rPr lang="en-US" dirty="0" smtClean="0"/>
              <a:t>.</a:t>
            </a:r>
          </a:p>
          <a:p>
            <a:r>
              <a:rPr lang="en-US" dirty="0" err="1"/>
              <a:t>Halpin</a:t>
            </a:r>
            <a:r>
              <a:rPr lang="en-US" dirty="0"/>
              <a:t>, Helen A., and Peter </a:t>
            </a:r>
            <a:r>
              <a:rPr lang="en-US" dirty="0" err="1"/>
              <a:t>Harbage</a:t>
            </a:r>
            <a:r>
              <a:rPr lang="en-US" dirty="0"/>
              <a:t>. "The Origins And </a:t>
            </a:r>
            <a:r>
              <a:rPr lang="en-US" dirty="0" err="1"/>
              <a:t>DemiseOf</a:t>
            </a:r>
            <a:r>
              <a:rPr lang="en-US" dirty="0"/>
              <a:t> The Public Option." </a:t>
            </a:r>
            <a:r>
              <a:rPr lang="en-US" i="1" dirty="0"/>
              <a:t>Health Affairs</a:t>
            </a:r>
            <a:r>
              <a:rPr lang="en-US" dirty="0"/>
              <a:t>29, no. 6 (2010): 1117-1124.</a:t>
            </a:r>
            <a:endParaRPr lang="en-US" b="1" dirty="0"/>
          </a:p>
        </p:txBody>
      </p:sp>
    </p:spTree>
    <p:extLst>
      <p:ext uri="{BB962C8B-B14F-4D97-AF65-F5344CB8AC3E}">
        <p14:creationId xmlns:p14="http://schemas.microsoft.com/office/powerpoint/2010/main" val="149329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sp>
        <p:nvSpPr>
          <p:cNvPr id="3" name="Content Placeholder 2"/>
          <p:cNvSpPr>
            <a:spLocks noGrp="1"/>
          </p:cNvSpPr>
          <p:nvPr>
            <p:ph idx="1"/>
          </p:nvPr>
        </p:nvSpPr>
        <p:spPr/>
        <p:txBody>
          <a:bodyPr/>
          <a:lstStyle/>
          <a:p>
            <a:r>
              <a:rPr lang="en-US" dirty="0"/>
              <a:t>Grogan, Colleen M. "How the ACA addressed health equity and what repeal would mean." </a:t>
            </a:r>
            <a:r>
              <a:rPr lang="en-US" i="1" dirty="0"/>
              <a:t>Journal of Health Politics, Policy and Law</a:t>
            </a:r>
            <a:r>
              <a:rPr lang="en-US" dirty="0"/>
              <a:t> 42, no. 5 (2017): 985-993.</a:t>
            </a:r>
            <a:endParaRPr lang="en-US" dirty="0" smtClean="0"/>
          </a:p>
          <a:p>
            <a:r>
              <a:rPr lang="en-US" dirty="0" smtClean="0"/>
              <a:t>Levy</a:t>
            </a:r>
            <a:r>
              <a:rPr lang="en-US" dirty="0"/>
              <a:t>, Helen, Andrew Ying, and Nicholas Bagley. "What’s Left of the Affordable Care Act? A Progress Report." </a:t>
            </a:r>
            <a:r>
              <a:rPr lang="en-US" i="1" dirty="0"/>
              <a:t>RSF: The Russell Sage Foundation Journal of the Social Sciences</a:t>
            </a:r>
            <a:r>
              <a:rPr lang="en-US" dirty="0"/>
              <a:t> 6, no. 2 (2020): 42-66</a:t>
            </a:r>
            <a:r>
              <a:rPr lang="en-US" dirty="0" smtClean="0"/>
              <a:t>.</a:t>
            </a:r>
          </a:p>
          <a:p>
            <a:r>
              <a:rPr lang="en-US" dirty="0"/>
              <a:t>Rosenbaum, Sara, and Sara </a:t>
            </a:r>
            <a:r>
              <a:rPr lang="en-US" dirty="0" err="1"/>
              <a:t>Schmucker</a:t>
            </a:r>
            <a:r>
              <a:rPr lang="en-US" dirty="0"/>
              <a:t>. "Viewing Health Equity through a Legal Lens: Title VI of the 1964 Civil Rights Act." </a:t>
            </a:r>
            <a:r>
              <a:rPr lang="en-US" i="1" dirty="0"/>
              <a:t>Journal of Health Politics, Policy and Law</a:t>
            </a:r>
            <a:r>
              <a:rPr lang="en-US" dirty="0"/>
              <a:t> 42, no. 5 (2017): 771-788.</a:t>
            </a:r>
          </a:p>
        </p:txBody>
      </p:sp>
    </p:spTree>
    <p:extLst>
      <p:ext uri="{BB962C8B-B14F-4D97-AF65-F5344CB8AC3E}">
        <p14:creationId xmlns:p14="http://schemas.microsoft.com/office/powerpoint/2010/main" val="2400615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Patterns in the US</a:t>
            </a:r>
            <a:endParaRPr lang="en-US" dirty="0"/>
          </a:p>
        </p:txBody>
      </p:sp>
      <p:sp>
        <p:nvSpPr>
          <p:cNvPr id="3" name="Content Placeholder 2"/>
          <p:cNvSpPr>
            <a:spLocks noGrp="1"/>
          </p:cNvSpPr>
          <p:nvPr>
            <p:ph idx="1"/>
          </p:nvPr>
        </p:nvSpPr>
        <p:spPr>
          <a:xfrm>
            <a:off x="230910" y="1825625"/>
            <a:ext cx="4395066" cy="4852266"/>
          </a:xfrm>
        </p:spPr>
        <p:txBody>
          <a:bodyPr/>
          <a:lstStyle/>
          <a:p>
            <a:r>
              <a:rPr lang="en-US" dirty="0" smtClean="0"/>
              <a:t>Free soil and the 1860 election</a:t>
            </a:r>
          </a:p>
          <a:p>
            <a:r>
              <a:rPr lang="en-US" dirty="0" smtClean="0"/>
              <a:t>Industry before electricity</a:t>
            </a:r>
          </a:p>
          <a:p>
            <a:pPr lvl="1"/>
            <a:r>
              <a:rPr lang="en-US" dirty="0" smtClean="0"/>
              <a:t>Note about electrification</a:t>
            </a:r>
          </a:p>
          <a:p>
            <a:r>
              <a:rPr lang="en-US" dirty="0" smtClean="0"/>
              <a:t>Land, slavery, and rural economies</a:t>
            </a:r>
          </a:p>
          <a:p>
            <a:r>
              <a:rPr lang="en-US" dirty="0" smtClean="0"/>
              <a:t>Water and rail</a:t>
            </a:r>
          </a:p>
          <a:p>
            <a:endParaRPr lang="en-US" dirty="0" smtClean="0"/>
          </a:p>
        </p:txBody>
      </p:sp>
      <p:pic>
        <p:nvPicPr>
          <p:cNvPr id="1026" name="Picture 2" descr="hist111/industrial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5975" y="1825625"/>
            <a:ext cx="7000875"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936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Depression (1929-1939)</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Image result for great depression connecti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220" y="1690688"/>
            <a:ext cx="3821621" cy="4983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eat depression connectic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963" y="2072481"/>
            <a:ext cx="60960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700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1935 Social Security </a:t>
            </a:r>
            <a:r>
              <a:rPr lang="en-US" dirty="0" smtClean="0"/>
              <a:t>Act and the Welfare State in the US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Federal Old Age, Survivors, Disability and Hospital Insurance Program</a:t>
            </a:r>
          </a:p>
          <a:p>
            <a:pPr lvl="1"/>
            <a:r>
              <a:rPr lang="en-US" dirty="0" smtClean="0"/>
              <a:t>Originally entitled the Federal Old Age Benefits (I) program</a:t>
            </a:r>
          </a:p>
          <a:p>
            <a:pPr lvl="1"/>
            <a:r>
              <a:rPr lang="en-US" dirty="0" smtClean="0"/>
              <a:t>Program now also encompasses Medicare and is funded through FICA</a:t>
            </a:r>
          </a:p>
          <a:p>
            <a:r>
              <a:rPr lang="en-US" dirty="0" smtClean="0"/>
              <a:t>Federal-state unemployment compensation program</a:t>
            </a:r>
          </a:p>
          <a:p>
            <a:pPr lvl="1"/>
            <a:r>
              <a:rPr lang="en-US" dirty="0" smtClean="0"/>
              <a:t>FUTA (1954)</a:t>
            </a:r>
          </a:p>
          <a:p>
            <a:r>
              <a:rPr lang="en-US" dirty="0" smtClean="0"/>
              <a:t>9 other programs including aid to states for programs for the blind (X), needy dependent children (IV)</a:t>
            </a:r>
          </a:p>
          <a:p>
            <a:r>
              <a:rPr lang="en-US" dirty="0" smtClean="0"/>
              <a:t>Avoided using the word “insurance” to provide some protection from conservative SC justices – but programs were called social insurance after SC ruling in support in 1939</a:t>
            </a:r>
          </a:p>
          <a:p>
            <a:r>
              <a:rPr lang="en-US" dirty="0"/>
              <a:t>American Medical Association opposed early efforts for state or national health </a:t>
            </a:r>
            <a:r>
              <a:rPr lang="en-US" dirty="0" smtClean="0"/>
              <a:t>insurance</a:t>
            </a:r>
            <a:endParaRPr lang="en-US" dirty="0"/>
          </a:p>
          <a:p>
            <a:pPr lvl="1"/>
            <a:endParaRPr lang="en-US" dirty="0"/>
          </a:p>
        </p:txBody>
      </p:sp>
    </p:spTree>
    <p:extLst>
      <p:ext uri="{BB962C8B-B14F-4D97-AF65-F5344CB8AC3E}">
        <p14:creationId xmlns:p14="http://schemas.microsoft.com/office/powerpoint/2010/main" val="231456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Deal</a:t>
            </a:r>
            <a:endParaRPr lang="en-US" dirty="0"/>
          </a:p>
        </p:txBody>
      </p:sp>
      <p:sp>
        <p:nvSpPr>
          <p:cNvPr id="3" name="Content Placeholder 2"/>
          <p:cNvSpPr>
            <a:spLocks noGrp="1"/>
          </p:cNvSpPr>
          <p:nvPr>
            <p:ph idx="1"/>
          </p:nvPr>
        </p:nvSpPr>
        <p:spPr/>
        <p:txBody>
          <a:bodyPr>
            <a:normAutofit lnSpcReduction="10000"/>
          </a:bodyPr>
          <a:lstStyle/>
          <a:p>
            <a:r>
              <a:rPr lang="en-US" dirty="0" smtClean="0"/>
              <a:t>First New Deal included banking reform, the National Recovery Administration, and the Civil Works Administration</a:t>
            </a:r>
          </a:p>
          <a:p>
            <a:r>
              <a:rPr lang="en-US" dirty="0" smtClean="0"/>
              <a:t>Second New Deal </a:t>
            </a:r>
            <a:r>
              <a:rPr lang="en-US" dirty="0"/>
              <a:t>included labor union protections, </a:t>
            </a:r>
            <a:r>
              <a:rPr lang="en-US" dirty="0" smtClean="0"/>
              <a:t>establishment </a:t>
            </a:r>
            <a:r>
              <a:rPr lang="en-US" dirty="0"/>
              <a:t>of the Works Progress Administration, the creation of the US Housing Authority, the Fair Labor and Standards Act of 1938, and the Social Security Act</a:t>
            </a:r>
          </a:p>
          <a:p>
            <a:r>
              <a:rPr lang="en-US" dirty="0" smtClean="0"/>
              <a:t>FDR (a New York Democrat) vs </a:t>
            </a:r>
            <a:r>
              <a:rPr lang="en-US" dirty="0"/>
              <a:t>the conservative </a:t>
            </a:r>
            <a:r>
              <a:rPr lang="en-US" dirty="0" smtClean="0"/>
              <a:t>coalition of Republicans and Southern Democrats</a:t>
            </a:r>
          </a:p>
          <a:p>
            <a:pPr lvl="1"/>
            <a:r>
              <a:rPr lang="en-US" dirty="0" smtClean="0"/>
              <a:t>Harry F. Byrd </a:t>
            </a:r>
            <a:r>
              <a:rPr lang="en-US" dirty="0" err="1" smtClean="0"/>
              <a:t>Sr</a:t>
            </a:r>
            <a:r>
              <a:rPr lang="en-US" dirty="0" smtClean="0"/>
              <a:t> was a noted leader of the conservative coalition</a:t>
            </a:r>
          </a:p>
          <a:p>
            <a:pPr lvl="1"/>
            <a:r>
              <a:rPr lang="en-US" dirty="0" smtClean="0"/>
              <a:t>Opposed Federal control over standards for old age assistance and other programs</a:t>
            </a:r>
          </a:p>
        </p:txBody>
      </p:sp>
    </p:spTree>
    <p:extLst>
      <p:ext uri="{BB962C8B-B14F-4D97-AF65-F5344CB8AC3E}">
        <p14:creationId xmlns:p14="http://schemas.microsoft.com/office/powerpoint/2010/main" val="2928586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Labor Relations Act (Wagner Act) of 1935</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Collective bargaining</a:t>
            </a:r>
          </a:p>
          <a:p>
            <a:pPr lvl="1"/>
            <a:r>
              <a:rPr lang="en-US" dirty="0"/>
              <a:t>Right to form and join </a:t>
            </a:r>
            <a:r>
              <a:rPr lang="en-US" dirty="0" smtClean="0"/>
              <a:t>unions</a:t>
            </a:r>
          </a:p>
          <a:p>
            <a:r>
              <a:rPr lang="en-US" dirty="0" smtClean="0"/>
              <a:t>Collective Action</a:t>
            </a:r>
          </a:p>
          <a:p>
            <a:pPr lvl="1"/>
            <a:r>
              <a:rPr lang="en-US" dirty="0" smtClean="0"/>
              <a:t>Legalizing strikes</a:t>
            </a:r>
          </a:p>
          <a:p>
            <a:r>
              <a:rPr lang="en-US" dirty="0" smtClean="0"/>
              <a:t>Defines unfair labor practices</a:t>
            </a:r>
          </a:p>
          <a:p>
            <a:r>
              <a:rPr lang="en-US" dirty="0" smtClean="0"/>
              <a:t>Creation of the National Labor Relations Board to enforce the act</a:t>
            </a:r>
          </a:p>
          <a:p>
            <a:r>
              <a:rPr lang="en-US" dirty="0" smtClean="0"/>
              <a:t>Exclusions</a:t>
            </a:r>
          </a:p>
          <a:p>
            <a:pPr lvl="1"/>
            <a:r>
              <a:rPr lang="en-US" dirty="0" smtClean="0"/>
              <a:t>Government employees, rail and airline workers</a:t>
            </a:r>
          </a:p>
          <a:p>
            <a:pPr lvl="1"/>
            <a:r>
              <a:rPr lang="en-US" dirty="0" smtClean="0"/>
              <a:t>Protection for Blacks not allowed in unions</a:t>
            </a:r>
          </a:p>
          <a:p>
            <a:pPr lvl="1"/>
            <a:r>
              <a:rPr lang="en-US" dirty="0" smtClean="0"/>
              <a:t>Independent contractors, domestic workers, and farm workers</a:t>
            </a:r>
          </a:p>
          <a:p>
            <a:pPr lvl="1"/>
            <a:r>
              <a:rPr lang="en-US" dirty="0" smtClean="0"/>
              <a:t>Expanded to include employees of non-profit hospitals in 1974 after Taft-Hartley Act  excluded this group in 1947</a:t>
            </a:r>
          </a:p>
        </p:txBody>
      </p:sp>
    </p:spTree>
    <p:extLst>
      <p:ext uri="{BB962C8B-B14F-4D97-AF65-F5344CB8AC3E}">
        <p14:creationId xmlns:p14="http://schemas.microsoft.com/office/powerpoint/2010/main" val="3691319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Fascism, American Fascism, and the New Deal</a:t>
            </a:r>
            <a:endParaRPr lang="en-US" dirty="0"/>
          </a:p>
        </p:txBody>
      </p:sp>
      <p:sp>
        <p:nvSpPr>
          <p:cNvPr id="3" name="Content Placeholder 2"/>
          <p:cNvSpPr>
            <a:spLocks noGrp="1"/>
          </p:cNvSpPr>
          <p:nvPr>
            <p:ph idx="1"/>
          </p:nvPr>
        </p:nvSpPr>
        <p:spPr>
          <a:xfrm>
            <a:off x="212435" y="1825624"/>
            <a:ext cx="11804073" cy="4889211"/>
          </a:xfrm>
        </p:spPr>
        <p:txBody>
          <a:bodyPr>
            <a:normAutofit fontScale="92500" lnSpcReduction="20000"/>
          </a:bodyPr>
          <a:lstStyle/>
          <a:p>
            <a:r>
              <a:rPr lang="en-US" dirty="0" smtClean="0"/>
              <a:t>Mussolini, not Hitler, was the superstar of Fascist politics in the early 1930s</a:t>
            </a:r>
          </a:p>
          <a:p>
            <a:pPr lvl="2"/>
            <a:r>
              <a:rPr lang="en-US" dirty="0"/>
              <a:t>Fritz Julius Kuhn’s German-American Bund, founded in </a:t>
            </a:r>
            <a:r>
              <a:rPr lang="en-US" dirty="0" smtClean="0"/>
              <a:t>1936</a:t>
            </a:r>
          </a:p>
          <a:p>
            <a:pPr lvl="2"/>
            <a:r>
              <a:rPr lang="en-US" dirty="0"/>
              <a:t>William Dudley </a:t>
            </a:r>
            <a:r>
              <a:rPr lang="en-US" dirty="0" smtClean="0"/>
              <a:t>Pelley’s Silver Legion, founded in 1933</a:t>
            </a:r>
          </a:p>
          <a:p>
            <a:pPr lvl="2"/>
            <a:r>
              <a:rPr lang="en-US" dirty="0" smtClean="0"/>
              <a:t>Business Plot of 1933</a:t>
            </a:r>
          </a:p>
          <a:p>
            <a:pPr lvl="2"/>
            <a:r>
              <a:rPr lang="en-US" dirty="0" smtClean="0"/>
              <a:t>William </a:t>
            </a:r>
            <a:r>
              <a:rPr lang="en-US" dirty="0"/>
              <a:t>Joseph </a:t>
            </a:r>
            <a:r>
              <a:rPr lang="en-US" dirty="0" smtClean="0"/>
              <a:t>Simmons’s 2</a:t>
            </a:r>
            <a:r>
              <a:rPr lang="en-US" baseline="30000" dirty="0" smtClean="0"/>
              <a:t>nd</a:t>
            </a:r>
            <a:r>
              <a:rPr lang="en-US" dirty="0" smtClean="0"/>
              <a:t> KKK, founded in 1915</a:t>
            </a:r>
          </a:p>
          <a:p>
            <a:pPr lvl="3"/>
            <a:r>
              <a:rPr lang="en-US" dirty="0"/>
              <a:t>William </a:t>
            </a:r>
            <a:r>
              <a:rPr lang="en-US" dirty="0" smtClean="0"/>
              <a:t>Shepard and Virgil </a:t>
            </a:r>
            <a:r>
              <a:rPr lang="en-US" dirty="0" err="1" smtClean="0"/>
              <a:t>Effinger’s</a:t>
            </a:r>
            <a:r>
              <a:rPr lang="en-US" dirty="0" smtClean="0"/>
              <a:t> Black Legion, founded in 1920s, </a:t>
            </a:r>
            <a:r>
              <a:rPr lang="en-US" dirty="0" err="1" smtClean="0"/>
              <a:t>Effinger</a:t>
            </a:r>
            <a:r>
              <a:rPr lang="en-US" dirty="0" smtClean="0"/>
              <a:t> took control in 1931</a:t>
            </a:r>
          </a:p>
          <a:p>
            <a:pPr lvl="1"/>
            <a:r>
              <a:rPr lang="en-US" dirty="0"/>
              <a:t>National Industrial Recovery Act of 1933 - authorized the President to regulate industry for fair wages and </a:t>
            </a:r>
            <a:r>
              <a:rPr lang="en-US" dirty="0" smtClean="0"/>
              <a:t>prices</a:t>
            </a:r>
          </a:p>
          <a:p>
            <a:pPr lvl="2"/>
            <a:r>
              <a:rPr lang="en-US" dirty="0" smtClean="0"/>
              <a:t>Supported by Huey Long and Father </a:t>
            </a:r>
            <a:r>
              <a:rPr lang="en-US" dirty="0"/>
              <a:t>Charles </a:t>
            </a:r>
            <a:r>
              <a:rPr lang="en-US" dirty="0" smtClean="0"/>
              <a:t>Coughlin</a:t>
            </a:r>
          </a:p>
          <a:p>
            <a:pPr lvl="1"/>
            <a:r>
              <a:rPr lang="en-US" dirty="0" smtClean="0"/>
              <a:t>Recognized as being modelled on Italian cooperative state</a:t>
            </a:r>
          </a:p>
          <a:p>
            <a:pPr lvl="1"/>
            <a:r>
              <a:rPr lang="en-US" dirty="0" smtClean="0"/>
              <a:t>However, Italian </a:t>
            </a:r>
            <a:r>
              <a:rPr lang="en-US" dirty="0" err="1" smtClean="0"/>
              <a:t>statism</a:t>
            </a:r>
            <a:r>
              <a:rPr lang="en-US" dirty="0" smtClean="0"/>
              <a:t>, liberals argued, was in the service of the state</a:t>
            </a:r>
          </a:p>
          <a:p>
            <a:pPr lvl="2"/>
            <a:r>
              <a:rPr lang="en-US" dirty="0" smtClean="0"/>
              <a:t>The NRA sought to protect the interests of the people</a:t>
            </a:r>
          </a:p>
          <a:p>
            <a:pPr lvl="2"/>
            <a:r>
              <a:rPr lang="en-US" dirty="0" smtClean="0"/>
              <a:t>German and Italian Fascism came to be identified with business interests </a:t>
            </a:r>
          </a:p>
          <a:p>
            <a:pPr lvl="1"/>
            <a:r>
              <a:rPr lang="en-US" dirty="0" smtClean="0"/>
              <a:t>New Deal philosophy more closely resembled the British Labor Party or Social Corporatism/Social Democracy (1930s Norway and Sweden)</a:t>
            </a:r>
          </a:p>
          <a:p>
            <a:r>
              <a:rPr lang="en-US" dirty="0" smtClean="0"/>
              <a:t>Division grew and by 1939, the New Deal was called the Jew Deal by Kuhn</a:t>
            </a:r>
          </a:p>
        </p:txBody>
      </p:sp>
    </p:spTree>
    <p:extLst>
      <p:ext uri="{BB962C8B-B14F-4D97-AF65-F5344CB8AC3E}">
        <p14:creationId xmlns:p14="http://schemas.microsoft.com/office/powerpoint/2010/main" val="21929268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Wars</a:t>
            </a:r>
            <a:endParaRPr lang="en-US" dirty="0"/>
          </a:p>
        </p:txBody>
      </p:sp>
      <p:sp>
        <p:nvSpPr>
          <p:cNvPr id="3" name="Content Placeholder 2"/>
          <p:cNvSpPr>
            <a:spLocks noGrp="1"/>
          </p:cNvSpPr>
          <p:nvPr>
            <p:ph idx="1"/>
          </p:nvPr>
        </p:nvSpPr>
        <p:spPr/>
        <p:txBody>
          <a:bodyPr>
            <a:normAutofit/>
          </a:bodyPr>
          <a:lstStyle/>
          <a:p>
            <a:r>
              <a:rPr lang="en-US" dirty="0" smtClean="0"/>
              <a:t>World War I (1914-1918) and World War II (1939-1945)</a:t>
            </a:r>
          </a:p>
          <a:p>
            <a:pPr lvl="1"/>
            <a:r>
              <a:rPr lang="en-US" dirty="0" smtClean="0"/>
              <a:t>WWI: Allied Powers (France, Britain, Russia, Serbia, Belgium, Japan, Italy, US, Romania, Portugal, US, China, and others) vs Central Powers (Germany, Austria-Hungary, Ottoman Empire (Turkey), Bulgaria)</a:t>
            </a:r>
          </a:p>
          <a:p>
            <a:pPr lvl="1"/>
            <a:r>
              <a:rPr lang="en-US" dirty="0" smtClean="0"/>
              <a:t>WWII: Allies (Russia </a:t>
            </a:r>
            <a:r>
              <a:rPr lang="en-US" dirty="0"/>
              <a:t>[1941]</a:t>
            </a:r>
            <a:r>
              <a:rPr lang="en-US" dirty="0" smtClean="0"/>
              <a:t>, US [1941], UK, China) vs Axis (Germany, Japan, Italy)</a:t>
            </a:r>
          </a:p>
          <a:p>
            <a:r>
              <a:rPr lang="en-US" dirty="0"/>
              <a:t>https://www.youtube.com/watch?v=JKQif8qBRVg</a:t>
            </a:r>
            <a:endParaRPr lang="en-US" dirty="0" smtClean="0"/>
          </a:p>
        </p:txBody>
      </p:sp>
    </p:spTree>
    <p:extLst>
      <p:ext uri="{BB962C8B-B14F-4D97-AF65-F5344CB8AC3E}">
        <p14:creationId xmlns:p14="http://schemas.microsoft.com/office/powerpoint/2010/main" val="3609161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spending and inflation</a:t>
            </a:r>
            <a:endParaRPr lang="en-US" dirty="0"/>
          </a:p>
        </p:txBody>
      </p:sp>
      <p:sp>
        <p:nvSpPr>
          <p:cNvPr id="3" name="Content Placeholder 2"/>
          <p:cNvSpPr>
            <a:spLocks noGrp="1"/>
          </p:cNvSpPr>
          <p:nvPr>
            <p:ph idx="1"/>
          </p:nvPr>
        </p:nvSpPr>
        <p:spPr/>
        <p:txBody>
          <a:bodyPr/>
          <a:lstStyle/>
          <a:p>
            <a:endParaRPr lang="en-US"/>
          </a:p>
        </p:txBody>
      </p:sp>
      <p:pic>
        <p:nvPicPr>
          <p:cNvPr id="2050" name="Picture 2" descr="Lack of Government Spending The Reason “Inflation is Low” – ValuePla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651" y="1494636"/>
            <a:ext cx="7152698" cy="521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600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f18ec10-a743-4c21-91d9-69d297feae2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7DDB884101BF43AD36487F06175C6C" ma:contentTypeVersion="18" ma:contentTypeDescription="Create a new document." ma:contentTypeScope="" ma:versionID="04ce9d921da06bbbc7debe05314872f8">
  <xsd:schema xmlns:xsd="http://www.w3.org/2001/XMLSchema" xmlns:xs="http://www.w3.org/2001/XMLSchema" xmlns:p="http://schemas.microsoft.com/office/2006/metadata/properties" xmlns:ns3="7f18ec10-a743-4c21-91d9-69d297feae23" xmlns:ns4="ce5fba22-8df0-4e59-b0bb-9a52d7395907" targetNamespace="http://schemas.microsoft.com/office/2006/metadata/properties" ma:root="true" ma:fieldsID="6739e6a61dd1e4ad6df1e3c2cee982c9" ns3:_="" ns4:_="">
    <xsd:import namespace="7f18ec10-a743-4c21-91d9-69d297feae23"/>
    <xsd:import namespace="ce5fba22-8df0-4e59-b0bb-9a52d739590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18ec10-a743-4c21-91d9-69d297feae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5fba22-8df0-4e59-b0bb-9a52d73959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CCEF31-2404-446D-B229-4D64D8053070}">
  <ds:schemaRefs>
    <ds:schemaRef ds:uri="http://purl.org/dc/terms/"/>
    <ds:schemaRef ds:uri="http://schemas.openxmlformats.org/package/2006/metadata/core-properties"/>
    <ds:schemaRef ds:uri="http://purl.org/dc/dcmitype/"/>
    <ds:schemaRef ds:uri="7f18ec10-a743-4c21-91d9-69d297feae23"/>
    <ds:schemaRef ds:uri="http://schemas.microsoft.com/office/2006/documentManagement/types"/>
    <ds:schemaRef ds:uri="http://purl.org/dc/elements/1.1/"/>
    <ds:schemaRef ds:uri="http://schemas.microsoft.com/office/2006/metadata/properties"/>
    <ds:schemaRef ds:uri="http://schemas.microsoft.com/office/infopath/2007/PartnerControls"/>
    <ds:schemaRef ds:uri="ce5fba22-8df0-4e59-b0bb-9a52d7395907"/>
    <ds:schemaRef ds:uri="http://www.w3.org/XML/1998/namespace"/>
  </ds:schemaRefs>
</ds:datastoreItem>
</file>

<file path=customXml/itemProps2.xml><?xml version="1.0" encoding="utf-8"?>
<ds:datastoreItem xmlns:ds="http://schemas.openxmlformats.org/officeDocument/2006/customXml" ds:itemID="{BDE1205F-2A1C-4122-BC74-2A5F9A25A9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18ec10-a743-4c21-91d9-69d297feae23"/>
    <ds:schemaRef ds:uri="ce5fba22-8df0-4e59-b0bb-9a52d73959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3D1FD5-6DED-41C9-B7E6-A885BA82DC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6450</TotalTime>
  <Words>1239</Words>
  <Application>Microsoft Office PowerPoint</Application>
  <PresentationFormat>Widescreen</PresentationFormat>
  <Paragraphs>116</Paragraphs>
  <Slides>18</Slides>
  <Notes>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HealthCare Management</vt:lpstr>
      <vt:lpstr>Labor Patterns in the US</vt:lpstr>
      <vt:lpstr>Great Depression (1929-1939)</vt:lpstr>
      <vt:lpstr>1935 Social Security Act and the Welfare State in the US</vt:lpstr>
      <vt:lpstr>New Deal</vt:lpstr>
      <vt:lpstr>National Labor Relations Act (Wagner Act) of 1935</vt:lpstr>
      <vt:lpstr>Rise of Fascism, American Fascism, and the New Deal</vt:lpstr>
      <vt:lpstr>World Wars</vt:lpstr>
      <vt:lpstr>War spending and inflation</vt:lpstr>
      <vt:lpstr>1942: Stabilization Act</vt:lpstr>
      <vt:lpstr>WWII and the 1950s</vt:lpstr>
      <vt:lpstr>Deindustrialization</vt:lpstr>
      <vt:lpstr>LBJ and the Great Society</vt:lpstr>
      <vt:lpstr>1965: Social Security Amendments of 1965 (Medicare and Medicaid)</vt:lpstr>
      <vt:lpstr>Impact of 1965 on uninsurance and oop</vt:lpstr>
      <vt:lpstr>Impact of 1965 on health expenditure</vt:lpstr>
      <vt:lpstr>Sources</vt:lpstr>
      <vt:lpstr>Reading</vt:lpstr>
    </vt:vector>
  </TitlesOfParts>
  <Company>University of Connecticut School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Murphy</dc:creator>
  <cp:lastModifiedBy>Shane Murphy</cp:lastModifiedBy>
  <cp:revision>87</cp:revision>
  <dcterms:created xsi:type="dcterms:W3CDTF">2024-08-26T13:44:35Z</dcterms:created>
  <dcterms:modified xsi:type="dcterms:W3CDTF">2024-11-07T18:46:47Z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0x010100ED7DDB884101BF43AD36487F06175C6C</vt:lpwstr>
  </property>
</Properties>
</file>