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7" r:id="rId5"/>
    <p:sldId id="258" r:id="rId6"/>
    <p:sldId id="260" r:id="rId7"/>
    <p:sldId id="261" r:id="rId8"/>
    <p:sldId id="259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56" autoAdjust="0"/>
  </p:normalViewPr>
  <p:slideViewPr>
    <p:cSldViewPr snapToGrid="0">
      <p:cViewPr varScale="1">
        <p:scale>
          <a:sx n="104" d="100"/>
          <a:sy n="104" d="100"/>
        </p:scale>
        <p:origin x="144" y="162"/>
      </p:cViewPr>
      <p:guideLst/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71C70-1320-4121-8DA7-ACD564D30828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C60A1-82DB-48B1-B119-2ED43FC0D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6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QvxWpwRF-Y" TargetMode="External"/><Relationship Id="rId2" Type="http://schemas.openxmlformats.org/officeDocument/2006/relationships/hyperlink" Target="https://www.youtube.com/watch?v=buT3uWuLna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z6p3-K9em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iax0Jpe5m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HealthCare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Wilson’s Pittsburgh </a:t>
            </a:r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Ma Rainey’s Black Bottom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www.youtube.com/watch?v=buT3uWuLnag</a:t>
            </a:r>
            <a:endParaRPr lang="en-US" dirty="0" smtClean="0"/>
          </a:p>
          <a:p>
            <a:r>
              <a:rPr lang="en-US" i="1" dirty="0" smtClean="0"/>
              <a:t>Two </a:t>
            </a:r>
            <a:r>
              <a:rPr lang="en-US" i="1" dirty="0"/>
              <a:t>Trains Running</a:t>
            </a:r>
          </a:p>
          <a:p>
            <a:pPr lvl="1"/>
            <a:r>
              <a:rPr lang="en-US" dirty="0"/>
              <a:t>Steel Job Scene</a:t>
            </a:r>
          </a:p>
          <a:p>
            <a:pPr lvl="2"/>
            <a:r>
              <a:rPr lang="en-US" dirty="0">
                <a:hlinkClick r:id="rId3"/>
              </a:rPr>
              <a:t>https://www.youtube.com/watch?v=2QvxWpwRF-Y</a:t>
            </a:r>
            <a:endParaRPr lang="en-US" dirty="0"/>
          </a:p>
          <a:p>
            <a:pPr lvl="1"/>
            <a:r>
              <a:rPr lang="en-US" dirty="0"/>
              <a:t>Monologue</a:t>
            </a:r>
          </a:p>
          <a:p>
            <a:pPr lvl="2"/>
            <a:r>
              <a:rPr lang="en-US" dirty="0">
                <a:hlinkClick r:id="rId4"/>
              </a:rPr>
              <a:t>https://www.youtube.com/watch?v=Sz6p3-K9em0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5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Steel 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Flashdance</a:t>
            </a:r>
            <a:r>
              <a:rPr lang="en-US" dirty="0" smtClean="0"/>
              <a:t> video: </a:t>
            </a:r>
            <a:r>
              <a:rPr lang="en-US" dirty="0" smtClean="0">
                <a:hlinkClick r:id="rId2"/>
              </a:rPr>
              <a:t>https://www.youtube.com/watch?v=miax0Jpe5mA</a:t>
            </a:r>
            <a:endParaRPr lang="en-US" dirty="0" smtClean="0"/>
          </a:p>
          <a:p>
            <a:r>
              <a:rPr lang="en-US" dirty="0" smtClean="0"/>
              <a:t>In 1950, Pittsburgh had 134,494 people working in steel (total population 2.2 M)</a:t>
            </a:r>
          </a:p>
          <a:p>
            <a:pPr lvl="1"/>
            <a:r>
              <a:rPr lang="en-US" dirty="0" smtClean="0"/>
              <a:t>6% managers, 8% clerical staff</a:t>
            </a:r>
          </a:p>
          <a:p>
            <a:pPr lvl="1"/>
            <a:r>
              <a:rPr lang="en-US" dirty="0" smtClean="0"/>
              <a:t>86% skilled craftsmen and foremen, semi-skilled operatives, and unskilled labor</a:t>
            </a:r>
          </a:p>
          <a:p>
            <a:pPr lvl="1"/>
            <a:r>
              <a:rPr lang="en-US" dirty="0" smtClean="0"/>
              <a:t>Black workers made up 14% of unskilled, 7% of semiskilled, and less than 1% of skilled</a:t>
            </a:r>
          </a:p>
          <a:p>
            <a:r>
              <a:rPr lang="en-US" dirty="0" smtClean="0"/>
              <a:t>Jobs passed from fathers to sons</a:t>
            </a:r>
          </a:p>
          <a:p>
            <a:r>
              <a:rPr lang="en-US" dirty="0" smtClean="0"/>
              <a:t>863,001 workforce, 2/3 in manufacturing, mining, construction, rail, trucking, and warehousing</a:t>
            </a:r>
          </a:p>
          <a:p>
            <a:pPr lvl="1"/>
            <a:r>
              <a:rPr lang="en-US" dirty="0" smtClean="0"/>
              <a:t>These industries were also majority of women’s jobs, although those were largely in clerical roles</a:t>
            </a:r>
          </a:p>
          <a:p>
            <a:pPr lvl="1"/>
            <a:r>
              <a:rPr lang="en-US" dirty="0" smtClean="0"/>
              <a:t>45% of employed Black working women worked as domestic workers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68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De-industrialization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https://newsinteractive.post-gazette.com/in-the-lead-top-businesses-pittsburgh-rankings/tables/index.php</a:t>
            </a:r>
          </a:p>
        </p:txBody>
      </p:sp>
    </p:spTree>
    <p:extLst>
      <p:ext uri="{BB962C8B-B14F-4D97-AF65-F5344CB8AC3E}">
        <p14:creationId xmlns:p14="http://schemas.microsoft.com/office/powerpoint/2010/main" val="332976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homogeneity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1950s work culture: Management</a:t>
            </a:r>
          </a:p>
          <a:p>
            <a:pPr lvl="1"/>
            <a:r>
              <a:rPr lang="en-US" dirty="0" smtClean="0"/>
              <a:t>Youth organizations, golf outings, country club memberships sored</a:t>
            </a:r>
          </a:p>
          <a:p>
            <a:pPr lvl="1"/>
            <a:r>
              <a:rPr lang="en-US" dirty="0" smtClean="0"/>
              <a:t>Hierarchy within management and between management and factory floor maintained</a:t>
            </a:r>
          </a:p>
          <a:p>
            <a:r>
              <a:rPr lang="en-US" dirty="0"/>
              <a:t>1950s work culture: </a:t>
            </a:r>
            <a:r>
              <a:rPr lang="en-US" dirty="0" smtClean="0"/>
              <a:t>Unions</a:t>
            </a:r>
            <a:endParaRPr lang="en-US" dirty="0"/>
          </a:p>
          <a:p>
            <a:pPr lvl="1"/>
            <a:r>
              <a:rPr lang="en-US" dirty="0" smtClean="0"/>
              <a:t>Culture of masculinity challenged hierarchical relationship between labor and foremen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Downfall of steel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United Steel and United Steelworkers Union (USWA) set American prices, controlled 80% of domestic market</a:t>
            </a:r>
          </a:p>
          <a:p>
            <a:r>
              <a:rPr lang="en-US" dirty="0" smtClean="0"/>
              <a:t>Federal subsidies protected industry</a:t>
            </a:r>
          </a:p>
          <a:p>
            <a:pPr lvl="1"/>
            <a:r>
              <a:rPr lang="en-US" dirty="0" smtClean="0"/>
              <a:t>Expand through extensive (more mills) rather than intensive (more technology, capital) growth</a:t>
            </a:r>
          </a:p>
          <a:p>
            <a:r>
              <a:rPr lang="en-US" dirty="0" smtClean="0"/>
              <a:t>Financial conservativism -&gt; refusal to borrow to finance technology adoption</a:t>
            </a:r>
          </a:p>
          <a:p>
            <a:pPr lvl="1"/>
            <a:r>
              <a:rPr lang="en-US" dirty="0" smtClean="0"/>
              <a:t>Oxygen furnace adopted in EU, later Asia</a:t>
            </a:r>
          </a:p>
          <a:p>
            <a:r>
              <a:rPr lang="en-US" dirty="0" smtClean="0"/>
              <a:t>Layoffs began in second half of 1950s</a:t>
            </a:r>
          </a:p>
          <a:p>
            <a:pPr lvl="1"/>
            <a:r>
              <a:rPr lang="en-US" dirty="0" smtClean="0"/>
              <a:t>Black workers, generally holding worst jobs, laid off earlier and at higher rates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19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Downfall of steel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crew sizes and performance pressure led to labor unrest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787" y="2812931"/>
            <a:ext cx="8935697" cy="37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0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professionalization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USWA had become highly bureaucratic and even undemocratic</a:t>
            </a:r>
          </a:p>
          <a:p>
            <a:r>
              <a:rPr lang="en-US" dirty="0" smtClean="0"/>
              <a:t>President David McDonald had never worked in a mill</a:t>
            </a:r>
          </a:p>
          <a:p>
            <a:r>
              <a:rPr lang="en-US" dirty="0" smtClean="0"/>
              <a:t>Weaker solidarity between union and leadership made negotiating more difficult</a:t>
            </a:r>
          </a:p>
          <a:p>
            <a:r>
              <a:rPr lang="en-US" dirty="0" smtClean="0"/>
              <a:t>Leading to largest strike in US history in 1959</a:t>
            </a:r>
          </a:p>
          <a:p>
            <a:pPr lvl="1"/>
            <a:r>
              <a:rPr lang="en-US" dirty="0" smtClean="0"/>
              <a:t>Broken up by federal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0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Women’s role in strikes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single-earning households, homemakers played important role during strikes</a:t>
            </a:r>
          </a:p>
          <a:p>
            <a:r>
              <a:rPr lang="en-US" dirty="0" smtClean="0"/>
              <a:t>Managing home economics</a:t>
            </a:r>
          </a:p>
          <a:p>
            <a:r>
              <a:rPr lang="en-US" dirty="0" smtClean="0"/>
              <a:t>Managing morale</a:t>
            </a:r>
          </a:p>
          <a:p>
            <a:r>
              <a:rPr lang="en-US" dirty="0" smtClean="0"/>
              <a:t>“scab” on the “home front”</a:t>
            </a:r>
          </a:p>
          <a:p>
            <a:r>
              <a:rPr lang="en-US" dirty="0" smtClean="0"/>
              <a:t>Aging workforce meant changing marriage dynamics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2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Deindustrialization of the 1960s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Industrial employment in Pittsburgh decreased from 162,514 to 128,142 between 1960 and 1970</a:t>
            </a:r>
          </a:p>
          <a:p>
            <a:pPr lvl="1"/>
            <a:r>
              <a:rPr lang="en-US" dirty="0" smtClean="0"/>
              <a:t>Unskilled labor saw largest fall</a:t>
            </a:r>
          </a:p>
          <a:p>
            <a:pPr lvl="1"/>
            <a:r>
              <a:rPr lang="en-US" dirty="0" smtClean="0"/>
              <a:t>9%-12% and reaching 20% unemployment</a:t>
            </a:r>
          </a:p>
          <a:p>
            <a:pPr lvl="1"/>
            <a:r>
              <a:rPr lang="en-US" dirty="0" smtClean="0"/>
              <a:t>Automation</a:t>
            </a:r>
          </a:p>
          <a:p>
            <a:r>
              <a:rPr lang="en-US" dirty="0" smtClean="0"/>
              <a:t>LBJ and War on Poverty</a:t>
            </a:r>
          </a:p>
          <a:p>
            <a:r>
              <a:rPr lang="en-US" dirty="0" smtClean="0"/>
              <a:t>Civil rights struggle intersected with the civil rights crisis</a:t>
            </a:r>
          </a:p>
          <a:p>
            <a:pPr lvl="1"/>
            <a:r>
              <a:rPr lang="en-US" dirty="0" smtClean="0"/>
              <a:t>MLKs Poor People’s Campaign</a:t>
            </a:r>
          </a:p>
          <a:p>
            <a:r>
              <a:rPr lang="en-US" dirty="0" smtClean="0"/>
              <a:t>White </a:t>
            </a:r>
            <a:r>
              <a:rPr lang="en-US" smtClean="0"/>
              <a:t>populist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1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CCEF31-2404-446D-B229-4D64D8053070}">
  <ds:schemaRefs>
    <ds:schemaRef ds:uri="http://purl.org/dc/terms/"/>
    <ds:schemaRef ds:uri="http://schemas.openxmlformats.org/package/2006/metadata/core-properties"/>
    <ds:schemaRef ds:uri="http://purl.org/dc/dcmitype/"/>
    <ds:schemaRef ds:uri="7f18ec10-a743-4c21-91d9-69d297feae23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ce5fba22-8df0-4e59-b0bb-9a52d739590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7642</TotalTime>
  <Words>416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HealthCare Management</vt:lpstr>
      <vt:lpstr>Steel City</vt:lpstr>
      <vt:lpstr>De-industrialization</vt:lpstr>
      <vt:lpstr>Industrial homogeneity</vt:lpstr>
      <vt:lpstr>Downfall of steel</vt:lpstr>
      <vt:lpstr>Downfall of steel</vt:lpstr>
      <vt:lpstr>Union professionalization</vt:lpstr>
      <vt:lpstr>Women’s role in strikes</vt:lpstr>
      <vt:lpstr>Deindustrialization of the 1960s</vt:lpstr>
      <vt:lpstr>August Wilson’s Pittsburgh Cycle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96</cp:revision>
  <dcterms:created xsi:type="dcterms:W3CDTF">2024-08-26T13:44:35Z</dcterms:created>
  <dcterms:modified xsi:type="dcterms:W3CDTF">2024-11-12T18:49:22Z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