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57" r:id="rId5"/>
    <p:sldId id="258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5" r:id="rId17"/>
    <p:sldId id="276" r:id="rId18"/>
    <p:sldId id="297" r:id="rId19"/>
    <p:sldId id="278" r:id="rId20"/>
    <p:sldId id="284" r:id="rId21"/>
    <p:sldId id="288" r:id="rId22"/>
    <p:sldId id="289" r:id="rId23"/>
    <p:sldId id="290" r:id="rId24"/>
    <p:sldId id="291" r:id="rId25"/>
    <p:sldId id="296" r:id="rId26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6" autoAdjust="0"/>
    <p:restoredTop sz="96256" autoAdjust="0"/>
  </p:normalViewPr>
  <p:slideViewPr>
    <p:cSldViewPr snapToGrid="0">
      <p:cViewPr varScale="1">
        <p:scale>
          <a:sx n="111" d="100"/>
          <a:sy n="111" d="100"/>
        </p:scale>
        <p:origin x="474" y="102"/>
      </p:cViewPr>
      <p:guideLst/>
    </p:cSldViewPr>
  </p:slideViewPr>
  <p:outlineViewPr>
    <p:cViewPr>
      <p:scale>
        <a:sx n="33" d="100"/>
        <a:sy n="33" d="100"/>
      </p:scale>
      <p:origin x="0" y="-288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6C155A8-E00C-4D60-8212-F0A5BAA0B3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161C192D-35C6-479D-95A7-71A12D6E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3586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5F871C70-1320-4121-8DA7-ACD564D30828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679C60A1-82DB-48B1-B119-2ED43FC0D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969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news.gallup.com/poll/4708/healthcare-system.aspx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news.gallup.com/poll/245195/americans-rate-healthcare-quite-positively.aspx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i.org/publication/the-health-reforms-the-g-o-p-should-embrace-but-probably-wont/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https://www.reddit.com/r/nursing/comments/1gvdo83/i_been_holding_onto_this_one/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C60A1-82DB-48B1-B119-2ED43FC0DD6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296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https://www.motherjones.com/kevin-drum/2019/06/join-me-on-a-dive-down-the-rabbit-hole-of-health-care-admin-costs/</a:t>
            </a:r>
          </a:p>
          <a:p>
            <a:r>
              <a:rPr lang="en-US" dirty="0" smtClean="0"/>
              <a:t>https://marginalrevolution.com/marginalrevolution/2019/08/are-health-administrators-to-blame.html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929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https://news.gallup.com/poll/4708/healthcare-system.aspx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https://news.gallup.com/poll/245195/americans-rate-healthcare-quite-positively.aspx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13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Based on the Kip Sullivan 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288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Based on the</a:t>
            </a:r>
            <a:r>
              <a:rPr lang="en-US" baseline="0" dirty="0" smtClean="0"/>
              <a:t> Scott Atlas 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4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Based on the</a:t>
            </a:r>
            <a:r>
              <a:rPr lang="en-US" baseline="0" dirty="0" smtClean="0"/>
              <a:t> Scott Atlas 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486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http://www.aei.org/publication/the-health-reforms-the-g-o-p-should-embrace-but-probably-wont/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274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7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6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1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17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2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3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6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9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2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3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9BB39-2456-4FBF-92B2-030E21FB84B1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3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HealthCare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Shane Murphy</a:t>
            </a:r>
          </a:p>
        </p:txBody>
      </p:sp>
    </p:spTree>
    <p:extLst>
      <p:ext uri="{BB962C8B-B14F-4D97-AF65-F5344CB8AC3E}">
        <p14:creationId xmlns:p14="http://schemas.microsoft.com/office/powerpoint/2010/main" val="3370716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18918"/>
            <a:ext cx="8547100" cy="6431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15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Democratic proposals focus 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Coverage for all</a:t>
            </a:r>
          </a:p>
          <a:p>
            <a:pPr lvl="1"/>
            <a:r>
              <a:rPr lang="en-US" dirty="0" smtClean="0"/>
              <a:t>The ACA cut uninsured rates in half, but no further</a:t>
            </a:r>
          </a:p>
          <a:p>
            <a:pPr lvl="1"/>
            <a:r>
              <a:rPr lang="en-US" dirty="0" smtClean="0"/>
              <a:t>And purchase of bronze plans and interest in high deductible plans suggests markets are going to lead to less complete coverage</a:t>
            </a:r>
          </a:p>
          <a:p>
            <a:pPr lvl="1"/>
            <a:r>
              <a:rPr lang="en-US" dirty="0" smtClean="0"/>
              <a:t>Most democratic plans propose a single payer without copayments or deductible available for everyone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62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Democratic proposals focus 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Costs</a:t>
            </a:r>
          </a:p>
          <a:p>
            <a:pPr lvl="1"/>
            <a:r>
              <a:rPr lang="en-US" dirty="0" smtClean="0"/>
              <a:t>ACA cost control measures have little or no evidence behind them</a:t>
            </a:r>
          </a:p>
          <a:p>
            <a:pPr lvl="1"/>
            <a:r>
              <a:rPr lang="en-US" dirty="0" smtClean="0"/>
              <a:t>HMOs create possibly only short term cost improvements</a:t>
            </a:r>
          </a:p>
          <a:p>
            <a:pPr lvl="1"/>
            <a:r>
              <a:rPr lang="en-US" dirty="0" smtClean="0"/>
              <a:t>Gaming the system has increased</a:t>
            </a:r>
          </a:p>
          <a:p>
            <a:pPr lvl="2"/>
            <a:r>
              <a:rPr lang="en-US" dirty="0" smtClean="0"/>
              <a:t>Gaming measurement</a:t>
            </a:r>
          </a:p>
          <a:p>
            <a:pPr lvl="2"/>
            <a:r>
              <a:rPr lang="en-US" dirty="0" smtClean="0"/>
              <a:t>Gaming </a:t>
            </a:r>
            <a:r>
              <a:rPr lang="en-US" dirty="0" err="1" smtClean="0"/>
              <a:t>caase</a:t>
            </a:r>
            <a:r>
              <a:rPr lang="en-US" dirty="0" smtClean="0"/>
              <a:t>-mix</a:t>
            </a:r>
          </a:p>
          <a:p>
            <a:pPr lvl="2"/>
            <a:r>
              <a:rPr lang="en-US" dirty="0" smtClean="0"/>
              <a:t>Gaming costs</a:t>
            </a:r>
          </a:p>
          <a:p>
            <a:pPr lvl="1"/>
            <a:r>
              <a:rPr lang="en-US" dirty="0" smtClean="0"/>
              <a:t>Single payer would shrink administrative costs and reduce corruption/gaming</a:t>
            </a:r>
          </a:p>
          <a:p>
            <a:pPr lvl="1"/>
            <a:r>
              <a:rPr lang="en-US" dirty="0" smtClean="0"/>
              <a:t>Single payer would negotiate with pharmaceutical companies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criticisms of Democratic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Complexity</a:t>
            </a:r>
          </a:p>
          <a:p>
            <a:pPr lvl="1"/>
            <a:r>
              <a:rPr lang="en-US" dirty="0" smtClean="0"/>
              <a:t>The ACA was 2,300 pages long and now entails 16,000 pages of regulations</a:t>
            </a:r>
          </a:p>
          <a:p>
            <a:r>
              <a:rPr lang="en-US" dirty="0" smtClean="0"/>
              <a:t>Cost</a:t>
            </a:r>
          </a:p>
          <a:p>
            <a:pPr lvl="1"/>
            <a:r>
              <a:rPr lang="en-US" dirty="0" smtClean="0"/>
              <a:t>Government organizations are known for waste</a:t>
            </a:r>
          </a:p>
          <a:p>
            <a:r>
              <a:rPr lang="en-US" dirty="0" smtClean="0"/>
              <a:t>Physician incentives</a:t>
            </a:r>
          </a:p>
          <a:p>
            <a:pPr lvl="1"/>
            <a:r>
              <a:rPr lang="en-US" dirty="0" smtClean="0"/>
              <a:t>Physician pay will have to go down</a:t>
            </a:r>
          </a:p>
          <a:p>
            <a:r>
              <a:rPr lang="en-US" dirty="0" err="1" smtClean="0"/>
              <a:t>Insuree</a:t>
            </a:r>
            <a:r>
              <a:rPr lang="en-US" dirty="0" smtClean="0"/>
              <a:t> choice</a:t>
            </a:r>
          </a:p>
          <a:p>
            <a:pPr lvl="1"/>
            <a:r>
              <a:rPr lang="en-US" dirty="0" smtClean="0"/>
              <a:t>People prefer the public option, so that they could keep their current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7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Tax Treatment and Incentives</a:t>
            </a:r>
          </a:p>
          <a:p>
            <a:pPr lvl="1"/>
            <a:r>
              <a:rPr lang="en-US" dirty="0"/>
              <a:t>Either remove tax deduction for employer sponsored care or allow deduction for non-employer sponsored care</a:t>
            </a:r>
          </a:p>
          <a:p>
            <a:pPr lvl="1"/>
            <a:r>
              <a:rPr lang="en-US" dirty="0"/>
              <a:t>Remove tax deductions for non-high deductible plans</a:t>
            </a:r>
          </a:p>
          <a:p>
            <a:pPr lvl="2"/>
            <a:r>
              <a:rPr lang="en-US" dirty="0" err="1"/>
              <a:t>Ie</a:t>
            </a:r>
            <a:r>
              <a:rPr lang="en-US" dirty="0"/>
              <a:t> treat most plans as Cadillac plans</a:t>
            </a:r>
          </a:p>
          <a:p>
            <a:r>
              <a:rPr lang="en-US" dirty="0" smtClean="0"/>
              <a:t>Liberalize </a:t>
            </a:r>
            <a:r>
              <a:rPr lang="en-US" dirty="0" smtClean="0"/>
              <a:t>Health Savings Accounts</a:t>
            </a:r>
          </a:p>
          <a:p>
            <a:pPr lvl="1"/>
            <a:r>
              <a:rPr lang="en-US" dirty="0" smtClean="0"/>
              <a:t>Increase tax deductible contribution maximums</a:t>
            </a:r>
          </a:p>
          <a:p>
            <a:pPr lvl="1"/>
            <a:r>
              <a:rPr lang="en-US" dirty="0" smtClean="0"/>
              <a:t>Permit broader usage</a:t>
            </a:r>
          </a:p>
          <a:p>
            <a:pPr lvl="1"/>
            <a:r>
              <a:rPr lang="en-US" dirty="0" smtClean="0"/>
              <a:t>Allow tax-free rollover to </a:t>
            </a:r>
            <a:r>
              <a:rPr lang="en-US" dirty="0" smtClean="0"/>
              <a:t>survivors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79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Reduce </a:t>
            </a:r>
            <a:r>
              <a:rPr lang="en-US" dirty="0"/>
              <a:t>regulations on insurance</a:t>
            </a:r>
          </a:p>
          <a:p>
            <a:pPr lvl="1"/>
            <a:r>
              <a:rPr lang="en-US" dirty="0"/>
              <a:t>Allow high-deductible plans with fewer coverage mandates</a:t>
            </a:r>
          </a:p>
          <a:p>
            <a:pPr lvl="1"/>
            <a:r>
              <a:rPr lang="en-US" dirty="0"/>
              <a:t>Reduce or remove use of employer sponsored health insurance</a:t>
            </a:r>
          </a:p>
          <a:p>
            <a:pPr lvl="1"/>
            <a:r>
              <a:rPr lang="en-US" dirty="0"/>
              <a:t>Permit insurers to adjust premiums for obesity and other health risks and pre-existing </a:t>
            </a:r>
            <a:r>
              <a:rPr lang="en-US" dirty="0" smtClean="0"/>
              <a:t>conditions</a:t>
            </a:r>
          </a:p>
          <a:p>
            <a:r>
              <a:rPr lang="en-US" dirty="0"/>
              <a:t>Reduce regulatory burden</a:t>
            </a:r>
          </a:p>
          <a:p>
            <a:pPr lvl="1"/>
            <a:r>
              <a:rPr lang="en-US" dirty="0"/>
              <a:t>Allow nurse practitioners and physician assistants to take a higher role</a:t>
            </a:r>
          </a:p>
          <a:p>
            <a:pPr lvl="1"/>
            <a:r>
              <a:rPr lang="en-US" dirty="0"/>
              <a:t>Reduce the power of medical specialty societies restricting supply of doctors</a:t>
            </a:r>
          </a:p>
          <a:p>
            <a:pPr lvl="1"/>
            <a:r>
              <a:rPr lang="en-US" dirty="0"/>
              <a:t>Repeal taxes on medical devices and brand-name drugs</a:t>
            </a:r>
          </a:p>
          <a:p>
            <a:pPr lvl="1"/>
            <a:r>
              <a:rPr lang="en-US" dirty="0"/>
              <a:t>Reduce bureaucracy in the FDA for device and drug </a:t>
            </a:r>
            <a:r>
              <a:rPr lang="en-US" dirty="0" smtClean="0"/>
              <a:t>approvals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38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Increase </a:t>
            </a:r>
            <a:r>
              <a:rPr lang="en-US" dirty="0"/>
              <a:t>Medicare privatization</a:t>
            </a:r>
          </a:p>
          <a:p>
            <a:pPr lvl="1"/>
            <a:r>
              <a:rPr lang="en-US" dirty="0"/>
              <a:t>Add private options for Medicare enrollees</a:t>
            </a:r>
          </a:p>
          <a:p>
            <a:pPr lvl="2"/>
            <a:r>
              <a:rPr lang="en-US" dirty="0"/>
              <a:t>Include drug benefits in plans</a:t>
            </a:r>
          </a:p>
          <a:p>
            <a:pPr lvl="2"/>
            <a:r>
              <a:rPr lang="en-US" dirty="0"/>
              <a:t>Regulate private plans to ensure out-of-pocket limits</a:t>
            </a:r>
          </a:p>
          <a:p>
            <a:pPr lvl="1"/>
            <a:r>
              <a:rPr lang="en-US" dirty="0"/>
              <a:t>Combine A, B, and D into one, simplified Medicare public option</a:t>
            </a:r>
          </a:p>
          <a:p>
            <a:pPr lvl="1"/>
            <a:r>
              <a:rPr lang="en-US" dirty="0"/>
              <a:t>Promote HSAs for Medicare recipients</a:t>
            </a:r>
          </a:p>
          <a:p>
            <a:pPr lvl="1"/>
            <a:r>
              <a:rPr lang="en-US" dirty="0"/>
              <a:t>Increase eligibility </a:t>
            </a:r>
            <a:r>
              <a:rPr lang="en-US" dirty="0" smtClean="0"/>
              <a:t>age</a:t>
            </a:r>
          </a:p>
          <a:p>
            <a:r>
              <a:rPr lang="en-US" dirty="0"/>
              <a:t>Increase Medicaid privatization</a:t>
            </a:r>
          </a:p>
          <a:p>
            <a:pPr lvl="1"/>
            <a:r>
              <a:rPr lang="en-US" dirty="0"/>
              <a:t>Allow high-deductible private Medicaid plans</a:t>
            </a:r>
          </a:p>
          <a:p>
            <a:pPr lvl="1"/>
            <a:r>
              <a:rPr lang="en-US" dirty="0"/>
              <a:t>Seed fund HSAs for Medicaid recipients</a:t>
            </a:r>
          </a:p>
          <a:p>
            <a:pPr lvl="1"/>
            <a:r>
              <a:rPr lang="en-US" dirty="0"/>
              <a:t>Use federal funds incentives to push states to encourage enrollees onto high-deductible plans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07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Compromises? Proposals with mixed appeal?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Limited Medicaid expansion</a:t>
            </a:r>
          </a:p>
          <a:p>
            <a:pPr lvl="1"/>
            <a:r>
              <a:rPr lang="en-US" dirty="0" smtClean="0"/>
              <a:t>To 100% FPL rather than 138%</a:t>
            </a:r>
          </a:p>
          <a:p>
            <a:r>
              <a:rPr lang="en-US" dirty="0" smtClean="0"/>
              <a:t>People eligible for no-cost Medicaid or ACA no-cost plans should be automatically enrolled</a:t>
            </a:r>
          </a:p>
          <a:p>
            <a:r>
              <a:rPr lang="en-US" dirty="0" smtClean="0"/>
              <a:t>Encourage state reinsurance risk pools to expand the size of pools</a:t>
            </a:r>
          </a:p>
          <a:p>
            <a:r>
              <a:rPr lang="en-US" dirty="0" smtClean="0"/>
              <a:t>Increase transparency in prices</a:t>
            </a:r>
          </a:p>
          <a:p>
            <a:r>
              <a:rPr lang="en-US" dirty="0" smtClean="0"/>
              <a:t>Limit monopoly power, including patent-based monopoly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28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Medicare solvency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s://www.taxpolicycenter.org/sites/default/files/styles/original_optimized/public/book_images/3.13.5.figure1.png?itok=p4icLBI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75" y="1825625"/>
            <a:ext cx="6572250" cy="475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1943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Never the first time, not the last(?)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0" y="1929606"/>
            <a:ext cx="8001000" cy="414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442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project </a:t>
            </a:r>
            <a:r>
              <a:rPr lang="en-US" dirty="0" err="1" smtClean="0"/>
              <a:t>disussion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2894215" cy="4351338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Dr. Mike</a:t>
            </a:r>
          </a:p>
          <a:p>
            <a:r>
              <a:rPr lang="en-US" dirty="0" smtClean="0"/>
              <a:t>Abbey Sharp</a:t>
            </a:r>
          </a:p>
          <a:p>
            <a:r>
              <a:rPr lang="en-US" dirty="0" smtClean="0"/>
              <a:t>Nurse John</a:t>
            </a:r>
          </a:p>
          <a:p>
            <a:r>
              <a:rPr lang="en-US" dirty="0" smtClean="0"/>
              <a:t>Doc Schmidt</a:t>
            </a:r>
          </a:p>
          <a:p>
            <a:r>
              <a:rPr lang="en-US" dirty="0" smtClean="0"/>
              <a:t>Doctor </a:t>
            </a:r>
            <a:r>
              <a:rPr lang="en-US" dirty="0" err="1" smtClean="0"/>
              <a:t>Youn</a:t>
            </a:r>
            <a:endParaRPr lang="en-US" dirty="0" smtClean="0"/>
          </a:p>
          <a:p>
            <a:r>
              <a:rPr lang="en-US" dirty="0" err="1" smtClean="0"/>
              <a:t>Nithin</a:t>
            </a:r>
            <a:r>
              <a:rPr lang="en-US" dirty="0" smtClean="0"/>
              <a:t> </a:t>
            </a:r>
            <a:r>
              <a:rPr lang="en-US" dirty="0" err="1" smtClean="0"/>
              <a:t>Natwa</a:t>
            </a:r>
            <a:endParaRPr lang="en-US" dirty="0" smtClean="0"/>
          </a:p>
          <a:p>
            <a:r>
              <a:rPr lang="en-US" dirty="0" smtClean="0"/>
              <a:t>Doctor </a:t>
            </a:r>
            <a:r>
              <a:rPr lang="en-US" dirty="0" err="1" smtClean="0"/>
              <a:t>Mitnal</a:t>
            </a:r>
            <a:endParaRPr lang="en-US" dirty="0" smtClean="0"/>
          </a:p>
          <a:p>
            <a:r>
              <a:rPr lang="en-US" dirty="0" smtClean="0"/>
              <a:t>Leanna </a:t>
            </a:r>
            <a:r>
              <a:rPr lang="en-US" dirty="0" err="1" smtClean="0"/>
              <a:t>Luxton</a:t>
            </a:r>
            <a:endParaRPr lang="en-US" dirty="0" smtClean="0"/>
          </a:p>
          <a:p>
            <a:r>
              <a:rPr lang="en-US" dirty="0" err="1" smtClean="0"/>
              <a:t>Mylifeassugar</a:t>
            </a:r>
            <a:endParaRPr lang="en-US" dirty="0" smtClean="0"/>
          </a:p>
          <a:p>
            <a:r>
              <a:rPr lang="en-US" dirty="0" err="1" smtClean="0"/>
              <a:t>Ladyspinedoc</a:t>
            </a:r>
            <a:endParaRPr lang="en-US" dirty="0" smtClean="0"/>
          </a:p>
          <a:p>
            <a:r>
              <a:rPr lang="en-US" dirty="0" smtClean="0"/>
              <a:t>Dr. Miami</a:t>
            </a:r>
          </a:p>
          <a:p>
            <a:r>
              <a:rPr lang="en-US" dirty="0" smtClean="0"/>
              <a:t>Dr. Oz</a:t>
            </a:r>
          </a:p>
          <a:p>
            <a:r>
              <a:rPr lang="en-US" dirty="0" smtClean="0"/>
              <a:t>Pixie Turner</a:t>
            </a:r>
          </a:p>
          <a:p>
            <a:r>
              <a:rPr lang="en-US" dirty="0" err="1" smtClean="0"/>
              <a:t>Kunal</a:t>
            </a:r>
            <a:r>
              <a:rPr lang="en-US" dirty="0" smtClean="0"/>
              <a:t> </a:t>
            </a:r>
            <a:r>
              <a:rPr lang="en-US" dirty="0" err="1" smtClean="0"/>
              <a:t>Sood</a:t>
            </a:r>
            <a:endParaRPr lang="en-US" dirty="0" smtClean="0"/>
          </a:p>
          <a:p>
            <a:r>
              <a:rPr lang="en-US" dirty="0" smtClean="0"/>
              <a:t>Sophia Bush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041371" y="1825625"/>
            <a:ext cx="2894215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Eric </a:t>
            </a:r>
            <a:r>
              <a:rPr lang="en-US" dirty="0" err="1" smtClean="0"/>
              <a:t>Topol</a:t>
            </a:r>
            <a:endParaRPr lang="en-US" dirty="0" smtClean="0"/>
          </a:p>
          <a:p>
            <a:r>
              <a:rPr lang="en-US" dirty="0" smtClean="0"/>
              <a:t>Sanjay Gupta</a:t>
            </a:r>
          </a:p>
          <a:p>
            <a:r>
              <a:rPr lang="en-US" dirty="0" smtClean="0"/>
              <a:t>Julie McFadden</a:t>
            </a:r>
          </a:p>
          <a:p>
            <a:r>
              <a:rPr lang="en-US" dirty="0" smtClean="0"/>
              <a:t>Aaron </a:t>
            </a:r>
            <a:r>
              <a:rPr lang="en-US" dirty="0" err="1" smtClean="0"/>
              <a:t>Caroll</a:t>
            </a:r>
            <a:endParaRPr lang="en-US" dirty="0" smtClean="0"/>
          </a:p>
          <a:p>
            <a:r>
              <a:rPr lang="en-US" dirty="0" smtClean="0"/>
              <a:t>Health Admin Life Brooke</a:t>
            </a:r>
          </a:p>
          <a:p>
            <a:r>
              <a:rPr lang="en-US" dirty="0" err="1" smtClean="0"/>
              <a:t>Atul</a:t>
            </a:r>
            <a:r>
              <a:rPr lang="en-US" dirty="0" smtClean="0"/>
              <a:t> </a:t>
            </a:r>
            <a:r>
              <a:rPr lang="en-US" dirty="0" err="1" smtClean="0"/>
              <a:t>Gawande</a:t>
            </a:r>
            <a:endParaRPr lang="en-US" dirty="0" smtClean="0"/>
          </a:p>
          <a:p>
            <a:r>
              <a:rPr lang="en-US" dirty="0" smtClean="0"/>
              <a:t>Alisha and Natasha</a:t>
            </a:r>
          </a:p>
          <a:p>
            <a:r>
              <a:rPr lang="en-US" dirty="0" smtClean="0"/>
              <a:t>Betsy </a:t>
            </a:r>
            <a:r>
              <a:rPr lang="en-US" dirty="0" err="1" smtClean="0"/>
              <a:t>Grunch</a:t>
            </a:r>
            <a:endParaRPr lang="en-US" dirty="0" smtClean="0"/>
          </a:p>
          <a:p>
            <a:r>
              <a:rPr lang="en-US" dirty="0" err="1" smtClean="0"/>
              <a:t>DrNurseDan</a:t>
            </a:r>
            <a:endParaRPr lang="en-US" dirty="0" smtClean="0"/>
          </a:p>
          <a:p>
            <a:r>
              <a:rPr lang="en-US" dirty="0" smtClean="0"/>
              <a:t>Dr. Andrew Weil</a:t>
            </a:r>
          </a:p>
          <a:p>
            <a:r>
              <a:rPr lang="en-US" dirty="0" smtClean="0"/>
              <a:t>Brittany </a:t>
            </a:r>
            <a:r>
              <a:rPr lang="en-US" dirty="0" err="1" smtClean="0"/>
              <a:t>Barreto</a:t>
            </a:r>
            <a:endParaRPr lang="en-US" dirty="0" smtClean="0"/>
          </a:p>
          <a:p>
            <a:r>
              <a:rPr lang="en-US" dirty="0" smtClean="0"/>
              <a:t>Dr. </a:t>
            </a:r>
            <a:r>
              <a:rPr lang="en-US" dirty="0" err="1" smtClean="0"/>
              <a:t>Zubin</a:t>
            </a:r>
            <a:r>
              <a:rPr lang="en-US" dirty="0" smtClean="0"/>
              <a:t> </a:t>
            </a:r>
            <a:r>
              <a:rPr lang="en-US" dirty="0" err="1" smtClean="0"/>
              <a:t>Damania</a:t>
            </a:r>
            <a:endParaRPr lang="en-US" dirty="0" smtClean="0"/>
          </a:p>
          <a:p>
            <a:r>
              <a:rPr lang="en-US" dirty="0" smtClean="0"/>
              <a:t>Chats with Charles</a:t>
            </a:r>
          </a:p>
          <a:p>
            <a:r>
              <a:rPr lang="en-US" dirty="0" smtClean="0"/>
              <a:t>Dr. Mike </a:t>
            </a:r>
            <a:r>
              <a:rPr lang="en-US" dirty="0" err="1" smtClean="0"/>
              <a:t>Israetel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6387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672" y="4473"/>
            <a:ext cx="10515600" cy="1325563"/>
          </a:xfrm>
        </p:spPr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545" y="942110"/>
            <a:ext cx="11951855" cy="591589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Recessions reduce payroll tax revenue</a:t>
            </a:r>
            <a:r>
              <a:rPr lang="en-US" dirty="0"/>
              <a:t>: Nov 1973–Mar </a:t>
            </a:r>
            <a:r>
              <a:rPr lang="en-US" dirty="0" smtClean="0"/>
              <a:t>1975 Oil Crisis, </a:t>
            </a:r>
            <a:r>
              <a:rPr lang="en-US" dirty="0"/>
              <a:t>Jan 1980–July 1980 double dip, July 1981–Nov </a:t>
            </a:r>
            <a:r>
              <a:rPr lang="en-US" dirty="0" smtClean="0"/>
              <a:t>1982 </a:t>
            </a:r>
            <a:r>
              <a:rPr lang="en-US" dirty="0"/>
              <a:t>Iran revolution, July 1990–Mar </a:t>
            </a:r>
            <a:r>
              <a:rPr lang="en-US" dirty="0" smtClean="0"/>
              <a:t>1991 ending Bush’s presidency, </a:t>
            </a:r>
            <a:r>
              <a:rPr lang="en-US" dirty="0"/>
              <a:t>Mar 2001–Nov </a:t>
            </a:r>
            <a:r>
              <a:rPr lang="en-US" dirty="0" smtClean="0"/>
              <a:t>2001 </a:t>
            </a:r>
            <a:r>
              <a:rPr lang="en-US" dirty="0"/>
              <a:t>dot-com bubble, Dec 2007–June </a:t>
            </a:r>
            <a:r>
              <a:rPr lang="en-US" dirty="0" smtClean="0"/>
              <a:t>2009 </a:t>
            </a:r>
            <a:r>
              <a:rPr lang="en-US" dirty="0"/>
              <a:t>great recession, Feb 2020–June </a:t>
            </a:r>
            <a:r>
              <a:rPr lang="en-US" dirty="0" smtClean="0"/>
              <a:t>2020 </a:t>
            </a:r>
            <a:r>
              <a:rPr lang="en-US" dirty="0" err="1" smtClean="0"/>
              <a:t>Covid</a:t>
            </a:r>
            <a:r>
              <a:rPr lang="en-US" dirty="0" smtClean="0"/>
              <a:t> recession </a:t>
            </a:r>
          </a:p>
          <a:p>
            <a:r>
              <a:rPr lang="en-US" dirty="0" smtClean="0"/>
              <a:t>The </a:t>
            </a:r>
            <a:r>
              <a:rPr lang="en-US" dirty="0"/>
              <a:t>Tax Equity and Fiscal Responsibility Act of 1982: </a:t>
            </a:r>
            <a:r>
              <a:rPr lang="en-US" dirty="0" smtClean="0"/>
              <a:t>The p</a:t>
            </a:r>
            <a:r>
              <a:rPr lang="en-US" dirty="0"/>
              <a:t>rospective payment system</a:t>
            </a:r>
            <a:r>
              <a:rPr lang="en-US" dirty="0" smtClean="0"/>
              <a:t> </a:t>
            </a:r>
            <a:r>
              <a:rPr lang="en-US" dirty="0"/>
              <a:t>required Medicare to pay for most inpatient care using diagnosis-related groups. This significantly reduced federal outlays, quickly leading to an increase in the life span of the trust fund, which remained relatively stable through the end of the 1980s</a:t>
            </a:r>
            <a:r>
              <a:rPr lang="en-US" dirty="0" smtClean="0"/>
              <a:t>.</a:t>
            </a:r>
          </a:p>
          <a:p>
            <a:r>
              <a:rPr lang="en-US" dirty="0"/>
              <a:t>Balanced Budget Act of </a:t>
            </a:r>
            <a:r>
              <a:rPr lang="en-US" dirty="0" smtClean="0"/>
              <a:t>1997: various measures including </a:t>
            </a:r>
            <a:r>
              <a:rPr lang="en-US" dirty="0"/>
              <a:t>reductions in the growth of payments to providers, expansion of prospective payments to </a:t>
            </a:r>
            <a:r>
              <a:rPr lang="en-US" dirty="0" smtClean="0"/>
              <a:t>post acute </a:t>
            </a:r>
            <a:r>
              <a:rPr lang="en-US" dirty="0"/>
              <a:t>care facilities, and increased cost sharing for beneficiaries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Reduced revenues from the </a:t>
            </a:r>
            <a:r>
              <a:rPr lang="en-US" dirty="0"/>
              <a:t>dot-com bubble triggered the Sustainable Growth Rate (SGR) provisions of the 1997 Balanced Budget Act, requiring a significant cut in Medicare payments</a:t>
            </a:r>
            <a:r>
              <a:rPr lang="en-US" dirty="0" smtClean="0"/>
              <a:t>. These cuts were canceled by legislation, leading to continued reduction in Trust Fund balance.</a:t>
            </a:r>
          </a:p>
          <a:p>
            <a:r>
              <a:rPr lang="en-US" dirty="0" smtClean="0"/>
              <a:t>Expected </a:t>
            </a:r>
            <a:r>
              <a:rPr lang="en-US" dirty="0"/>
              <a:t>revenue generators such as the “Cadillac Tax,” medical device tax, and other parts of the ACA did not end up becoming reality. A year after the ACA went into effect, a fiscal crisis led to the Budget Control Act of 2011, which cut Medicare payments by 2 percent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Medicare Access and CHIP Reauthorization Act of 2015 permanently repealed the SGR and provided temporary increases in payments for a variety of providers, including ambulance services and home health services in rural areas. The effect has been a depletion of the trust fund at faster than expected rates. Over the past five years, the expected year of exhaustion shortened from 2030 to 2026.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5250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823691" cy="4695248"/>
          </a:xfrm>
        </p:spPr>
        <p:txBody>
          <a:bodyPr>
            <a:normAutofit/>
          </a:bodyPr>
          <a:lstStyle/>
          <a:p>
            <a:r>
              <a:rPr lang="en-US" dirty="0"/>
              <a:t>Current Law if Fund runs </a:t>
            </a:r>
            <a:r>
              <a:rPr lang="en-US" dirty="0" smtClean="0"/>
              <a:t>out</a:t>
            </a:r>
          </a:p>
          <a:p>
            <a:pPr lvl="1"/>
            <a:r>
              <a:rPr lang="en-US" dirty="0" smtClean="0"/>
              <a:t>Payments may be delayed</a:t>
            </a:r>
          </a:p>
          <a:p>
            <a:pPr lvl="1"/>
            <a:r>
              <a:rPr lang="en-US" dirty="0" smtClean="0"/>
              <a:t>Or reduced</a:t>
            </a:r>
          </a:p>
          <a:p>
            <a:r>
              <a:rPr lang="en-US" dirty="0" smtClean="0"/>
              <a:t>New legislation likely</a:t>
            </a:r>
          </a:p>
          <a:p>
            <a:pPr lvl="1"/>
            <a:r>
              <a:rPr lang="en-US" dirty="0" smtClean="0"/>
              <a:t>Revenue enhancing</a:t>
            </a:r>
          </a:p>
          <a:p>
            <a:pPr lvl="1"/>
            <a:r>
              <a:rPr lang="en-US" dirty="0" smtClean="0"/>
              <a:t>Cost cutting</a:t>
            </a:r>
          </a:p>
          <a:p>
            <a:r>
              <a:rPr lang="en-US" dirty="0" smtClean="0"/>
              <a:t>Radical changes</a:t>
            </a:r>
          </a:p>
          <a:p>
            <a:pPr lvl="1"/>
            <a:r>
              <a:rPr lang="en-US" dirty="0" smtClean="0"/>
              <a:t>Medicare buy-in with ACA subsidies</a:t>
            </a:r>
          </a:p>
          <a:p>
            <a:pPr lvl="1"/>
            <a:r>
              <a:rPr lang="en-US" dirty="0" smtClean="0"/>
              <a:t>Push generics</a:t>
            </a:r>
          </a:p>
          <a:p>
            <a:pPr lvl="1"/>
            <a:r>
              <a:rPr lang="en-US" dirty="0" smtClean="0"/>
              <a:t>Increase payroll tax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7316995" y="2401005"/>
          <a:ext cx="4540702" cy="4382832"/>
        </p:xfrm>
        <a:graphic>
          <a:graphicData uri="http://schemas.openxmlformats.org/drawingml/2006/table">
            <a:tbl>
              <a:tblPr/>
              <a:tblGrid>
                <a:gridCol w="2270351">
                  <a:extLst>
                    <a:ext uri="{9D8B030D-6E8A-4147-A177-3AD203B41FA5}">
                      <a16:colId xmlns:a16="http://schemas.microsoft.com/office/drawing/2014/main" val="562650199"/>
                    </a:ext>
                  </a:extLst>
                </a:gridCol>
                <a:gridCol w="2270351">
                  <a:extLst>
                    <a:ext uri="{9D8B030D-6E8A-4147-A177-3AD203B41FA5}">
                      <a16:colId xmlns:a16="http://schemas.microsoft.com/office/drawing/2014/main" val="2247583698"/>
                    </a:ext>
                  </a:extLst>
                </a:gridCol>
              </a:tblGrid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solidFill>
                            <a:srgbClr val="0A81A8"/>
                          </a:solidFill>
                          <a:effectLst/>
                        </a:rPr>
                        <a:t>Policy Option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>
                          <a:solidFill>
                            <a:srgbClr val="0A81A8"/>
                          </a:solidFill>
                          <a:effectLst/>
                        </a:rPr>
                        <a:t>Potential Savings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993055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Expand Bundled Payments and Promote New Payment Models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$5 to $50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367305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Reduce Preventable Readmissions and Unnecessary Complications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Up to $10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350335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Reduce Payments to Post-Acute Providers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$25 to $50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889624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Reform and Reduce Payments for Graduate Medical Education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</a:rPr>
                        <a:t>$15 to $40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944622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Reduce Medicare's Coverage of Bad Debts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$15 to $50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643929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Expand Medicare and Medicaid Drug Rebates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$50 to $150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567522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Reduce the Price and Use of High-Cost Drugs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Up to $30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889019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Adopt Competitive Bidding for Medicare Advantage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$25 to $75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375141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Limit Medicare Cost-Sharing Rules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Up to $20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522946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Restrict Supplemental Coverage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$50 to  $125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469127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Limit Medical Malpractice Claims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</a:rPr>
                        <a:t>$50 to $70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875656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5932054" y="1690688"/>
            <a:ext cx="482369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Cost cutting legislation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2160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Muhlestein</a:t>
            </a:r>
            <a:r>
              <a:rPr lang="en-US" dirty="0"/>
              <a:t>, David. "The Coming Crisis For The Medicare Trust Fund" Health Affairs Blog, December 15, </a:t>
            </a:r>
            <a:r>
              <a:rPr lang="en-US" dirty="0" smtClean="0"/>
              <a:t>2020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21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in two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Costs are growing, particularly administrative costs, prices, and overutilization</a:t>
            </a:r>
          </a:p>
          <a:p>
            <a:pPr lvl="1"/>
            <a:r>
              <a:rPr lang="en-US" dirty="0" smtClean="0"/>
              <a:t>I prefer to focus on administrative costs</a:t>
            </a:r>
          </a:p>
          <a:p>
            <a:pPr lvl="1"/>
            <a:endParaRPr lang="en-US" dirty="0"/>
          </a:p>
          <a:p>
            <a:r>
              <a:rPr lang="en-US" dirty="0" smtClean="0"/>
              <a:t>Health isn’t improving and for many it is getting worse</a:t>
            </a:r>
          </a:p>
          <a:p>
            <a:pPr lvl="1"/>
            <a:r>
              <a:rPr lang="en-US" dirty="0" smtClean="0"/>
              <a:t>This may not be the fault of the medical health system, but rather the behavioral health system</a:t>
            </a:r>
          </a:p>
        </p:txBody>
      </p:sp>
    </p:spTree>
    <p:extLst>
      <p:ext uri="{BB962C8B-B14F-4D97-AF65-F5344CB8AC3E}">
        <p14:creationId xmlns:p14="http://schemas.microsoft.com/office/powerpoint/2010/main" val="326630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famous &amp; misleading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Image result for growth of physicians and administrato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006" y="1316862"/>
            <a:ext cx="8300624" cy="536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559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Deaton and Case 2015 (corrected by </a:t>
            </a:r>
            <a:r>
              <a:rPr lang="en-US" dirty="0" err="1" smtClean="0"/>
              <a:t>Gelman</a:t>
            </a:r>
            <a:r>
              <a:rPr lang="en-US" dirty="0" smtClean="0"/>
              <a:t> 2016)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Screen Shot 2016-01-18 at 10.35.52 P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81" y="2167004"/>
            <a:ext cx="11517500" cy="389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349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of Medicaid Expansion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9815" y="1690688"/>
            <a:ext cx="7725777" cy="505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00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457700" cy="159067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People like their insurance</a:t>
            </a:r>
          </a:p>
          <a:p>
            <a:pPr lvl="1"/>
            <a:r>
              <a:rPr lang="en-US" dirty="0" smtClean="0"/>
              <a:t>But not as much as they like their coverage</a:t>
            </a:r>
          </a:p>
          <a:p>
            <a:pPr lvl="1"/>
            <a:r>
              <a:rPr lang="en-US" dirty="0" smtClean="0"/>
              <a:t>And they don’t like the healthcare industry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3550" y="-13493"/>
            <a:ext cx="6648450" cy="3543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467100"/>
            <a:ext cx="6667500" cy="339090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638925" y="3715544"/>
            <a:ext cx="4457700" cy="15906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People think the government should play a role 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ut aren’t sure what that role should be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20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Abortion Coverage Regulations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21005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Hyde Amendment</a:t>
            </a:r>
          </a:p>
          <a:p>
            <a:pPr lvl="1"/>
            <a:r>
              <a:rPr lang="en-US" dirty="0" smtClean="0"/>
              <a:t>Applies to subsidies for plans bought on exchange</a:t>
            </a:r>
          </a:p>
          <a:p>
            <a:pPr lvl="1"/>
            <a:r>
              <a:rPr lang="en-US" dirty="0" smtClean="0"/>
              <a:t>Does not apply to abortions in cases of rape, incest, or endangerment of life of woman</a:t>
            </a:r>
          </a:p>
          <a:p>
            <a:pPr lvl="1"/>
            <a:r>
              <a:rPr lang="en-US" dirty="0" smtClean="0"/>
              <a:t>States may fund abortion care for Medicaid recipients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1026" name="Picture 2" descr="https://www.kff.org/wp-content/uploads/2019/06/8829-02-Figure-2-June-2019.png?w=735&amp;h=551&amp;crop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9212" y="1479550"/>
            <a:ext cx="7000875" cy="524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929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Inflation Reduction Act of 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Medicare may negotiate </a:t>
            </a:r>
            <a:r>
              <a:rPr lang="en-US" dirty="0"/>
              <a:t>the cost of prescription drugs</a:t>
            </a:r>
            <a:r>
              <a:rPr lang="en-US" dirty="0" smtClean="0"/>
              <a:t>.</a:t>
            </a:r>
          </a:p>
          <a:p>
            <a:r>
              <a:rPr lang="en-US" dirty="0" smtClean="0"/>
              <a:t>Caps </a:t>
            </a:r>
            <a:r>
              <a:rPr lang="en-US" dirty="0"/>
              <a:t>the amount seniors pay </a:t>
            </a:r>
            <a:r>
              <a:rPr lang="en-US" dirty="0" smtClean="0"/>
              <a:t>at </a:t>
            </a:r>
            <a:r>
              <a:rPr lang="en-US" dirty="0"/>
              <a:t>$2,000 annually, </a:t>
            </a:r>
            <a:r>
              <a:rPr lang="en-US" dirty="0" smtClean="0"/>
              <a:t>and the </a:t>
            </a:r>
            <a:r>
              <a:rPr lang="en-US" dirty="0"/>
              <a:t>cost of insulin at $35 a </a:t>
            </a:r>
            <a:r>
              <a:rPr lang="en-US" dirty="0" smtClean="0"/>
              <a:t>month</a:t>
            </a:r>
          </a:p>
          <a:p>
            <a:r>
              <a:rPr lang="en-US" dirty="0"/>
              <a:t>P</a:t>
            </a:r>
            <a:r>
              <a:rPr lang="en-US" dirty="0" smtClean="0"/>
              <a:t>enalizes </a:t>
            </a:r>
            <a:r>
              <a:rPr lang="en-US" dirty="0"/>
              <a:t>companies that unfairly hike prices by requiring them to pay a rebate to Medicare.</a:t>
            </a:r>
            <a:endParaRPr lang="en-US" dirty="0" smtClean="0"/>
          </a:p>
          <a:p>
            <a:r>
              <a:rPr lang="en-US" dirty="0"/>
              <a:t>Expanding premium and co-pay assistance for low-income seniors in the Medicare Part D drug program</a:t>
            </a:r>
          </a:p>
          <a:p>
            <a:r>
              <a:rPr lang="en-US" dirty="0"/>
              <a:t>Extending enhanced Affordable Care Act Marketplace premium subsidies, which were set to expire at the end of this year, through the end of 2025</a:t>
            </a:r>
          </a:p>
          <a:p>
            <a:r>
              <a:rPr lang="en-US" dirty="0"/>
              <a:t>Making all vaccines free for Medicare beneficiaries</a:t>
            </a:r>
          </a:p>
          <a:p>
            <a:endParaRPr lang="en-US" dirty="0" smtClean="0"/>
          </a:p>
          <a:p>
            <a:r>
              <a:rPr lang="en-US" dirty="0" smtClean="0"/>
              <a:t>Not an inflation reducing bill, its just a name for a budget bill</a:t>
            </a:r>
          </a:p>
          <a:p>
            <a:pPr lvl="1"/>
            <a:r>
              <a:rPr lang="en-US" dirty="0" smtClean="0"/>
              <a:t>Recent budget reconciliation bills include Tax Cuts and Jobs Act of 2017 and the American Rescue Plan of 2021.</a:t>
            </a:r>
          </a:p>
          <a:p>
            <a:pPr lvl="1"/>
            <a:r>
              <a:rPr lang="en-US" dirty="0" smtClean="0"/>
              <a:t>Inflation is a lagging indicator of problems and the lag is long</a:t>
            </a:r>
          </a:p>
          <a:p>
            <a:pPr lvl="1"/>
            <a:r>
              <a:rPr lang="en-US" dirty="0" smtClean="0"/>
              <a:t>So while this act does little or nothing to address inflation in 2022, its effect on long-term inflation is not necessarily zero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10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f18ec10-a743-4c21-91d9-69d297feae2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7DDB884101BF43AD36487F06175C6C" ma:contentTypeVersion="18" ma:contentTypeDescription="Create a new document." ma:contentTypeScope="" ma:versionID="04ce9d921da06bbbc7debe05314872f8">
  <xsd:schema xmlns:xsd="http://www.w3.org/2001/XMLSchema" xmlns:xs="http://www.w3.org/2001/XMLSchema" xmlns:p="http://schemas.microsoft.com/office/2006/metadata/properties" xmlns:ns3="7f18ec10-a743-4c21-91d9-69d297feae23" xmlns:ns4="ce5fba22-8df0-4e59-b0bb-9a52d7395907" targetNamespace="http://schemas.microsoft.com/office/2006/metadata/properties" ma:root="true" ma:fieldsID="6739e6a61dd1e4ad6df1e3c2cee982c9" ns3:_="" ns4:_="">
    <xsd:import namespace="7f18ec10-a743-4c21-91d9-69d297feae23"/>
    <xsd:import namespace="ce5fba22-8df0-4e59-b0bb-9a52d73959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8ec10-a743-4c21-91d9-69d297feae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5fba22-8df0-4e59-b0bb-9a52d739590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CCEF31-2404-446D-B229-4D64D8053070}">
  <ds:schemaRefs>
    <ds:schemaRef ds:uri="7f18ec10-a743-4c21-91d9-69d297feae23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ce5fba22-8df0-4e59-b0bb-9a52d739590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63D1FD5-6DED-41C9-B7E6-A885BA82DC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E1205F-2A1C-4122-BC74-2A5F9A25A9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18ec10-a743-4c21-91d9-69d297feae23"/>
    <ds:schemaRef ds:uri="ce5fba22-8df0-4e59-b0bb-9a52d73959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9027</TotalTime>
  <Words>1368</Words>
  <Application>Microsoft Office PowerPoint</Application>
  <PresentationFormat>Widescreen</PresentationFormat>
  <Paragraphs>188</Paragraphs>
  <Slides>22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HealthCare Management</vt:lpstr>
      <vt:lpstr>Final project disussion</vt:lpstr>
      <vt:lpstr>The problem in two graphs</vt:lpstr>
      <vt:lpstr>A famous &amp; misleading graph</vt:lpstr>
      <vt:lpstr>Deaton and Case 2015 (corrected by Gelman 2016)</vt:lpstr>
      <vt:lpstr>State of Medicaid Expansion</vt:lpstr>
      <vt:lpstr>Some Polls</vt:lpstr>
      <vt:lpstr>Abortion Coverage Regulations</vt:lpstr>
      <vt:lpstr>Inflation Reduction Act of 2022</vt:lpstr>
      <vt:lpstr>PowerPoint Presentation</vt:lpstr>
      <vt:lpstr>Democratic proposals focus on:</vt:lpstr>
      <vt:lpstr>Democratic proposals focus on:</vt:lpstr>
      <vt:lpstr>Republican criticisms of Democratic plans</vt:lpstr>
      <vt:lpstr>Republican proposals focus on</vt:lpstr>
      <vt:lpstr>Republican proposals focus on</vt:lpstr>
      <vt:lpstr>Republican proposals focus on</vt:lpstr>
      <vt:lpstr>Compromises? Proposals with mixed appeal?</vt:lpstr>
      <vt:lpstr>Medicare solvency</vt:lpstr>
      <vt:lpstr>Never the first time, not the last(?)</vt:lpstr>
      <vt:lpstr>Timeline</vt:lpstr>
      <vt:lpstr>Future</vt:lpstr>
      <vt:lpstr>PowerPoint Presentation</vt:lpstr>
    </vt:vector>
  </TitlesOfParts>
  <Company>University of Connecticut School of 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Shane Murphy</dc:creator>
  <cp:lastModifiedBy>Shane Murphy</cp:lastModifiedBy>
  <cp:revision>103</cp:revision>
  <cp:lastPrinted>2024-11-19T15:35:37Z</cp:lastPrinted>
  <dcterms:created xsi:type="dcterms:W3CDTF">2024-08-26T13:44:35Z</dcterms:created>
  <dcterms:modified xsi:type="dcterms:W3CDTF">2024-11-21T18:05:24Z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0x010100ED7DDB884101BF43AD36487F06175C6C</vt:lpwstr>
  </property>
</Properties>
</file>