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59" r:id="rId2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6" autoAdjust="0"/>
    <p:restoredTop sz="96256" autoAdjust="0"/>
  </p:normalViewPr>
  <p:slideViewPr>
    <p:cSldViewPr snapToGrid="0">
      <p:cViewPr varScale="1">
        <p:scale>
          <a:sx n="111" d="100"/>
          <a:sy n="111" d="100"/>
        </p:scale>
        <p:origin x="474" y="102"/>
      </p:cViewPr>
      <p:guideLst/>
    </p:cSldViewPr>
  </p:slideViewPr>
  <p:outlineViewPr>
    <p:cViewPr>
      <p:scale>
        <a:sx n="33" d="100"/>
        <a:sy n="33" d="100"/>
      </p:scale>
      <p:origin x="0" y="-28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6C155A8-E00C-4D60-8212-F0A5BAA0B3CA}" type="datetimeFigureOut">
              <a:rPr lang="en-US" smtClean="0"/>
              <a:t>11/19/2024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61C192D-35C6-479D-95A7-71A12D6E4329}" type="slidenum">
              <a:rPr lang="en-US" smtClean="0"/>
              <a:t>‹#›</a:t>
            </a:fld>
            <a:endParaRPr lang="en-US"/>
          </a:p>
        </p:txBody>
      </p:sp>
    </p:spTree>
    <p:extLst>
      <p:ext uri="{BB962C8B-B14F-4D97-AF65-F5344CB8AC3E}">
        <p14:creationId xmlns:p14="http://schemas.microsoft.com/office/powerpoint/2010/main" val="1128358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F871C70-1320-4121-8DA7-ACD564D30828}" type="datetimeFigureOut">
              <a:rPr lang="en-US" smtClean="0"/>
              <a:t>11/18/2024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9C60A1-82DB-48B1-B119-2ED43FC0DD65}" type="slidenum">
              <a:rPr lang="en-US" smtClean="0"/>
              <a:t>‹#›</a:t>
            </a:fld>
            <a:endParaRPr lang="en-US"/>
          </a:p>
        </p:txBody>
      </p:sp>
    </p:spTree>
    <p:extLst>
      <p:ext uri="{BB962C8B-B14F-4D97-AF65-F5344CB8AC3E}">
        <p14:creationId xmlns:p14="http://schemas.microsoft.com/office/powerpoint/2010/main" val="1241969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HealthCare Management</a:t>
            </a:r>
            <a:endParaRPr lang="en-US" dirty="0"/>
          </a:p>
        </p:txBody>
      </p:sp>
      <p:sp>
        <p:nvSpPr>
          <p:cNvPr id="3" name="Subtitle 2"/>
          <p:cNvSpPr>
            <a:spLocks noGrp="1"/>
          </p:cNvSpPr>
          <p:nvPr>
            <p:ph type="subTitle" idx="1"/>
          </p:nvPr>
        </p:nvSpPr>
        <p:spPr/>
        <p:txBody>
          <a:bodyPr/>
          <a:lstStyle/>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Marginal value</a:t>
            </a:r>
            <a:endParaRPr lang="en-US" dirty="0"/>
          </a:p>
        </p:txBody>
      </p:sp>
      <p:sp>
        <p:nvSpPr>
          <p:cNvPr id="3" name="Content Placeholder 2"/>
          <p:cNvSpPr>
            <a:spLocks noGrp="1"/>
          </p:cNvSpPr>
          <p:nvPr>
            <p:ph idx="1"/>
          </p:nvPr>
        </p:nvSpPr>
        <p:spPr/>
        <p:txBody>
          <a:bodyPr/>
          <a:lstStyle/>
          <a:p>
            <a:r>
              <a:rPr lang="en-US" dirty="0" smtClean="0"/>
              <a:t>The marginal value of a good is the value produced by having one more of the good</a:t>
            </a:r>
          </a:p>
          <a:p>
            <a:r>
              <a:rPr lang="en-US" dirty="0" smtClean="0"/>
              <a:t>The marginal value need not be constant, and is generally decreasing</a:t>
            </a:r>
          </a:p>
          <a:p>
            <a:r>
              <a:rPr lang="en-US" dirty="0" smtClean="0"/>
              <a:t>In a perfectly competitive market</a:t>
            </a:r>
          </a:p>
          <a:p>
            <a:pPr lvl="1"/>
            <a:r>
              <a:rPr lang="en-US" dirty="0" smtClean="0"/>
              <a:t>Marginal cost equals marginal revenue</a:t>
            </a:r>
          </a:p>
          <a:p>
            <a:pPr lvl="1"/>
            <a:r>
              <a:rPr lang="en-US" dirty="0" smtClean="0"/>
              <a:t>In theory, profits are equal to zero (and if we include salaries in the set of costs for a firm, this may be nearly true)</a:t>
            </a:r>
          </a:p>
          <a:p>
            <a:r>
              <a:rPr lang="en-US" dirty="0" smtClean="0"/>
              <a:t>A monopolist will charge higher prices, sell fewer goods, and receives monopoly profit</a:t>
            </a:r>
            <a:endParaRPr lang="en-US" dirty="0"/>
          </a:p>
        </p:txBody>
      </p:sp>
    </p:spTree>
    <p:extLst>
      <p:ext uri="{BB962C8B-B14F-4D97-AF65-F5344CB8AC3E}">
        <p14:creationId xmlns:p14="http://schemas.microsoft.com/office/powerpoint/2010/main" val="1959727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Pharmaceutical Industry: Pricing</a:t>
            </a:r>
            <a:endParaRPr lang="en-US" dirty="0"/>
          </a:p>
        </p:txBody>
      </p:sp>
      <p:sp>
        <p:nvSpPr>
          <p:cNvPr id="3" name="Content Placeholder 2"/>
          <p:cNvSpPr>
            <a:spLocks noGrp="1"/>
          </p:cNvSpPr>
          <p:nvPr>
            <p:ph idx="1"/>
          </p:nvPr>
        </p:nvSpPr>
        <p:spPr/>
        <p:txBody>
          <a:bodyPr>
            <a:normAutofit fontScale="92500"/>
          </a:bodyPr>
          <a:lstStyle/>
          <a:p>
            <a:r>
              <a:rPr lang="en-US" dirty="0" smtClean="0"/>
              <a:t>Prices are broadly based on marginal value </a:t>
            </a:r>
          </a:p>
          <a:p>
            <a:r>
              <a:rPr lang="en-US" dirty="0" smtClean="0"/>
              <a:t>Law of one price does not hold – when different uses of similar drugs exist, various prices can be found across markets within and between countries</a:t>
            </a:r>
          </a:p>
          <a:p>
            <a:endParaRPr lang="en-US" dirty="0" smtClean="0"/>
          </a:p>
          <a:p>
            <a:r>
              <a:rPr lang="en-US" dirty="0" smtClean="0"/>
              <a:t>Most prices are negotiated between large payers and pharma companies</a:t>
            </a:r>
          </a:p>
          <a:p>
            <a:pPr lvl="1"/>
            <a:r>
              <a:rPr lang="en-US" dirty="0" smtClean="0"/>
              <a:t>Lowest prices negotiated by VA and DoD</a:t>
            </a:r>
          </a:p>
          <a:p>
            <a:pPr lvl="1"/>
            <a:r>
              <a:rPr lang="en-US" dirty="0" smtClean="0"/>
              <a:t>Next are hospitals for inpatient use and to certain HMOs</a:t>
            </a:r>
          </a:p>
          <a:p>
            <a:pPr lvl="1"/>
            <a:r>
              <a:rPr lang="en-US" dirty="0" smtClean="0"/>
              <a:t>Some HMO prices are higher, as are retail prices</a:t>
            </a:r>
          </a:p>
          <a:p>
            <a:endParaRPr lang="en-US" dirty="0" smtClean="0"/>
          </a:p>
          <a:p>
            <a:r>
              <a:rPr lang="en-US" dirty="0" smtClean="0"/>
              <a:t>Inter-country arbitrage exists but is often legislated against</a:t>
            </a:r>
          </a:p>
          <a:p>
            <a:pPr lvl="1"/>
            <a:endParaRPr lang="en-US" dirty="0"/>
          </a:p>
        </p:txBody>
      </p:sp>
    </p:spTree>
    <p:extLst>
      <p:ext uri="{BB962C8B-B14F-4D97-AF65-F5344CB8AC3E}">
        <p14:creationId xmlns:p14="http://schemas.microsoft.com/office/powerpoint/2010/main" val="3507261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Pharmaceutical Industry</a:t>
            </a:r>
            <a:endParaRPr lang="en-US" dirty="0"/>
          </a:p>
        </p:txBody>
      </p:sp>
      <p:sp>
        <p:nvSpPr>
          <p:cNvPr id="3" name="Content Placeholder 2"/>
          <p:cNvSpPr>
            <a:spLocks noGrp="1"/>
          </p:cNvSpPr>
          <p:nvPr>
            <p:ph idx="1"/>
          </p:nvPr>
        </p:nvSpPr>
        <p:spPr/>
        <p:txBody>
          <a:bodyPr/>
          <a:lstStyle/>
          <a:p>
            <a:r>
              <a:rPr lang="en-US" dirty="0" smtClean="0"/>
              <a:t>Development – R&amp;D spending</a:t>
            </a:r>
          </a:p>
          <a:p>
            <a:pPr lvl="1"/>
            <a:r>
              <a:rPr lang="en-US" dirty="0" smtClean="0"/>
              <a:t>Development role of universities vs corporations</a:t>
            </a:r>
          </a:p>
          <a:p>
            <a:pPr lvl="1"/>
            <a:r>
              <a:rPr lang="en-US" dirty="0" smtClean="0"/>
              <a:t>Innovation in orphan diseases vs diseases with multiple treatments</a:t>
            </a:r>
          </a:p>
          <a:p>
            <a:pPr lvl="2"/>
            <a:r>
              <a:rPr lang="en-US" dirty="0" smtClean="0"/>
              <a:t>See, for instance, </a:t>
            </a:r>
            <a:r>
              <a:rPr lang="en-US" dirty="0" err="1"/>
              <a:t>Dranove</a:t>
            </a:r>
            <a:r>
              <a:rPr lang="en-US" dirty="0"/>
              <a:t>, David, Craig </a:t>
            </a:r>
            <a:r>
              <a:rPr lang="en-US" dirty="0" err="1"/>
              <a:t>Garthwaite</a:t>
            </a:r>
            <a:r>
              <a:rPr lang="en-US" dirty="0"/>
              <a:t>, and Manuel </a:t>
            </a:r>
            <a:r>
              <a:rPr lang="en-US" dirty="0" err="1"/>
              <a:t>Hermosilla</a:t>
            </a:r>
            <a:r>
              <a:rPr lang="en-US" dirty="0"/>
              <a:t>. </a:t>
            </a:r>
            <a:r>
              <a:rPr lang="en-US" i="1" dirty="0"/>
              <a:t>Pharmaceutical profits and the social value of innovation</a:t>
            </a:r>
            <a:r>
              <a:rPr lang="en-US" dirty="0"/>
              <a:t>. No. w20212. National Bureau of Economic Research, 2014</a:t>
            </a:r>
            <a:r>
              <a:rPr lang="en-US" dirty="0" smtClean="0"/>
              <a:t>.</a:t>
            </a:r>
          </a:p>
        </p:txBody>
      </p:sp>
    </p:spTree>
    <p:extLst>
      <p:ext uri="{BB962C8B-B14F-4D97-AF65-F5344CB8AC3E}">
        <p14:creationId xmlns:p14="http://schemas.microsoft.com/office/powerpoint/2010/main" val="4199977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 IO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422280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Patents in pharma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1946 the US Patent Office granted a patent to streptomycin overturning previous decisions which denied patentability to antibiotics as naturally occurring substances.</a:t>
            </a:r>
          </a:p>
          <a:p>
            <a:pPr lvl="1"/>
            <a:r>
              <a:rPr lang="en-US" dirty="0"/>
              <a:t>Until the </a:t>
            </a:r>
            <a:r>
              <a:rPr lang="en-US" dirty="0" smtClean="0"/>
              <a:t>Waxman Hatch </a:t>
            </a:r>
            <a:r>
              <a:rPr lang="en-US" dirty="0"/>
              <a:t>Act was passed in the US in 1984, generic versions of drugs that had gone off patent protection still had to undergo extensive human clinical trials before they could be sold in the US market, so that it might be years before a generic version appeared even once a key patent had </a:t>
            </a:r>
            <a:r>
              <a:rPr lang="en-US" dirty="0" smtClean="0"/>
              <a:t>expired.</a:t>
            </a:r>
          </a:p>
          <a:p>
            <a:pPr lvl="2"/>
            <a:r>
              <a:rPr lang="en-US" dirty="0" smtClean="0"/>
              <a:t>In </a:t>
            </a:r>
            <a:r>
              <a:rPr lang="en-US" dirty="0"/>
              <a:t>1980, generics held only 2% of the US drug market</a:t>
            </a:r>
            <a:r>
              <a:rPr lang="en-US" dirty="0" smtClean="0"/>
              <a:t>.</a:t>
            </a:r>
          </a:p>
          <a:p>
            <a:r>
              <a:rPr lang="en-US" dirty="0"/>
              <a:t>The rate of innovation started to soar: the R&amp;D to sales ratio rose from 3.7% in 1951 to 5.8% in the 1950s to around 10% in the 1960s, reaching around 15–20% in the 1980s and afterwards</a:t>
            </a:r>
            <a:r>
              <a:rPr lang="en-US" dirty="0" smtClean="0"/>
              <a:t>.</a:t>
            </a:r>
          </a:p>
          <a:p>
            <a:pPr lvl="1"/>
            <a:r>
              <a:rPr lang="en-US" dirty="0" smtClean="0"/>
              <a:t>The </a:t>
            </a:r>
            <a:r>
              <a:rPr lang="en-US" dirty="0"/>
              <a:t>number of new molecular entities approved by the Food and Drug Administration (FDA) rose steadily from 25 in the period 1940–1949 to 154 in the 1950s to 171 in the 1960s, and reached 264 in 1970s</a:t>
            </a:r>
          </a:p>
        </p:txBody>
      </p:sp>
    </p:spTree>
    <p:extLst>
      <p:ext uri="{BB962C8B-B14F-4D97-AF65-F5344CB8AC3E}">
        <p14:creationId xmlns:p14="http://schemas.microsoft.com/office/powerpoint/2010/main" val="1078815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in Pharma</a:t>
            </a:r>
            <a:endParaRPr lang="en-US" dirty="0"/>
          </a:p>
        </p:txBody>
      </p:sp>
      <p:sp>
        <p:nvSpPr>
          <p:cNvPr id="3" name="Content Placeholder 2"/>
          <p:cNvSpPr>
            <a:spLocks noGrp="1"/>
          </p:cNvSpPr>
          <p:nvPr>
            <p:ph idx="1"/>
          </p:nvPr>
        </p:nvSpPr>
        <p:spPr/>
        <p:txBody>
          <a:bodyPr/>
          <a:lstStyle/>
          <a:p>
            <a:r>
              <a:rPr lang="en-US" dirty="0"/>
              <a:t>until the 1930s drugs were sold and advertised mainly directly to patients, subsequent legislation introduced prescription </a:t>
            </a:r>
            <a:r>
              <a:rPr lang="en-US" dirty="0" smtClean="0"/>
              <a:t>drugs.</a:t>
            </a:r>
          </a:p>
          <a:p>
            <a:pPr lvl="1"/>
            <a:r>
              <a:rPr lang="en-US" dirty="0" smtClean="0"/>
              <a:t>In </a:t>
            </a:r>
            <a:r>
              <a:rPr lang="en-US" dirty="0"/>
              <a:t>1929 the latter accounted for 32% of consumer expenditures. By 1949 this share had increased to 57% and to 83% by </a:t>
            </a:r>
            <a:r>
              <a:rPr lang="en-US" dirty="0" smtClean="0"/>
              <a:t>1969.</a:t>
            </a:r>
          </a:p>
          <a:p>
            <a:pPr lvl="1"/>
            <a:r>
              <a:rPr lang="en-US" dirty="0" smtClean="0"/>
              <a:t>Hence</a:t>
            </a:r>
            <a:r>
              <a:rPr lang="en-US" dirty="0"/>
              <a:t>, pharmaceutical companies started to contact directly prescribing physicians, building vast and sophisticated marketing forces</a:t>
            </a:r>
            <a:r>
              <a:rPr lang="en-US" dirty="0" smtClean="0"/>
              <a:t>.</a:t>
            </a:r>
          </a:p>
          <a:p>
            <a:r>
              <a:rPr lang="en-US" dirty="0"/>
              <a:t>Within this </a:t>
            </a:r>
            <a:r>
              <a:rPr lang="en-US" dirty="0" err="1"/>
              <a:t>favourable</a:t>
            </a:r>
            <a:r>
              <a:rPr lang="en-US" dirty="0"/>
              <a:t> context, the industry experienced high rates of innovation, growth and profitability. Rates of growth averaged well above 10% from the 1950s until the 1980s. The profitability of the industry was also high – reported rates of return after taxes were on the order of 21 to 22%.</a:t>
            </a:r>
          </a:p>
        </p:txBody>
      </p:sp>
    </p:spTree>
    <p:extLst>
      <p:ext uri="{BB962C8B-B14F-4D97-AF65-F5344CB8AC3E}">
        <p14:creationId xmlns:p14="http://schemas.microsoft.com/office/powerpoint/2010/main" val="2589538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structure in Pharma</a:t>
            </a:r>
            <a:endParaRPr lang="en-US" dirty="0"/>
          </a:p>
        </p:txBody>
      </p:sp>
      <p:sp>
        <p:nvSpPr>
          <p:cNvPr id="3" name="Content Placeholder 2"/>
          <p:cNvSpPr>
            <a:spLocks noGrp="1"/>
          </p:cNvSpPr>
          <p:nvPr>
            <p:ph idx="1"/>
          </p:nvPr>
        </p:nvSpPr>
        <p:spPr/>
        <p:txBody>
          <a:bodyPr/>
          <a:lstStyle/>
          <a:p>
            <a:r>
              <a:rPr lang="en-US" dirty="0"/>
              <a:t>Up until the mid-1990s, no firm had a worldwide market share larger than 4.5</a:t>
            </a:r>
            <a:r>
              <a:rPr lang="en-US" dirty="0" smtClean="0"/>
              <a:t>%.</a:t>
            </a:r>
          </a:p>
          <a:p>
            <a:r>
              <a:rPr lang="en-US" dirty="0"/>
              <a:t>Within this core of the first 10–20 largest firms around the world, competition is intense; changes in the hierarchy of the leaders occur but, despite this mobility within the core, the club of the major firms has been remarkably stable</a:t>
            </a:r>
            <a:r>
              <a:rPr lang="en-US" dirty="0" smtClean="0"/>
              <a:t>.</a:t>
            </a:r>
          </a:p>
          <a:p>
            <a:pPr lvl="1"/>
            <a:r>
              <a:rPr lang="en-US" dirty="0" smtClean="0"/>
              <a:t>The </a:t>
            </a:r>
            <a:r>
              <a:rPr lang="en-US" dirty="0"/>
              <a:t>‘oligopolistic core’ of the industry has been composed of the early Swiss and German firms, joined after World War II by innovative American and British companies</a:t>
            </a:r>
            <a:r>
              <a:rPr lang="en-US" dirty="0" smtClean="0"/>
              <a:t>.</a:t>
            </a:r>
          </a:p>
          <a:p>
            <a:pPr lvl="2"/>
            <a:r>
              <a:rPr lang="en-US" dirty="0"/>
              <a:t>Roche, Ciba, Hoechst, Merck, Pfizer, and Lilly</a:t>
            </a:r>
          </a:p>
        </p:txBody>
      </p:sp>
    </p:spTree>
    <p:extLst>
      <p:ext uri="{BB962C8B-B14F-4D97-AF65-F5344CB8AC3E}">
        <p14:creationId xmlns:p14="http://schemas.microsoft.com/office/powerpoint/2010/main" val="1734900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structure in Pharma</a:t>
            </a:r>
            <a:endParaRPr lang="en-US" dirty="0"/>
          </a:p>
        </p:txBody>
      </p:sp>
      <p:sp>
        <p:nvSpPr>
          <p:cNvPr id="3" name="Content Placeholder 2"/>
          <p:cNvSpPr>
            <a:spLocks noGrp="1"/>
          </p:cNvSpPr>
          <p:nvPr>
            <p:ph idx="1"/>
          </p:nvPr>
        </p:nvSpPr>
        <p:spPr/>
        <p:txBody>
          <a:bodyPr/>
          <a:lstStyle/>
          <a:p>
            <a:r>
              <a:rPr lang="en-US" dirty="0"/>
              <a:t>This picture looks somewhat different, however, at the level of the individual submarkets or therapeutic categories, such as, for example, cardiovascular, diuretics, </a:t>
            </a:r>
            <a:r>
              <a:rPr lang="en-US" dirty="0" err="1"/>
              <a:t>tranquilisers</a:t>
            </a:r>
            <a:r>
              <a:rPr lang="en-US" dirty="0"/>
              <a:t>, etc. The largest firms held indeed dominant positions in individual submarkets. </a:t>
            </a:r>
          </a:p>
          <a:p>
            <a:pPr lvl="1"/>
            <a:r>
              <a:rPr lang="en-US" dirty="0" smtClean="0"/>
              <a:t>However, Dominance is often temporary</a:t>
            </a:r>
          </a:p>
        </p:txBody>
      </p:sp>
    </p:spTree>
    <p:extLst>
      <p:ext uri="{BB962C8B-B14F-4D97-AF65-F5344CB8AC3E}">
        <p14:creationId xmlns:p14="http://schemas.microsoft.com/office/powerpoint/2010/main" val="710030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in Pharma</a:t>
            </a:r>
            <a:endParaRPr lang="en-US" dirty="0"/>
          </a:p>
        </p:txBody>
      </p:sp>
      <p:sp>
        <p:nvSpPr>
          <p:cNvPr id="3" name="Content Placeholder 2"/>
          <p:cNvSpPr>
            <a:spLocks noGrp="1"/>
          </p:cNvSpPr>
          <p:nvPr>
            <p:ph idx="1"/>
          </p:nvPr>
        </p:nvSpPr>
        <p:spPr/>
        <p:txBody>
          <a:bodyPr>
            <a:normAutofit lnSpcReduction="10000"/>
          </a:bodyPr>
          <a:lstStyle/>
          <a:p>
            <a:r>
              <a:rPr lang="en-US" dirty="0" smtClean="0"/>
              <a:t>Many firms do not specialize in R&amp;D and innovation, but rather in the production and marketing of products invented elsewhere. This group of firms includes large companies like Bristol-Myers, Warner-Lambert, Plough, American Home Products, and also many smaller producers</a:t>
            </a:r>
          </a:p>
          <a:p>
            <a:pPr lvl="1"/>
            <a:r>
              <a:rPr lang="en-US" dirty="0" smtClean="0"/>
              <a:t>Innovation is characterized by high uncertainty and difficulty of leveraging past success into new products</a:t>
            </a:r>
          </a:p>
          <a:p>
            <a:r>
              <a:rPr lang="en-US" dirty="0" smtClean="0"/>
              <a:t>Another crucial </a:t>
            </a:r>
            <a:r>
              <a:rPr lang="en-US" dirty="0"/>
              <a:t>factor limiting concentration is the fragmented nature of the pharmaceutical market. The pharmaceutical market results from the aggregation of many independent submarkets with little or no substitution between products. Thus, even monopolistic positions in one submarket do not translate into overall </a:t>
            </a:r>
            <a:r>
              <a:rPr lang="en-US" dirty="0" smtClean="0"/>
              <a:t>concentration</a:t>
            </a:r>
          </a:p>
        </p:txBody>
      </p:sp>
    </p:spTree>
    <p:extLst>
      <p:ext uri="{BB962C8B-B14F-4D97-AF65-F5344CB8AC3E}">
        <p14:creationId xmlns:p14="http://schemas.microsoft.com/office/powerpoint/2010/main" val="2032785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in Pharma</a:t>
            </a:r>
            <a:endParaRPr lang="en-US" dirty="0"/>
          </a:p>
        </p:txBody>
      </p:sp>
      <p:sp>
        <p:nvSpPr>
          <p:cNvPr id="3" name="Content Placeholder 2"/>
          <p:cNvSpPr>
            <a:spLocks noGrp="1"/>
          </p:cNvSpPr>
          <p:nvPr>
            <p:ph idx="1"/>
          </p:nvPr>
        </p:nvSpPr>
        <p:spPr/>
        <p:txBody>
          <a:bodyPr>
            <a:normAutofit lnSpcReduction="10000"/>
          </a:bodyPr>
          <a:lstStyle/>
          <a:p>
            <a:r>
              <a:rPr lang="en-US" dirty="0" smtClean="0"/>
              <a:t>Since </a:t>
            </a:r>
            <a:r>
              <a:rPr lang="en-US" dirty="0"/>
              <a:t>the 1980s and in the US, in particular, various actions and court decisions introduced reforms essentially aimed at saving the cost and time linked to patent procedures; extending patent duration for some classes of products, most notably drugs; and encouraging ‘non-profit research institutions’ to patent and market technologies developed with public funding</a:t>
            </a:r>
            <a:r>
              <a:rPr lang="en-US" dirty="0" smtClean="0"/>
              <a:t>.</a:t>
            </a:r>
          </a:p>
          <a:p>
            <a:r>
              <a:rPr lang="en-US" dirty="0" smtClean="0"/>
              <a:t>Cost-controls outside of the US has led to growth of US biotechnology firms which has not been replicated elsewhere.</a:t>
            </a:r>
          </a:p>
          <a:p>
            <a:pPr lvl="1"/>
            <a:r>
              <a:rPr lang="en-US" dirty="0" smtClean="0"/>
              <a:t>New, US entries often have trouble producing positive cash flows</a:t>
            </a:r>
          </a:p>
          <a:p>
            <a:pPr lvl="1"/>
            <a:r>
              <a:rPr lang="en-US" dirty="0" smtClean="0"/>
              <a:t>Successful new entries generally take on models of older pharma companies</a:t>
            </a:r>
          </a:p>
          <a:p>
            <a:pPr lvl="2"/>
            <a:r>
              <a:rPr lang="en-US" dirty="0" smtClean="0"/>
              <a:t>vertically </a:t>
            </a:r>
            <a:r>
              <a:rPr lang="en-US" dirty="0"/>
              <a:t>integrated into manufacturing and </a:t>
            </a:r>
            <a:r>
              <a:rPr lang="en-US" dirty="0" smtClean="0"/>
              <a:t>marketing</a:t>
            </a:r>
          </a:p>
          <a:p>
            <a:pPr lvl="1"/>
            <a:r>
              <a:rPr lang="en-US" dirty="0" smtClean="0"/>
              <a:t>Orphan drug segment</a:t>
            </a:r>
            <a:endParaRPr lang="en-US" dirty="0"/>
          </a:p>
        </p:txBody>
      </p:sp>
    </p:spTree>
    <p:extLst>
      <p:ext uri="{BB962C8B-B14F-4D97-AF65-F5344CB8AC3E}">
        <p14:creationId xmlns:p14="http://schemas.microsoft.com/office/powerpoint/2010/main" val="31509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 times make for hard arteries</a:t>
            </a:r>
            <a:endParaRPr lang="en-US" dirty="0"/>
          </a:p>
        </p:txBody>
      </p:sp>
      <p:sp>
        <p:nvSpPr>
          <p:cNvPr id="3" name="Content Placeholder 2"/>
          <p:cNvSpPr>
            <a:spLocks noGrp="1"/>
          </p:cNvSpPr>
          <p:nvPr>
            <p:ph idx="1"/>
          </p:nvPr>
        </p:nvSpPr>
        <p:spPr/>
        <p:txBody>
          <a:bodyPr/>
          <a:lstStyle/>
          <a:p>
            <a:r>
              <a:rPr lang="en-US" dirty="0" smtClean="0"/>
              <a:t>Mental health</a:t>
            </a:r>
          </a:p>
          <a:p>
            <a:pPr lvl="1"/>
            <a:r>
              <a:rPr lang="en-US" dirty="0" smtClean="0"/>
              <a:t>Direct effects on multiple systems</a:t>
            </a:r>
          </a:p>
          <a:p>
            <a:pPr lvl="1"/>
            <a:r>
              <a:rPr lang="en-US" dirty="0" smtClean="0"/>
              <a:t>Effects due to increased drinking and smoking</a:t>
            </a:r>
          </a:p>
          <a:p>
            <a:pPr lvl="2"/>
            <a:r>
              <a:rPr lang="en-US" dirty="0" smtClean="0"/>
              <a:t>Pulmonary health</a:t>
            </a:r>
          </a:p>
          <a:p>
            <a:pPr lvl="2"/>
            <a:r>
              <a:rPr lang="en-US" dirty="0" smtClean="0"/>
              <a:t>Liver health</a:t>
            </a:r>
          </a:p>
          <a:p>
            <a:r>
              <a:rPr lang="en-US" dirty="0" smtClean="0"/>
              <a:t>Eating and exercise behavior</a:t>
            </a:r>
          </a:p>
          <a:p>
            <a:pPr lvl="1"/>
            <a:r>
              <a:rPr lang="en-US" dirty="0" smtClean="0"/>
              <a:t>Cardiovascular health</a:t>
            </a:r>
          </a:p>
          <a:p>
            <a:pPr lvl="1"/>
            <a:r>
              <a:rPr lang="en-US" dirty="0" smtClean="0"/>
              <a:t>Endocrine health</a:t>
            </a:r>
          </a:p>
          <a:p>
            <a:endParaRPr lang="en-US" dirty="0"/>
          </a:p>
        </p:txBody>
      </p:sp>
    </p:spTree>
    <p:extLst>
      <p:ext uri="{BB962C8B-B14F-4D97-AF65-F5344CB8AC3E}">
        <p14:creationId xmlns:p14="http://schemas.microsoft.com/office/powerpoint/2010/main" val="881558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 pushing concentration in Pharma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Legislation </a:t>
            </a:r>
            <a:r>
              <a:rPr lang="en-US" dirty="0"/>
              <a:t>introduced a sharp distinction between those drugs which could be sold directly to consumers and those requiring a medical prescription. </a:t>
            </a:r>
            <a:endParaRPr lang="en-US" dirty="0" smtClean="0"/>
          </a:p>
          <a:p>
            <a:pPr lvl="1"/>
            <a:r>
              <a:rPr lang="en-US" dirty="0" smtClean="0"/>
              <a:t>These </a:t>
            </a:r>
            <a:r>
              <a:rPr lang="en-US" dirty="0"/>
              <a:t>changes introduced opportunities and incentives to firms to engage heavily in R&amp;D and marketing: the leading firms began quickly to develop both large research laboratories and vast sales forces interacting directly with physicians. </a:t>
            </a:r>
            <a:endParaRPr lang="en-US" dirty="0" smtClean="0"/>
          </a:p>
          <a:p>
            <a:r>
              <a:rPr lang="en-US" dirty="0" smtClean="0"/>
              <a:t>Most </a:t>
            </a:r>
            <a:r>
              <a:rPr lang="en-US" dirty="0"/>
              <a:t>countries introduced some forms of price regulation, with Germany, the Netherlands and the US being noticeable </a:t>
            </a:r>
            <a:r>
              <a:rPr lang="en-US" dirty="0" smtClean="0"/>
              <a:t>exceptions.</a:t>
            </a:r>
          </a:p>
          <a:p>
            <a:r>
              <a:rPr lang="en-US" dirty="0" smtClean="0"/>
              <a:t>Since </a:t>
            </a:r>
            <a:r>
              <a:rPr lang="en-US" dirty="0"/>
              <a:t>the early 1960s, most countries have steadily increased the stringency of their drugs approval processes. In the US the 1962 </a:t>
            </a:r>
            <a:r>
              <a:rPr lang="en-US" dirty="0" smtClean="0"/>
              <a:t>Kefauver Harris </a:t>
            </a:r>
            <a:r>
              <a:rPr lang="en-US" dirty="0"/>
              <a:t>Amendments introduced a proof of efficacy requirement for approval of new drugs and established regulatory controls over the clinical testing of new drug candidates. </a:t>
            </a:r>
            <a:endParaRPr lang="en-US" dirty="0" smtClean="0"/>
          </a:p>
          <a:p>
            <a:pPr lvl="1"/>
            <a:r>
              <a:rPr lang="en-US" dirty="0" smtClean="0"/>
              <a:t>Despite </a:t>
            </a:r>
            <a:r>
              <a:rPr lang="en-US" dirty="0"/>
              <a:t>the hostility of the industry, the size, costs and stringency of these trials have been increasing ever since, at least until the mid-1990s and led to substantial increases in R&amp;D costs and to longer gestation times for NCEs</a:t>
            </a:r>
            <a:r>
              <a:rPr lang="en-US" dirty="0" smtClean="0"/>
              <a:t>.</a:t>
            </a:r>
            <a:endParaRPr lang="en-US" dirty="0"/>
          </a:p>
        </p:txBody>
      </p:sp>
    </p:spTree>
    <p:extLst>
      <p:ext uri="{BB962C8B-B14F-4D97-AF65-F5344CB8AC3E}">
        <p14:creationId xmlns:p14="http://schemas.microsoft.com/office/powerpoint/2010/main" val="4189272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Incentives Discussion</a:t>
            </a:r>
            <a:endParaRPr lang="en-US" dirty="0"/>
          </a:p>
        </p:txBody>
      </p:sp>
      <p:sp>
        <p:nvSpPr>
          <p:cNvPr id="3" name="Content Placeholder 2"/>
          <p:cNvSpPr>
            <a:spLocks noGrp="1"/>
          </p:cNvSpPr>
          <p:nvPr>
            <p:ph idx="1"/>
          </p:nvPr>
        </p:nvSpPr>
        <p:spPr/>
        <p:txBody>
          <a:bodyPr/>
          <a:lstStyle/>
          <a:p>
            <a:r>
              <a:rPr lang="en-US" dirty="0" smtClean="0"/>
              <a:t>What are the incentive effects of vertical integration of a payer (Aetna) and a pharmacy (CVS)? And what are we to make of minute clinics?</a:t>
            </a:r>
          </a:p>
          <a:p>
            <a:endParaRPr lang="en-US" dirty="0"/>
          </a:p>
        </p:txBody>
      </p:sp>
    </p:spTree>
    <p:extLst>
      <p:ext uri="{BB962C8B-B14F-4D97-AF65-F5344CB8AC3E}">
        <p14:creationId xmlns:p14="http://schemas.microsoft.com/office/powerpoint/2010/main" val="1226588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normAutofit fontScale="90000"/>
          </a:bodyPr>
          <a:lstStyle/>
          <a:p>
            <a:pPr eaLnBrk="1" hangingPunct="1"/>
            <a:r>
              <a:rPr lang="en-US" altLang="en-US" sz="5400" dirty="0" smtClean="0">
                <a:ea typeface="ＭＳ Ｐゴシック" panose="020B0600070205080204" pitchFamily="34" charset="-128"/>
              </a:rPr>
              <a:t>Theoretically: Why </a:t>
            </a:r>
            <a:r>
              <a:rPr lang="en-US" altLang="en-US" sz="5400" dirty="0">
                <a:ea typeface="ＭＳ Ｐゴシック" panose="020B0600070205080204" pitchFamily="34" charset="-128"/>
              </a:rPr>
              <a:t>Do Profits Vary Among Firms?</a:t>
            </a:r>
          </a:p>
        </p:txBody>
      </p:sp>
      <p:sp>
        <p:nvSpPr>
          <p:cNvPr id="31747" name="Rectangle 3"/>
          <p:cNvSpPr>
            <a:spLocks noGrp="1" noChangeArrowheads="1"/>
          </p:cNvSpPr>
          <p:nvPr>
            <p:ph type="body" idx="1"/>
          </p:nvPr>
        </p:nvSpPr>
        <p:spPr/>
        <p:txBody>
          <a:bodyPr/>
          <a:lstStyle/>
          <a:p>
            <a:pPr eaLnBrk="1" hangingPunct="1">
              <a:lnSpc>
                <a:spcPct val="90000"/>
              </a:lnSpc>
            </a:pPr>
            <a:r>
              <a:rPr lang="en-US" altLang="en-US" sz="4000">
                <a:ea typeface="ＭＳ Ｐゴシック" panose="020B0600070205080204" pitchFamily="34" charset="-128"/>
              </a:rPr>
              <a:t>Disequilibrium Profit Theories</a:t>
            </a:r>
          </a:p>
          <a:p>
            <a:pPr lvl="1" eaLnBrk="1" hangingPunct="1">
              <a:lnSpc>
                <a:spcPct val="90000"/>
              </a:lnSpc>
            </a:pPr>
            <a:r>
              <a:rPr lang="en-US" altLang="en-US" sz="3800">
                <a:ea typeface="ＭＳ Ｐゴシック" panose="020B0600070205080204" pitchFamily="34" charset="-128"/>
              </a:rPr>
              <a:t>Unexpected revenue growth.</a:t>
            </a:r>
          </a:p>
          <a:p>
            <a:pPr lvl="1" eaLnBrk="1" hangingPunct="1">
              <a:lnSpc>
                <a:spcPct val="90000"/>
              </a:lnSpc>
            </a:pPr>
            <a:r>
              <a:rPr lang="en-US" altLang="en-US" sz="3800">
                <a:ea typeface="ＭＳ Ｐゴシック" panose="020B0600070205080204" pitchFamily="34" charset="-128"/>
              </a:rPr>
              <a:t>Unexpected cost savings. </a:t>
            </a:r>
          </a:p>
          <a:p>
            <a:pPr eaLnBrk="1" hangingPunct="1">
              <a:lnSpc>
                <a:spcPct val="90000"/>
              </a:lnSpc>
            </a:pPr>
            <a:r>
              <a:rPr lang="en-US" altLang="en-US" sz="4000">
                <a:ea typeface="ＭＳ Ｐゴシック" panose="020B0600070205080204" pitchFamily="34" charset="-128"/>
              </a:rPr>
              <a:t>Compensatory Profit Theories</a:t>
            </a:r>
          </a:p>
          <a:p>
            <a:pPr lvl="1" eaLnBrk="1" hangingPunct="1">
              <a:lnSpc>
                <a:spcPct val="90000"/>
              </a:lnSpc>
            </a:pPr>
            <a:r>
              <a:rPr lang="en-US" altLang="en-US" sz="4000">
                <a:ea typeface="ＭＳ Ｐゴシック" panose="020B0600070205080204" pitchFamily="34" charset="-128"/>
              </a:rPr>
              <a:t>Profits accrue to firms that are better, faster, or cheaper than the competition.</a:t>
            </a:r>
          </a:p>
        </p:txBody>
      </p:sp>
    </p:spTree>
    <p:extLst>
      <p:ext uri="{BB962C8B-B14F-4D97-AF65-F5344CB8AC3E}">
        <p14:creationId xmlns:p14="http://schemas.microsoft.com/office/powerpoint/2010/main" val="2589912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normAutofit fontScale="90000"/>
          </a:bodyPr>
          <a:lstStyle/>
          <a:p>
            <a:pPr eaLnBrk="1" hangingPunct="1"/>
            <a:r>
              <a:rPr lang="en-US" altLang="en-US" sz="5500" dirty="0" smtClean="0">
                <a:ea typeface="ＭＳ Ｐゴシック" panose="020B0600070205080204" pitchFamily="34" charset="-128"/>
              </a:rPr>
              <a:t>What is the Ideal Role </a:t>
            </a:r>
            <a:r>
              <a:rPr lang="en-US" altLang="en-US" sz="5500" dirty="0">
                <a:ea typeface="ＭＳ Ｐゴシック" panose="020B0600070205080204" pitchFamily="34" charset="-128"/>
              </a:rPr>
              <a:t>of Business in </a:t>
            </a:r>
            <a:r>
              <a:rPr lang="en-US" altLang="en-US" sz="5500" dirty="0" smtClean="0">
                <a:ea typeface="ＭＳ Ｐゴシック" panose="020B0600070205080204" pitchFamily="34" charset="-128"/>
              </a:rPr>
              <a:t>Society?</a:t>
            </a:r>
            <a:endParaRPr lang="en-US" altLang="en-US" sz="5500" dirty="0">
              <a:ea typeface="ＭＳ Ｐゴシック" panose="020B0600070205080204" pitchFamily="34" charset="-128"/>
            </a:endParaRPr>
          </a:p>
        </p:txBody>
      </p:sp>
      <p:sp>
        <p:nvSpPr>
          <p:cNvPr id="46084" name="Rectangle 3"/>
          <p:cNvSpPr>
            <a:spLocks noGrp="1" noChangeArrowheads="1"/>
          </p:cNvSpPr>
          <p:nvPr>
            <p:ph type="body" idx="1"/>
          </p:nvPr>
        </p:nvSpPr>
        <p:spPr/>
        <p:txBody>
          <a:bodyPr/>
          <a:lstStyle/>
          <a:p>
            <a:pPr eaLnBrk="1" hangingPunct="1">
              <a:lnSpc>
                <a:spcPct val="90000"/>
              </a:lnSpc>
            </a:pPr>
            <a:r>
              <a:rPr lang="en-US" altLang="en-US" sz="3600">
                <a:ea typeface="ＭＳ Ｐゴシック" panose="020B0600070205080204" pitchFamily="34" charset="-128"/>
              </a:rPr>
              <a:t>Why Firms Exist</a:t>
            </a:r>
          </a:p>
          <a:p>
            <a:pPr lvl="1" eaLnBrk="1" hangingPunct="1">
              <a:lnSpc>
                <a:spcPct val="90000"/>
              </a:lnSpc>
            </a:pPr>
            <a:r>
              <a:rPr lang="en-US" altLang="en-US" sz="3200">
                <a:ea typeface="ＭＳ Ｐゴシック" panose="020B0600070205080204" pitchFamily="34" charset="-128"/>
              </a:rPr>
              <a:t>Businesses help satisfy consumer wants.</a:t>
            </a:r>
          </a:p>
          <a:p>
            <a:pPr lvl="1" eaLnBrk="1" hangingPunct="1">
              <a:lnSpc>
                <a:spcPct val="90000"/>
              </a:lnSpc>
            </a:pPr>
            <a:r>
              <a:rPr lang="en-US" altLang="en-US" sz="3200">
                <a:ea typeface="ＭＳ Ｐゴシック" panose="020B0600070205080204" pitchFamily="34" charset="-128"/>
              </a:rPr>
              <a:t>Businesses contributes to social welfare</a:t>
            </a:r>
          </a:p>
          <a:p>
            <a:pPr eaLnBrk="1" hangingPunct="1">
              <a:lnSpc>
                <a:spcPct val="90000"/>
              </a:lnSpc>
            </a:pPr>
            <a:r>
              <a:rPr lang="en-US" altLang="en-US" sz="3600">
                <a:ea typeface="ＭＳ Ｐゴシック" panose="020B0600070205080204" pitchFamily="34" charset="-128"/>
              </a:rPr>
              <a:t>Social Responsibility of Business</a:t>
            </a:r>
          </a:p>
          <a:p>
            <a:pPr lvl="1" eaLnBrk="1" hangingPunct="1">
              <a:lnSpc>
                <a:spcPct val="90000"/>
              </a:lnSpc>
            </a:pPr>
            <a:r>
              <a:rPr lang="en-US" altLang="en-US" sz="3300">
                <a:ea typeface="ＭＳ Ｐゴシック" panose="020B0600070205080204" pitchFamily="34" charset="-128"/>
              </a:rPr>
              <a:t>Serve customers.</a:t>
            </a:r>
          </a:p>
          <a:p>
            <a:pPr lvl="1" eaLnBrk="1" hangingPunct="1">
              <a:lnSpc>
                <a:spcPct val="90000"/>
              </a:lnSpc>
            </a:pPr>
            <a:r>
              <a:rPr lang="en-US" altLang="en-US" sz="3300">
                <a:ea typeface="ＭＳ Ｐゴシック" panose="020B0600070205080204" pitchFamily="34" charset="-128"/>
              </a:rPr>
              <a:t>Provide employment opportunities.</a:t>
            </a:r>
          </a:p>
          <a:p>
            <a:pPr lvl="1" eaLnBrk="1" hangingPunct="1">
              <a:lnSpc>
                <a:spcPct val="90000"/>
              </a:lnSpc>
            </a:pPr>
            <a:r>
              <a:rPr lang="en-US" altLang="en-US" sz="3300">
                <a:ea typeface="ＭＳ Ｐゴシック" panose="020B0600070205080204" pitchFamily="34" charset="-128"/>
              </a:rPr>
              <a:t>Obey laws and regulations.</a:t>
            </a:r>
          </a:p>
        </p:txBody>
      </p:sp>
    </p:spTree>
    <p:extLst>
      <p:ext uri="{BB962C8B-B14F-4D97-AF65-F5344CB8AC3E}">
        <p14:creationId xmlns:p14="http://schemas.microsoft.com/office/powerpoint/2010/main" val="824322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an example</a:t>
            </a:r>
            <a:endParaRPr lang="en-US" dirty="0"/>
          </a:p>
        </p:txBody>
      </p:sp>
      <p:sp>
        <p:nvSpPr>
          <p:cNvPr id="3" name="Content Placeholder 2"/>
          <p:cNvSpPr>
            <a:spLocks noGrp="1"/>
          </p:cNvSpPr>
          <p:nvPr>
            <p:ph idx="1"/>
          </p:nvPr>
        </p:nvSpPr>
        <p:spPr/>
        <p:txBody>
          <a:bodyPr/>
          <a:lstStyle/>
          <a:p>
            <a:r>
              <a:rPr lang="en-US" dirty="0" smtClean="0"/>
              <a:t>Heartburn medicine Zantac produced by Glaxo </a:t>
            </a:r>
            <a:r>
              <a:rPr lang="en-US" dirty="0" err="1" smtClean="0"/>
              <a:t>Wellcome</a:t>
            </a:r>
            <a:endParaRPr lang="en-US" dirty="0" smtClean="0"/>
          </a:p>
          <a:p>
            <a:pPr lvl="1"/>
            <a:r>
              <a:rPr lang="en-US" dirty="0" smtClean="0"/>
              <a:t>Larges-selling prescription drug in the world</a:t>
            </a:r>
          </a:p>
          <a:p>
            <a:pPr lvl="1"/>
            <a:r>
              <a:rPr lang="en-US" dirty="0" smtClean="0"/>
              <a:t>Cheap to produce</a:t>
            </a:r>
          </a:p>
          <a:p>
            <a:pPr lvl="1"/>
            <a:r>
              <a:rPr lang="en-US" dirty="0" smtClean="0"/>
              <a:t>High selling price</a:t>
            </a:r>
          </a:p>
          <a:p>
            <a:r>
              <a:rPr lang="en-US" dirty="0" smtClean="0"/>
              <a:t>Why?</a:t>
            </a:r>
          </a:p>
          <a:p>
            <a:pPr lvl="1"/>
            <a:r>
              <a:rPr lang="en-US" dirty="0" smtClean="0"/>
              <a:t>Few substitutes</a:t>
            </a:r>
          </a:p>
          <a:p>
            <a:pPr lvl="2"/>
            <a:r>
              <a:rPr lang="en-US" dirty="0" smtClean="0"/>
              <a:t>Patents</a:t>
            </a:r>
          </a:p>
          <a:p>
            <a:r>
              <a:rPr lang="en-US" dirty="0" err="1" smtClean="0"/>
              <a:t>Novopharm</a:t>
            </a:r>
            <a:r>
              <a:rPr lang="en-US" dirty="0" smtClean="0"/>
              <a:t> has won permission to market a generic</a:t>
            </a:r>
          </a:p>
          <a:p>
            <a:r>
              <a:rPr lang="en-US" dirty="0" smtClean="0"/>
              <a:t>Glaxo </a:t>
            </a:r>
            <a:r>
              <a:rPr lang="en-US" dirty="0" err="1" smtClean="0"/>
              <a:t>Wellcome</a:t>
            </a:r>
            <a:r>
              <a:rPr lang="en-US" dirty="0" smtClean="0"/>
              <a:t> is fighting</a:t>
            </a:r>
            <a:endParaRPr lang="en-US" dirty="0"/>
          </a:p>
        </p:txBody>
      </p:sp>
    </p:spTree>
    <p:extLst>
      <p:ext uri="{BB962C8B-B14F-4D97-AF65-F5344CB8AC3E}">
        <p14:creationId xmlns:p14="http://schemas.microsoft.com/office/powerpoint/2010/main" val="3695112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continued</a:t>
            </a:r>
            <a:endParaRPr lang="en-US" dirty="0"/>
          </a:p>
        </p:txBody>
      </p:sp>
      <p:sp>
        <p:nvSpPr>
          <p:cNvPr id="3" name="Content Placeholder 2"/>
          <p:cNvSpPr>
            <a:spLocks noGrp="1"/>
          </p:cNvSpPr>
          <p:nvPr>
            <p:ph idx="1"/>
          </p:nvPr>
        </p:nvSpPr>
        <p:spPr/>
        <p:txBody>
          <a:bodyPr/>
          <a:lstStyle/>
          <a:p>
            <a:r>
              <a:rPr lang="en-US" dirty="0" err="1" smtClean="0"/>
              <a:t>SmithKleine’s</a:t>
            </a:r>
            <a:r>
              <a:rPr lang="en-US" dirty="0" smtClean="0"/>
              <a:t> Tagamet is a close substitute</a:t>
            </a:r>
          </a:p>
          <a:p>
            <a:pPr lvl="1"/>
            <a:r>
              <a:rPr lang="en-US" dirty="0" smtClean="0"/>
              <a:t>In fact Zantac’s production was influenced by Tagamet, which preceded it to the market</a:t>
            </a:r>
          </a:p>
          <a:p>
            <a:r>
              <a:rPr lang="en-US" dirty="0" smtClean="0"/>
              <a:t>Why isn’t the competition pushing down Zantac’s price?</a:t>
            </a:r>
          </a:p>
          <a:p>
            <a:pPr lvl="1"/>
            <a:r>
              <a:rPr lang="en-US" dirty="0" smtClean="0"/>
              <a:t>Marketing and Brand loyalty</a:t>
            </a:r>
            <a:endParaRPr lang="en-US" dirty="0"/>
          </a:p>
        </p:txBody>
      </p:sp>
    </p:spTree>
    <p:extLst>
      <p:ext uri="{BB962C8B-B14F-4D97-AF65-F5344CB8AC3E}">
        <p14:creationId xmlns:p14="http://schemas.microsoft.com/office/powerpoint/2010/main" val="164493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does economics tell us about the situation</a:t>
            </a:r>
            <a:endParaRPr lang="en-US" dirty="0"/>
          </a:p>
        </p:txBody>
      </p:sp>
      <p:sp>
        <p:nvSpPr>
          <p:cNvPr id="3" name="Content Placeholder 2"/>
          <p:cNvSpPr>
            <a:spLocks noGrp="1"/>
          </p:cNvSpPr>
          <p:nvPr>
            <p:ph idx="1"/>
          </p:nvPr>
        </p:nvSpPr>
        <p:spPr/>
        <p:txBody>
          <a:bodyPr/>
          <a:lstStyle/>
          <a:p>
            <a:r>
              <a:rPr lang="en-US" dirty="0" smtClean="0"/>
              <a:t>Glaxo </a:t>
            </a:r>
            <a:r>
              <a:rPr lang="en-US" dirty="0" err="1" smtClean="0"/>
              <a:t>Wellcome</a:t>
            </a:r>
            <a:r>
              <a:rPr lang="en-US" dirty="0" smtClean="0"/>
              <a:t> has a high degree of </a:t>
            </a:r>
            <a:r>
              <a:rPr lang="en-US" i="1" dirty="0" smtClean="0"/>
              <a:t>market power</a:t>
            </a:r>
          </a:p>
          <a:p>
            <a:pPr lvl="1"/>
            <a:r>
              <a:rPr lang="en-US" dirty="0" smtClean="0"/>
              <a:t>Market Concentration can be measured by an index, </a:t>
            </a:r>
            <a:r>
              <a:rPr lang="en-US" dirty="0" err="1" smtClean="0"/>
              <a:t>Hirfindahl</a:t>
            </a:r>
            <a:r>
              <a:rPr lang="en-US" dirty="0" smtClean="0"/>
              <a:t> Hirschman</a:t>
            </a:r>
          </a:p>
          <a:p>
            <a:r>
              <a:rPr lang="en-US" dirty="0" smtClean="0"/>
              <a:t>Mergers of Glaxo and </a:t>
            </a:r>
            <a:r>
              <a:rPr lang="en-US" dirty="0" err="1" smtClean="0"/>
              <a:t>Wellcome</a:t>
            </a:r>
            <a:r>
              <a:rPr lang="en-US" dirty="0" smtClean="0"/>
              <a:t> increase market power</a:t>
            </a:r>
          </a:p>
          <a:p>
            <a:pPr lvl="1"/>
            <a:r>
              <a:rPr lang="en-US" dirty="0" smtClean="0"/>
              <a:t>Increased market power -&gt; less competition -&gt; higher prices</a:t>
            </a:r>
          </a:p>
          <a:p>
            <a:pPr lvl="1"/>
            <a:r>
              <a:rPr lang="en-US" dirty="0" smtClean="0"/>
              <a:t>Perfect competition -&gt; lower prices</a:t>
            </a:r>
          </a:p>
          <a:p>
            <a:pPr lvl="1"/>
            <a:r>
              <a:rPr lang="en-US" dirty="0" smtClean="0"/>
              <a:t>Lower prices -&gt; higher quantity purchased/produced</a:t>
            </a:r>
          </a:p>
          <a:p>
            <a:pPr lvl="1"/>
            <a:r>
              <a:rPr lang="en-US" dirty="0" smtClean="0"/>
              <a:t>Perfect competition -&gt; economic optimum?</a:t>
            </a:r>
          </a:p>
          <a:p>
            <a:r>
              <a:rPr lang="en-US" dirty="0" smtClean="0"/>
              <a:t>Patent rights incentivize innovation, but increase market power</a:t>
            </a:r>
            <a:endParaRPr lang="en-US" dirty="0"/>
          </a:p>
        </p:txBody>
      </p:sp>
    </p:spTree>
    <p:extLst>
      <p:ext uri="{BB962C8B-B14F-4D97-AF65-F5344CB8AC3E}">
        <p14:creationId xmlns:p14="http://schemas.microsoft.com/office/powerpoint/2010/main" val="3761550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Herfindahl</a:t>
            </a:r>
            <a:r>
              <a:rPr lang="en-US" dirty="0"/>
              <a:t> Hirschman Index</a:t>
            </a:r>
          </a:p>
        </p:txBody>
      </p:sp>
      <p:sp>
        <p:nvSpPr>
          <p:cNvPr id="3" name="Content Placeholder 2"/>
          <p:cNvSpPr>
            <a:spLocks noGrp="1"/>
          </p:cNvSpPr>
          <p:nvPr>
            <p:ph idx="1"/>
          </p:nvPr>
        </p:nvSpPr>
        <p:spPr/>
        <p:txBody>
          <a:bodyPr/>
          <a:lstStyle/>
          <a:p>
            <a:r>
              <a:rPr lang="en-US" dirty="0"/>
              <a:t>The </a:t>
            </a:r>
            <a:r>
              <a:rPr lang="en-US" b="1" dirty="0"/>
              <a:t>HHI</a:t>
            </a:r>
            <a:r>
              <a:rPr lang="en-US" dirty="0"/>
              <a:t> is </a:t>
            </a:r>
            <a:r>
              <a:rPr lang="en-US" b="1" dirty="0"/>
              <a:t>calculated</a:t>
            </a:r>
            <a:r>
              <a:rPr lang="en-US" dirty="0"/>
              <a:t> by squaring the market share of each firm competing in the market and then summing the resulting numbers. For example, for a market consisting of four firms with shares of 30, 30, 20, and 20 percent, the </a:t>
            </a:r>
            <a:r>
              <a:rPr lang="en-US" b="1" dirty="0"/>
              <a:t>HHI</a:t>
            </a:r>
            <a:r>
              <a:rPr lang="en-US" dirty="0"/>
              <a:t> is 2,600 (30</a:t>
            </a:r>
            <a:r>
              <a:rPr lang="en-US" baseline="30000" dirty="0"/>
              <a:t>2</a:t>
            </a:r>
            <a:r>
              <a:rPr lang="en-US" dirty="0"/>
              <a:t> + 30</a:t>
            </a:r>
            <a:r>
              <a:rPr lang="en-US" baseline="30000" dirty="0"/>
              <a:t>2</a:t>
            </a:r>
            <a:r>
              <a:rPr lang="en-US" dirty="0"/>
              <a:t> + 20</a:t>
            </a:r>
            <a:r>
              <a:rPr lang="en-US" baseline="30000" dirty="0"/>
              <a:t>2</a:t>
            </a:r>
            <a:r>
              <a:rPr lang="en-US" dirty="0"/>
              <a:t> + 20</a:t>
            </a:r>
            <a:r>
              <a:rPr lang="en-US" baseline="30000" dirty="0"/>
              <a:t>2</a:t>
            </a:r>
            <a:r>
              <a:rPr lang="en-US" dirty="0"/>
              <a:t> = 2,600</a:t>
            </a:r>
            <a:r>
              <a:rPr lang="en-US" dirty="0" smtClean="0"/>
              <a:t>)</a:t>
            </a:r>
          </a:p>
          <a:p>
            <a:r>
              <a:rPr lang="en-US" dirty="0" smtClean="0"/>
              <a:t>What is the HHI for a single firm market?</a:t>
            </a:r>
          </a:p>
          <a:p>
            <a:pPr lvl="1"/>
            <a:r>
              <a:rPr lang="en-US" dirty="0" smtClean="0"/>
              <a:t>100</a:t>
            </a:r>
            <a:r>
              <a:rPr lang="en-US" baseline="30000" dirty="0" smtClean="0"/>
              <a:t>2</a:t>
            </a:r>
            <a:r>
              <a:rPr lang="en-US" dirty="0" smtClean="0"/>
              <a:t> = 10000</a:t>
            </a:r>
          </a:p>
          <a:p>
            <a:r>
              <a:rPr lang="en-US" dirty="0" smtClean="0"/>
              <a:t>What is the HHI for a market with 100 equal size firms?</a:t>
            </a:r>
          </a:p>
          <a:p>
            <a:pPr lvl="1"/>
            <a:r>
              <a:rPr lang="en-US" dirty="0" smtClean="0"/>
              <a:t>The answer is 100, can you figure out why?</a:t>
            </a:r>
          </a:p>
          <a:p>
            <a:endParaRPr lang="en-US" dirty="0"/>
          </a:p>
        </p:txBody>
      </p:sp>
    </p:spTree>
    <p:extLst>
      <p:ext uri="{BB962C8B-B14F-4D97-AF65-F5344CB8AC3E}">
        <p14:creationId xmlns:p14="http://schemas.microsoft.com/office/powerpoint/2010/main" val="986023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theory – Nash Equilibrium</a:t>
            </a:r>
            <a:endParaRPr lang="en-US" dirty="0"/>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dirty="0" smtClean="0"/>
              <a:t>Consider two firms trying to set prices and quantity of a single good</a:t>
            </a:r>
          </a:p>
          <a:p>
            <a:r>
              <a:rPr lang="en-US" dirty="0" smtClean="0"/>
              <a:t>Consider firm A:</a:t>
            </a:r>
          </a:p>
          <a:p>
            <a:pPr lvl="1"/>
            <a:r>
              <a:rPr lang="en-US" dirty="0" smtClean="0"/>
              <a:t>Firm A might desire to pick a set of strategies such that no matter the behavior of firm B, firm A is happy.</a:t>
            </a:r>
          </a:p>
          <a:p>
            <a:pPr lvl="1"/>
            <a:r>
              <a:rPr lang="en-US" dirty="0" smtClean="0"/>
              <a:t>So the set of strategies is a set of responses to each possible choice of firm B</a:t>
            </a:r>
          </a:p>
          <a:p>
            <a:r>
              <a:rPr lang="en-US" dirty="0" smtClean="0"/>
              <a:t>Firm B does the same</a:t>
            </a:r>
          </a:p>
          <a:p>
            <a:r>
              <a:rPr lang="en-US" dirty="0" smtClean="0"/>
              <a:t>If firm A knows Firm B’s sets of optimal strategies, then firm A can find the option such that firm A is happy and firm B is happy.</a:t>
            </a:r>
          </a:p>
          <a:p>
            <a:r>
              <a:rPr lang="en-US" dirty="0" smtClean="0"/>
              <a:t>If </a:t>
            </a:r>
            <a:r>
              <a:rPr lang="en-US" dirty="0"/>
              <a:t>firm </a:t>
            </a:r>
            <a:r>
              <a:rPr lang="en-US" dirty="0" smtClean="0"/>
              <a:t>B </a:t>
            </a:r>
            <a:r>
              <a:rPr lang="en-US" dirty="0"/>
              <a:t>knows Firm </a:t>
            </a:r>
            <a:r>
              <a:rPr lang="en-US" dirty="0" smtClean="0"/>
              <a:t>A’s </a:t>
            </a:r>
            <a:r>
              <a:rPr lang="en-US" dirty="0"/>
              <a:t>sets of optimal strategies, then firm </a:t>
            </a:r>
            <a:r>
              <a:rPr lang="en-US" dirty="0" smtClean="0"/>
              <a:t>B </a:t>
            </a:r>
            <a:r>
              <a:rPr lang="en-US" dirty="0"/>
              <a:t>can find the option such that firm </a:t>
            </a:r>
            <a:r>
              <a:rPr lang="en-US" dirty="0" smtClean="0"/>
              <a:t>B </a:t>
            </a:r>
            <a:r>
              <a:rPr lang="en-US" dirty="0"/>
              <a:t>is happy and firm </a:t>
            </a:r>
            <a:r>
              <a:rPr lang="en-US" dirty="0" smtClean="0"/>
              <a:t>A </a:t>
            </a:r>
            <a:r>
              <a:rPr lang="en-US" dirty="0"/>
              <a:t>is happy</a:t>
            </a:r>
            <a:r>
              <a:rPr lang="en-US" dirty="0" smtClean="0"/>
              <a:t>.</a:t>
            </a:r>
          </a:p>
          <a:p>
            <a:pPr lvl="1"/>
            <a:r>
              <a:rPr lang="en-US" dirty="0" smtClean="0"/>
              <a:t>There may be multiple NE, but the NEs that Firm A and Firm B find will be the same!</a:t>
            </a:r>
            <a:endParaRPr lang="en-US" dirty="0"/>
          </a:p>
        </p:txBody>
      </p:sp>
    </p:spTree>
    <p:extLst>
      <p:ext uri="{BB962C8B-B14F-4D97-AF65-F5344CB8AC3E}">
        <p14:creationId xmlns:p14="http://schemas.microsoft.com/office/powerpoint/2010/main" val="938458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2.xml><?xml version="1.0" encoding="utf-8"?>
<ds:datastoreItem xmlns:ds="http://schemas.openxmlformats.org/officeDocument/2006/customXml" ds:itemID="{43CCEF31-2404-446D-B229-4D64D8053070}">
  <ds:schemaRefs>
    <ds:schemaRef ds:uri="http://schemas.openxmlformats.org/package/2006/metadata/core-properties"/>
    <ds:schemaRef ds:uri="http://schemas.microsoft.com/office/2006/documentManagement/types"/>
    <ds:schemaRef ds:uri="7f18ec10-a743-4c21-91d9-69d297feae23"/>
    <ds:schemaRef ds:uri="http://purl.org/dc/elements/1.1/"/>
    <ds:schemaRef ds:uri="http://schemas.microsoft.com/office/2006/metadata/properties"/>
    <ds:schemaRef ds:uri="http://schemas.microsoft.com/office/infopath/2007/PartnerControls"/>
    <ds:schemaRef ds:uri="http://purl.org/dc/terms/"/>
    <ds:schemaRef ds:uri="ce5fba22-8df0-4e59-b0bb-9a52d7395907"/>
    <ds:schemaRef ds:uri="http://www.w3.org/XML/1998/namespace"/>
    <ds:schemaRef ds:uri="http://purl.org/dc/dcmitype/"/>
  </ds:schemaRefs>
</ds:datastoreItem>
</file>

<file path=customXml/itemProps3.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9022</TotalTime>
  <Words>1656</Words>
  <Application>Microsoft Office PowerPoint</Application>
  <PresentationFormat>Widescreen</PresentationFormat>
  <Paragraphs>125</Paragraphs>
  <Slides>21</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Calibri</vt:lpstr>
      <vt:lpstr>Calibri Light</vt:lpstr>
      <vt:lpstr>Office Theme</vt:lpstr>
      <vt:lpstr>HealthCare Management</vt:lpstr>
      <vt:lpstr>Hard times make for hard arteries</vt:lpstr>
      <vt:lpstr>Theoretically: Why Do Profits Vary Among Firms?</vt:lpstr>
      <vt:lpstr>What is the Ideal Role of Business in Society?</vt:lpstr>
      <vt:lpstr>Consider an example</vt:lpstr>
      <vt:lpstr>Example continued</vt:lpstr>
      <vt:lpstr>So what does economics tell us about the situation</vt:lpstr>
      <vt:lpstr>Herfindahl Hirschman Index</vt:lpstr>
      <vt:lpstr>Game theory – Nash Equilibrium</vt:lpstr>
      <vt:lpstr>Marginal value</vt:lpstr>
      <vt:lpstr>Pharmaceutical Industry: Pricing</vt:lpstr>
      <vt:lpstr>Pharmaceutical Industry</vt:lpstr>
      <vt:lpstr>Pharma IO</vt:lpstr>
      <vt:lpstr>Patents in pharma</vt:lpstr>
      <vt:lpstr>Marketing in Pharma</vt:lpstr>
      <vt:lpstr>Market structure in Pharma</vt:lpstr>
      <vt:lpstr>Market structure in Pharma</vt:lpstr>
      <vt:lpstr>Innovation in Pharma</vt:lpstr>
      <vt:lpstr>Innovation in Pharma</vt:lpstr>
      <vt:lpstr>Forces pushing concentration in Pharma</vt:lpstr>
      <vt:lpstr>Incentives Discussion</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101</cp:revision>
  <cp:lastPrinted>2024-11-19T15:35:37Z</cp:lastPrinted>
  <dcterms:created xsi:type="dcterms:W3CDTF">2024-08-26T13:44:35Z</dcterms:created>
  <dcterms:modified xsi:type="dcterms:W3CDTF">2024-11-19T18:47:40Z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